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56" r:id="rId2"/>
    <p:sldId id="259" r:id="rId3"/>
    <p:sldId id="270" r:id="rId4"/>
    <p:sldId id="271" r:id="rId5"/>
    <p:sldId id="285" r:id="rId6"/>
    <p:sldId id="276" r:id="rId7"/>
    <p:sldId id="288" r:id="rId8"/>
    <p:sldId id="293" r:id="rId9"/>
    <p:sldId id="277" r:id="rId10"/>
    <p:sldId id="286" r:id="rId11"/>
    <p:sldId id="287" r:id="rId12"/>
    <p:sldId id="289" r:id="rId13"/>
    <p:sldId id="297" r:id="rId14"/>
    <p:sldId id="295" r:id="rId15"/>
    <p:sldId id="296" r:id="rId16"/>
    <p:sldId id="282" r:id="rId17"/>
    <p:sldId id="283" r:id="rId18"/>
    <p:sldId id="298" r:id="rId19"/>
    <p:sldId id="284" r:id="rId20"/>
    <p:sldId id="299" r:id="rId21"/>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os="4096">
          <p15:clr>
            <a:srgbClr val="A4A3A4"/>
          </p15:clr>
        </p15:guide>
        <p15:guide id="2" orient="horz" pos="312">
          <p15:clr>
            <a:srgbClr val="A4A3A4"/>
          </p15:clr>
        </p15:guide>
        <p15:guide id="3" pos="5536">
          <p15:clr>
            <a:srgbClr val="A4A3A4"/>
          </p15:clr>
        </p15:guide>
        <p15:guide id="4" pos="2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E4E3"/>
    <a:srgbClr val="FFFF00"/>
    <a:srgbClr val="66FFCC"/>
    <a:srgbClr val="0FBDAC"/>
    <a:srgbClr val="BAE5E6"/>
    <a:srgbClr val="FFFFCC"/>
    <a:srgbClr val="8B0021"/>
    <a:srgbClr val="AD0B3E"/>
    <a:srgbClr val="98083A"/>
    <a:srgbClr val="B306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94660"/>
  </p:normalViewPr>
  <p:slideViewPr>
    <p:cSldViewPr snapToObjects="1">
      <p:cViewPr varScale="1">
        <p:scale>
          <a:sx n="87" d="100"/>
          <a:sy n="87" d="100"/>
        </p:scale>
        <p:origin x="1290" y="72"/>
      </p:cViewPr>
      <p:guideLst>
        <p:guide orient="horz" pos="4096"/>
        <p:guide orient="horz" pos="312"/>
        <p:guide pos="5536"/>
        <p:guide pos="216"/>
      </p:guideLst>
    </p:cSldViewPr>
  </p:slideViewPr>
  <p:notesTextViewPr>
    <p:cViewPr>
      <p:scale>
        <a:sx n="100" d="100"/>
        <a:sy n="100" d="100"/>
      </p:scale>
      <p:origin x="0" y="0"/>
    </p:cViewPr>
  </p:notesTextViewPr>
  <p:sorterViewPr>
    <p:cViewPr>
      <p:scale>
        <a:sx n="100" d="100"/>
        <a:sy n="100" d="100"/>
      </p:scale>
      <p:origin x="0" y="12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77B113-79C0-424F-88C0-067F1C6BEBE0}" type="doc">
      <dgm:prSet loTypeId="urn:microsoft.com/office/officeart/2005/8/layout/cycle5" loCatId="cycle" qsTypeId="urn:microsoft.com/office/officeart/2005/8/quickstyle/simple4" qsCatId="simple" csTypeId="urn:microsoft.com/office/officeart/2005/8/colors/colorful1" csCatId="colorful" phldr="1"/>
      <dgm:spPr/>
      <dgm:t>
        <a:bodyPr/>
        <a:lstStyle/>
        <a:p>
          <a:endParaRPr lang="en-US"/>
        </a:p>
      </dgm:t>
    </dgm:pt>
    <dgm:pt modelId="{B8374D82-C403-4621-921A-E5D66B8EB2FD}">
      <dgm:prSet phldrT="[Text]" custT="1"/>
      <dgm:spPr/>
      <dgm:t>
        <a:bodyPr/>
        <a:lstStyle/>
        <a:p>
          <a:r>
            <a:rPr lang="en-US" sz="1400" b="1" dirty="0" smtClean="0">
              <a:solidFill>
                <a:schemeClr val="tx1"/>
              </a:solidFill>
              <a:latin typeface="Garamond"/>
              <a:cs typeface="Garamond"/>
            </a:rPr>
            <a:t>ENVIRONMENT</a:t>
          </a:r>
          <a:endParaRPr lang="en-US" sz="1400" b="1" dirty="0">
            <a:solidFill>
              <a:schemeClr val="tx1"/>
            </a:solidFill>
            <a:latin typeface="Garamond"/>
            <a:cs typeface="Garamond"/>
          </a:endParaRPr>
        </a:p>
      </dgm:t>
    </dgm:pt>
    <dgm:pt modelId="{9994F2B4-EA9E-471C-BB8C-B3E0E8EDB452}" type="parTrans" cxnId="{E58C8965-04F2-4AEF-8D95-D46AA8A159B7}">
      <dgm:prSet/>
      <dgm:spPr/>
      <dgm:t>
        <a:bodyPr/>
        <a:lstStyle/>
        <a:p>
          <a:endParaRPr lang="en-US"/>
        </a:p>
      </dgm:t>
    </dgm:pt>
    <dgm:pt modelId="{2E454C92-8B14-42B1-97FD-A191BAD782FC}" type="sibTrans" cxnId="{E58C8965-04F2-4AEF-8D95-D46AA8A159B7}">
      <dgm:prSet/>
      <dgm:spPr>
        <a:ln w="76200" cap="rnd" cmpd="sng">
          <a:solidFill>
            <a:schemeClr val="accent2">
              <a:hueOff val="0"/>
              <a:satOff val="0"/>
              <a:lumOff val="0"/>
            </a:schemeClr>
          </a:solidFill>
        </a:ln>
      </dgm:spPr>
      <dgm:t>
        <a:bodyPr/>
        <a:lstStyle/>
        <a:p>
          <a:endParaRPr lang="en-US"/>
        </a:p>
      </dgm:t>
    </dgm:pt>
    <dgm:pt modelId="{92575069-7273-4C92-AB65-E685BF829280}">
      <dgm:prSet phldrT="[Text]" custT="1"/>
      <dgm:spPr/>
      <dgm:t>
        <a:bodyPr/>
        <a:lstStyle/>
        <a:p>
          <a:r>
            <a:rPr lang="en-US" sz="1400" b="1" dirty="0" smtClean="0">
              <a:solidFill>
                <a:schemeClr val="tx1"/>
              </a:solidFill>
              <a:latin typeface="Garamond"/>
              <a:cs typeface="Garamond"/>
            </a:rPr>
            <a:t>SELF WORTH</a:t>
          </a:r>
          <a:endParaRPr lang="en-US" sz="1400" b="1" dirty="0">
            <a:solidFill>
              <a:schemeClr val="tx1"/>
            </a:solidFill>
            <a:latin typeface="Garamond"/>
            <a:cs typeface="Garamond"/>
          </a:endParaRPr>
        </a:p>
      </dgm:t>
    </dgm:pt>
    <dgm:pt modelId="{E7AC142C-5352-4ED1-AFC5-BF3BBC6D0843}" type="parTrans" cxnId="{24946CEC-6E55-45D7-8308-256E5CF3524C}">
      <dgm:prSet/>
      <dgm:spPr/>
      <dgm:t>
        <a:bodyPr/>
        <a:lstStyle/>
        <a:p>
          <a:endParaRPr lang="en-US"/>
        </a:p>
      </dgm:t>
    </dgm:pt>
    <dgm:pt modelId="{A450D487-A4C3-4F0A-89A7-FE46712881EB}" type="sibTrans" cxnId="{24946CEC-6E55-45D7-8308-256E5CF3524C}">
      <dgm:prSet/>
      <dgm:spPr>
        <a:ln w="76200" cap="rnd" cmpd="sng">
          <a:solidFill>
            <a:schemeClr val="accent3">
              <a:hueOff val="0"/>
              <a:satOff val="0"/>
              <a:lumOff val="0"/>
            </a:schemeClr>
          </a:solidFill>
        </a:ln>
      </dgm:spPr>
      <dgm:t>
        <a:bodyPr/>
        <a:lstStyle/>
        <a:p>
          <a:endParaRPr lang="en-US"/>
        </a:p>
      </dgm:t>
    </dgm:pt>
    <dgm:pt modelId="{66AA3E4A-2091-4485-90C5-7A87F83ABD62}">
      <dgm:prSet phldrT="[Text]" custT="1"/>
      <dgm:spPr/>
      <dgm:t>
        <a:bodyPr/>
        <a:lstStyle/>
        <a:p>
          <a:r>
            <a:rPr lang="en-US" sz="1400" b="1" dirty="0" smtClean="0">
              <a:solidFill>
                <a:schemeClr val="tx1"/>
              </a:solidFill>
              <a:latin typeface="Garamond"/>
              <a:cs typeface="Garamond"/>
            </a:rPr>
            <a:t>PREGNANCY</a:t>
          </a:r>
          <a:endParaRPr lang="en-US" sz="1400" b="1" dirty="0">
            <a:solidFill>
              <a:schemeClr val="tx1"/>
            </a:solidFill>
            <a:latin typeface="Garamond"/>
            <a:cs typeface="Garamond"/>
          </a:endParaRPr>
        </a:p>
      </dgm:t>
    </dgm:pt>
    <dgm:pt modelId="{1BD302AE-1CD9-4C1A-8200-FE32E1728C76}" type="parTrans" cxnId="{786B9D0E-87E8-4AB5-8771-5183801A9930}">
      <dgm:prSet/>
      <dgm:spPr/>
      <dgm:t>
        <a:bodyPr/>
        <a:lstStyle/>
        <a:p>
          <a:endParaRPr lang="en-US"/>
        </a:p>
      </dgm:t>
    </dgm:pt>
    <dgm:pt modelId="{C8526010-1086-4B9F-925D-654222B92C2D}" type="sibTrans" cxnId="{786B9D0E-87E8-4AB5-8771-5183801A9930}">
      <dgm:prSet/>
      <dgm:spPr>
        <a:ln w="76200" cap="rnd" cmpd="sng">
          <a:solidFill>
            <a:schemeClr val="accent4">
              <a:hueOff val="0"/>
              <a:satOff val="0"/>
              <a:lumOff val="0"/>
            </a:schemeClr>
          </a:solidFill>
        </a:ln>
      </dgm:spPr>
      <dgm:t>
        <a:bodyPr/>
        <a:lstStyle/>
        <a:p>
          <a:endParaRPr lang="en-US"/>
        </a:p>
      </dgm:t>
    </dgm:pt>
    <dgm:pt modelId="{D494203D-318E-4F25-8084-DC497B267614}">
      <dgm:prSet phldrT="[Text]" custT="1"/>
      <dgm:spPr/>
      <dgm:t>
        <a:bodyPr/>
        <a:lstStyle/>
        <a:p>
          <a:r>
            <a:rPr lang="en-US" sz="1400" b="1" dirty="0" smtClean="0">
              <a:solidFill>
                <a:schemeClr val="tx1"/>
              </a:solidFill>
              <a:latin typeface="Garamond"/>
              <a:cs typeface="Garamond"/>
            </a:rPr>
            <a:t>RISK FACTORS</a:t>
          </a:r>
          <a:endParaRPr lang="en-US" sz="1400" b="1" dirty="0">
            <a:solidFill>
              <a:schemeClr val="tx1"/>
            </a:solidFill>
            <a:latin typeface="Garamond"/>
            <a:cs typeface="Garamond"/>
          </a:endParaRPr>
        </a:p>
      </dgm:t>
    </dgm:pt>
    <dgm:pt modelId="{170886B2-FA57-4C5A-BEB4-7F45A94ACE77}" type="parTrans" cxnId="{C17B7C8C-0C2D-41F5-82F3-D8178F3B4AFC}">
      <dgm:prSet/>
      <dgm:spPr/>
      <dgm:t>
        <a:bodyPr/>
        <a:lstStyle/>
        <a:p>
          <a:endParaRPr lang="en-US"/>
        </a:p>
      </dgm:t>
    </dgm:pt>
    <dgm:pt modelId="{82AAED4D-B258-4FA9-83E6-3D9D60CAB8C3}" type="sibTrans" cxnId="{C17B7C8C-0C2D-41F5-82F3-D8178F3B4AFC}">
      <dgm:prSet/>
      <dgm:spPr>
        <a:ln w="76200" cap="rnd" cmpd="sng">
          <a:solidFill>
            <a:schemeClr val="accent6">
              <a:hueOff val="0"/>
              <a:satOff val="0"/>
              <a:lumOff val="0"/>
            </a:schemeClr>
          </a:solidFill>
        </a:ln>
      </dgm:spPr>
      <dgm:t>
        <a:bodyPr/>
        <a:lstStyle/>
        <a:p>
          <a:endParaRPr lang="en-US"/>
        </a:p>
      </dgm:t>
    </dgm:pt>
    <dgm:pt modelId="{8335E2D6-103A-4E7D-867D-36BF8DB3110F}">
      <dgm:prSet phldrT="[Text]" custT="1"/>
      <dgm:spPr/>
      <dgm:t>
        <a:bodyPr/>
        <a:lstStyle/>
        <a:p>
          <a:r>
            <a:rPr lang="en-US" sz="1400" b="1" dirty="0" smtClean="0">
              <a:solidFill>
                <a:schemeClr val="tx1"/>
              </a:solidFill>
              <a:latin typeface="Garamond"/>
              <a:cs typeface="Garamond"/>
            </a:rPr>
            <a:t>POTENTIAL OUTCOMES</a:t>
          </a:r>
          <a:endParaRPr lang="en-US" sz="1400" b="1" dirty="0">
            <a:solidFill>
              <a:schemeClr val="tx1"/>
            </a:solidFill>
            <a:latin typeface="Garamond"/>
            <a:cs typeface="Garamond"/>
          </a:endParaRPr>
        </a:p>
      </dgm:t>
    </dgm:pt>
    <dgm:pt modelId="{C1696909-A381-47DE-9E7A-EBBE92C8D4C9}" type="parTrans" cxnId="{2653075D-B051-4ABF-8668-406AC89E4AB7}">
      <dgm:prSet/>
      <dgm:spPr/>
      <dgm:t>
        <a:bodyPr/>
        <a:lstStyle/>
        <a:p>
          <a:endParaRPr lang="en-US"/>
        </a:p>
      </dgm:t>
    </dgm:pt>
    <dgm:pt modelId="{F1286F0F-F01B-4D71-9C14-F10555CB067D}" type="sibTrans" cxnId="{2653075D-B051-4ABF-8668-406AC89E4AB7}">
      <dgm:prSet/>
      <dgm:spPr>
        <a:solidFill>
          <a:srgbClr val="C0504D"/>
        </a:solidFill>
        <a:ln w="76200" cap="rnd" cmpd="sng">
          <a:solidFill>
            <a:schemeClr val="accent2">
              <a:hueOff val="0"/>
              <a:satOff val="0"/>
              <a:lumOff val="0"/>
            </a:schemeClr>
          </a:solidFill>
        </a:ln>
      </dgm:spPr>
      <dgm:t>
        <a:bodyPr/>
        <a:lstStyle/>
        <a:p>
          <a:endParaRPr lang="en-US" b="1"/>
        </a:p>
      </dgm:t>
    </dgm:pt>
    <dgm:pt modelId="{958B8D44-745C-45CC-B80C-38E26DB4824A}">
      <dgm:prSet phldrT="[Text]" custT="1"/>
      <dgm:spPr/>
      <dgm:t>
        <a:bodyPr/>
        <a:lstStyle/>
        <a:p>
          <a:r>
            <a:rPr lang="en-US" sz="1400" b="1" dirty="0" smtClean="0">
              <a:solidFill>
                <a:schemeClr val="tx1"/>
              </a:solidFill>
              <a:latin typeface="Garamond"/>
              <a:cs typeface="Garamond"/>
            </a:rPr>
            <a:t>NEWBORN INFANT</a:t>
          </a:r>
          <a:endParaRPr lang="en-US" sz="1400" b="1" dirty="0">
            <a:solidFill>
              <a:schemeClr val="tx1"/>
            </a:solidFill>
            <a:latin typeface="Garamond"/>
            <a:cs typeface="Garamond"/>
          </a:endParaRPr>
        </a:p>
      </dgm:t>
    </dgm:pt>
    <dgm:pt modelId="{299B0E90-C1B6-49FD-940E-1AE8C1C8520A}" type="parTrans" cxnId="{F9EBADAB-BD40-42C5-B9B8-A263BDC623C4}">
      <dgm:prSet/>
      <dgm:spPr/>
      <dgm:t>
        <a:bodyPr/>
        <a:lstStyle/>
        <a:p>
          <a:endParaRPr lang="en-US"/>
        </a:p>
      </dgm:t>
    </dgm:pt>
    <dgm:pt modelId="{FF3C2ECF-52AF-47C8-884E-31372D0F9969}" type="sibTrans" cxnId="{F9EBADAB-BD40-42C5-B9B8-A263BDC623C4}">
      <dgm:prSet/>
      <dgm:spPr>
        <a:ln w="76200" cap="rnd" cmpd="sng">
          <a:solidFill>
            <a:schemeClr val="accent5">
              <a:hueOff val="0"/>
              <a:satOff val="0"/>
              <a:lumOff val="0"/>
            </a:schemeClr>
          </a:solidFill>
        </a:ln>
      </dgm:spPr>
      <dgm:t>
        <a:bodyPr/>
        <a:lstStyle/>
        <a:p>
          <a:endParaRPr lang="en-US"/>
        </a:p>
      </dgm:t>
    </dgm:pt>
    <dgm:pt modelId="{750D1CB0-5FFE-4FB8-800D-3B67F5C33BD4}">
      <dgm:prSet phldrT="[Text]" custT="1"/>
      <dgm:spPr/>
      <dgm:t>
        <a:bodyPr/>
        <a:lstStyle/>
        <a:p>
          <a:r>
            <a:rPr lang="en-US" sz="1400" dirty="0" smtClean="0">
              <a:solidFill>
                <a:schemeClr val="tx1"/>
              </a:solidFill>
              <a:latin typeface="Garamond"/>
              <a:cs typeface="Garamond"/>
            </a:rPr>
            <a:t>Poverty</a:t>
          </a:r>
          <a:endParaRPr lang="en-US" sz="1400" dirty="0">
            <a:solidFill>
              <a:schemeClr val="tx1"/>
            </a:solidFill>
            <a:latin typeface="Garamond"/>
            <a:cs typeface="Garamond"/>
          </a:endParaRPr>
        </a:p>
      </dgm:t>
    </dgm:pt>
    <dgm:pt modelId="{7C786298-41AB-41CA-B106-5E876BB6D081}" type="parTrans" cxnId="{BC5B750A-8FFE-4DD4-BB8A-3781C148D4B7}">
      <dgm:prSet/>
      <dgm:spPr/>
      <dgm:t>
        <a:bodyPr/>
        <a:lstStyle/>
        <a:p>
          <a:endParaRPr lang="en-US"/>
        </a:p>
      </dgm:t>
    </dgm:pt>
    <dgm:pt modelId="{DABF9F21-FB0C-4873-8365-C7769ADB4473}" type="sibTrans" cxnId="{BC5B750A-8FFE-4DD4-BB8A-3781C148D4B7}">
      <dgm:prSet/>
      <dgm:spPr/>
      <dgm:t>
        <a:bodyPr/>
        <a:lstStyle/>
        <a:p>
          <a:endParaRPr lang="en-US"/>
        </a:p>
      </dgm:t>
    </dgm:pt>
    <dgm:pt modelId="{421B40CF-E167-4C9C-9E6D-549EB5830097}">
      <dgm:prSet phldrT="[Text]" custT="1"/>
      <dgm:spPr/>
      <dgm:t>
        <a:bodyPr/>
        <a:lstStyle/>
        <a:p>
          <a:r>
            <a:rPr lang="en-US" sz="1400" dirty="0" smtClean="0">
              <a:solidFill>
                <a:schemeClr val="tx1"/>
              </a:solidFill>
              <a:latin typeface="Garamond"/>
              <a:cs typeface="Garamond"/>
            </a:rPr>
            <a:t>Poor community support</a:t>
          </a:r>
          <a:endParaRPr lang="en-US" sz="1400" dirty="0">
            <a:solidFill>
              <a:schemeClr val="tx1"/>
            </a:solidFill>
            <a:latin typeface="Garamond"/>
            <a:cs typeface="Garamond"/>
          </a:endParaRPr>
        </a:p>
      </dgm:t>
    </dgm:pt>
    <dgm:pt modelId="{5EE5244D-506E-4A66-AFE4-5D5C123BA245}" type="parTrans" cxnId="{5F5EE13E-1179-4934-BB8B-4B39866EA1D5}">
      <dgm:prSet/>
      <dgm:spPr/>
      <dgm:t>
        <a:bodyPr/>
        <a:lstStyle/>
        <a:p>
          <a:endParaRPr lang="en-US"/>
        </a:p>
      </dgm:t>
    </dgm:pt>
    <dgm:pt modelId="{1355C555-DEA9-4DB8-B333-176CCDC2880A}" type="sibTrans" cxnId="{5F5EE13E-1179-4934-BB8B-4B39866EA1D5}">
      <dgm:prSet/>
      <dgm:spPr/>
      <dgm:t>
        <a:bodyPr/>
        <a:lstStyle/>
        <a:p>
          <a:endParaRPr lang="en-US"/>
        </a:p>
      </dgm:t>
    </dgm:pt>
    <dgm:pt modelId="{74EA3D31-BDD6-4EF0-A804-DC098CC725E4}">
      <dgm:prSet phldrT="[Text]" custT="1"/>
      <dgm:spPr/>
      <dgm:t>
        <a:bodyPr/>
        <a:lstStyle/>
        <a:p>
          <a:r>
            <a:rPr lang="en-US" sz="1400" dirty="0" smtClean="0">
              <a:solidFill>
                <a:schemeClr val="tx1"/>
              </a:solidFill>
              <a:latin typeface="Garamond"/>
              <a:cs typeface="Garamond"/>
            </a:rPr>
            <a:t>Poor health services</a:t>
          </a:r>
          <a:endParaRPr lang="en-US" sz="1400" dirty="0">
            <a:solidFill>
              <a:schemeClr val="tx1"/>
            </a:solidFill>
            <a:latin typeface="Garamond"/>
            <a:cs typeface="Garamond"/>
          </a:endParaRPr>
        </a:p>
      </dgm:t>
    </dgm:pt>
    <dgm:pt modelId="{4CFDECE1-8734-45D9-B52F-910371A67D46}" type="parTrans" cxnId="{C051B284-5F63-4A8E-A09C-F896818E3CFF}">
      <dgm:prSet/>
      <dgm:spPr/>
      <dgm:t>
        <a:bodyPr/>
        <a:lstStyle/>
        <a:p>
          <a:endParaRPr lang="en-US"/>
        </a:p>
      </dgm:t>
    </dgm:pt>
    <dgm:pt modelId="{94981979-BE61-4610-83E2-94CFB6DD3471}" type="sibTrans" cxnId="{C051B284-5F63-4A8E-A09C-F896818E3CFF}">
      <dgm:prSet/>
      <dgm:spPr/>
      <dgm:t>
        <a:bodyPr/>
        <a:lstStyle/>
        <a:p>
          <a:endParaRPr lang="en-US"/>
        </a:p>
      </dgm:t>
    </dgm:pt>
    <dgm:pt modelId="{7C841AE2-BE60-46F9-B4B8-ACC57F9EE0EC}">
      <dgm:prSet phldrT="[Text]" custT="1"/>
      <dgm:spPr/>
      <dgm:t>
        <a:bodyPr/>
        <a:lstStyle/>
        <a:p>
          <a:r>
            <a:rPr lang="en-US" sz="1400" dirty="0" smtClean="0">
              <a:solidFill>
                <a:schemeClr val="tx1"/>
              </a:solidFill>
              <a:latin typeface="Garamond"/>
              <a:cs typeface="Garamond"/>
            </a:rPr>
            <a:t>Poor education</a:t>
          </a:r>
          <a:endParaRPr lang="en-US" sz="1400" dirty="0">
            <a:solidFill>
              <a:schemeClr val="tx1"/>
            </a:solidFill>
            <a:latin typeface="Garamond"/>
            <a:cs typeface="Garamond"/>
          </a:endParaRPr>
        </a:p>
      </dgm:t>
    </dgm:pt>
    <dgm:pt modelId="{DAACDC6D-BDF3-4C7F-B746-4084C4F39AD1}" type="parTrans" cxnId="{88BA98AF-951A-439D-A34B-279F5D014569}">
      <dgm:prSet/>
      <dgm:spPr/>
      <dgm:t>
        <a:bodyPr/>
        <a:lstStyle/>
        <a:p>
          <a:endParaRPr lang="en-US"/>
        </a:p>
      </dgm:t>
    </dgm:pt>
    <dgm:pt modelId="{3830E46C-E4D1-4CCE-B8C9-2C1378E6C1FD}" type="sibTrans" cxnId="{88BA98AF-951A-439D-A34B-279F5D014569}">
      <dgm:prSet/>
      <dgm:spPr/>
      <dgm:t>
        <a:bodyPr/>
        <a:lstStyle/>
        <a:p>
          <a:endParaRPr lang="en-US"/>
        </a:p>
      </dgm:t>
    </dgm:pt>
    <dgm:pt modelId="{2342DDF9-A74F-4015-9584-E1B9A1B12EDD}">
      <dgm:prSet phldrT="[Text]" custT="1"/>
      <dgm:spPr/>
      <dgm:t>
        <a:bodyPr/>
        <a:lstStyle/>
        <a:p>
          <a:r>
            <a:rPr lang="en-US" sz="1400" dirty="0" smtClean="0">
              <a:solidFill>
                <a:schemeClr val="tx1"/>
              </a:solidFill>
              <a:latin typeface="Garamond"/>
              <a:cs typeface="Garamond"/>
            </a:rPr>
            <a:t>Despair</a:t>
          </a:r>
          <a:endParaRPr lang="en-US" sz="1400" dirty="0">
            <a:solidFill>
              <a:schemeClr val="tx1"/>
            </a:solidFill>
            <a:latin typeface="Garamond"/>
            <a:cs typeface="Garamond"/>
          </a:endParaRPr>
        </a:p>
      </dgm:t>
    </dgm:pt>
    <dgm:pt modelId="{8811B98C-2DF7-46E1-B790-EEFD581F3823}" type="parTrans" cxnId="{C1249B0F-DD61-48F4-915D-B362EAE61B16}">
      <dgm:prSet/>
      <dgm:spPr/>
      <dgm:t>
        <a:bodyPr/>
        <a:lstStyle/>
        <a:p>
          <a:endParaRPr lang="en-US"/>
        </a:p>
      </dgm:t>
    </dgm:pt>
    <dgm:pt modelId="{5F8C6DEF-DA5A-495A-8F8C-1B0BBB964DF2}" type="sibTrans" cxnId="{C1249B0F-DD61-48F4-915D-B362EAE61B16}">
      <dgm:prSet/>
      <dgm:spPr/>
      <dgm:t>
        <a:bodyPr/>
        <a:lstStyle/>
        <a:p>
          <a:endParaRPr lang="en-US"/>
        </a:p>
      </dgm:t>
    </dgm:pt>
    <dgm:pt modelId="{B5A2C995-4867-4A05-BF16-24B3744FCCBC}">
      <dgm:prSet phldrT="[Text]" custT="1"/>
      <dgm:spPr/>
      <dgm:t>
        <a:bodyPr/>
        <a:lstStyle/>
        <a:p>
          <a:r>
            <a:rPr lang="en-US" sz="1400" dirty="0" smtClean="0">
              <a:solidFill>
                <a:schemeClr val="tx1"/>
              </a:solidFill>
              <a:latin typeface="Garamond"/>
              <a:cs typeface="Garamond"/>
            </a:rPr>
            <a:t>Substance abuse</a:t>
          </a:r>
          <a:endParaRPr lang="en-US" sz="1400" dirty="0">
            <a:solidFill>
              <a:schemeClr val="tx1"/>
            </a:solidFill>
            <a:latin typeface="Garamond"/>
            <a:cs typeface="Garamond"/>
          </a:endParaRPr>
        </a:p>
      </dgm:t>
    </dgm:pt>
    <dgm:pt modelId="{328E0CB8-8ACA-4149-B61F-B226246654B7}" type="parTrans" cxnId="{1195E83A-CCF5-42D1-9518-F3ABC76D0C7E}">
      <dgm:prSet/>
      <dgm:spPr/>
      <dgm:t>
        <a:bodyPr/>
        <a:lstStyle/>
        <a:p>
          <a:endParaRPr lang="en-US"/>
        </a:p>
      </dgm:t>
    </dgm:pt>
    <dgm:pt modelId="{CE695AAF-636B-4905-B6CF-C936DD84102B}" type="sibTrans" cxnId="{1195E83A-CCF5-42D1-9518-F3ABC76D0C7E}">
      <dgm:prSet/>
      <dgm:spPr/>
      <dgm:t>
        <a:bodyPr/>
        <a:lstStyle/>
        <a:p>
          <a:endParaRPr lang="en-US"/>
        </a:p>
      </dgm:t>
    </dgm:pt>
    <dgm:pt modelId="{22D1ACE0-FC93-4090-9DE8-9407D1298834}">
      <dgm:prSet phldrT="[Text]" custT="1"/>
      <dgm:spPr/>
      <dgm:t>
        <a:bodyPr/>
        <a:lstStyle/>
        <a:p>
          <a:r>
            <a:rPr lang="en-US" sz="1400" dirty="0" smtClean="0">
              <a:solidFill>
                <a:schemeClr val="tx1"/>
              </a:solidFill>
              <a:latin typeface="Garamond"/>
              <a:cs typeface="Garamond"/>
            </a:rPr>
            <a:t>Promiscuity</a:t>
          </a:r>
          <a:endParaRPr lang="en-US" sz="1400" dirty="0">
            <a:solidFill>
              <a:schemeClr val="tx1"/>
            </a:solidFill>
            <a:latin typeface="Garamond"/>
            <a:cs typeface="Garamond"/>
          </a:endParaRPr>
        </a:p>
      </dgm:t>
    </dgm:pt>
    <dgm:pt modelId="{80FA6B0B-90BA-497D-B52F-F7DC6077A2BA}" type="parTrans" cxnId="{E29F66ED-FA16-46C9-9089-8E075A16895A}">
      <dgm:prSet/>
      <dgm:spPr/>
      <dgm:t>
        <a:bodyPr/>
        <a:lstStyle/>
        <a:p>
          <a:endParaRPr lang="en-US"/>
        </a:p>
      </dgm:t>
    </dgm:pt>
    <dgm:pt modelId="{DB2CCC24-EE7A-458A-AF18-BB81C90D515A}" type="sibTrans" cxnId="{E29F66ED-FA16-46C9-9089-8E075A16895A}">
      <dgm:prSet/>
      <dgm:spPr/>
      <dgm:t>
        <a:bodyPr/>
        <a:lstStyle/>
        <a:p>
          <a:endParaRPr lang="en-US"/>
        </a:p>
      </dgm:t>
    </dgm:pt>
    <dgm:pt modelId="{61BBD63F-D0E6-4219-B5BA-446DF8123758}">
      <dgm:prSet phldrT="[Text]" custT="1"/>
      <dgm:spPr/>
      <dgm:t>
        <a:bodyPr/>
        <a:lstStyle/>
        <a:p>
          <a:r>
            <a:rPr lang="en-US" sz="1400" dirty="0" smtClean="0">
              <a:solidFill>
                <a:schemeClr val="tx1"/>
              </a:solidFill>
              <a:latin typeface="Garamond"/>
              <a:cs typeface="Garamond"/>
            </a:rPr>
            <a:t>Limited prenatal care</a:t>
          </a:r>
          <a:endParaRPr lang="en-US" sz="1400" dirty="0">
            <a:solidFill>
              <a:schemeClr val="tx1"/>
            </a:solidFill>
            <a:latin typeface="Garamond"/>
            <a:cs typeface="Garamond"/>
          </a:endParaRPr>
        </a:p>
      </dgm:t>
    </dgm:pt>
    <dgm:pt modelId="{959A5B67-62A5-416A-9B51-3B7F403DB501}" type="parTrans" cxnId="{03996505-92C8-4BB6-A4FB-C49EEAFD42AD}">
      <dgm:prSet/>
      <dgm:spPr/>
      <dgm:t>
        <a:bodyPr/>
        <a:lstStyle/>
        <a:p>
          <a:endParaRPr lang="en-US"/>
        </a:p>
      </dgm:t>
    </dgm:pt>
    <dgm:pt modelId="{8A03BAF4-E2AA-496E-A535-AB6C59A214A4}" type="sibTrans" cxnId="{03996505-92C8-4BB6-A4FB-C49EEAFD42AD}">
      <dgm:prSet/>
      <dgm:spPr/>
      <dgm:t>
        <a:bodyPr/>
        <a:lstStyle/>
        <a:p>
          <a:endParaRPr lang="en-US"/>
        </a:p>
      </dgm:t>
    </dgm:pt>
    <dgm:pt modelId="{BAE21F66-E54C-4030-B6E9-4076653B9241}">
      <dgm:prSet phldrT="[Text]" custT="1"/>
      <dgm:spPr/>
      <dgm:t>
        <a:bodyPr/>
        <a:lstStyle/>
        <a:p>
          <a:r>
            <a:rPr lang="en-US" sz="1400" dirty="0" smtClean="0">
              <a:solidFill>
                <a:schemeClr val="tx1"/>
              </a:solidFill>
              <a:latin typeface="Garamond"/>
              <a:cs typeface="Garamond"/>
            </a:rPr>
            <a:t>Tobacco, alcohol &amp; drug use</a:t>
          </a:r>
          <a:endParaRPr lang="en-US" sz="1400" dirty="0">
            <a:solidFill>
              <a:schemeClr val="tx1"/>
            </a:solidFill>
            <a:latin typeface="Garamond"/>
            <a:cs typeface="Garamond"/>
          </a:endParaRPr>
        </a:p>
      </dgm:t>
    </dgm:pt>
    <dgm:pt modelId="{EFB5FCB3-C196-4991-943D-52EDDBC611CD}" type="parTrans" cxnId="{B0634B72-3BF5-4B38-BFCE-4D5E504575CD}">
      <dgm:prSet/>
      <dgm:spPr/>
      <dgm:t>
        <a:bodyPr/>
        <a:lstStyle/>
        <a:p>
          <a:endParaRPr lang="en-US"/>
        </a:p>
      </dgm:t>
    </dgm:pt>
    <dgm:pt modelId="{9D1452BB-AF67-4911-BB54-B73FD22B9FCF}" type="sibTrans" cxnId="{B0634B72-3BF5-4B38-BFCE-4D5E504575CD}">
      <dgm:prSet/>
      <dgm:spPr/>
      <dgm:t>
        <a:bodyPr/>
        <a:lstStyle/>
        <a:p>
          <a:endParaRPr lang="en-US"/>
        </a:p>
      </dgm:t>
    </dgm:pt>
    <dgm:pt modelId="{5653FE0B-A776-48FE-8462-58B99089DDD5}">
      <dgm:prSet phldrT="[Text]" custT="1"/>
      <dgm:spPr/>
      <dgm:t>
        <a:bodyPr/>
        <a:lstStyle/>
        <a:p>
          <a:r>
            <a:rPr lang="en-US" sz="1400" dirty="0" smtClean="0">
              <a:solidFill>
                <a:schemeClr val="tx1"/>
              </a:solidFill>
              <a:latin typeface="Garamond"/>
              <a:cs typeface="Garamond"/>
            </a:rPr>
            <a:t>Risk of STD’s/HIV</a:t>
          </a:r>
          <a:endParaRPr lang="en-US" sz="1400" dirty="0">
            <a:solidFill>
              <a:schemeClr val="tx1"/>
            </a:solidFill>
            <a:latin typeface="Garamond"/>
            <a:cs typeface="Garamond"/>
          </a:endParaRPr>
        </a:p>
      </dgm:t>
    </dgm:pt>
    <dgm:pt modelId="{AE317F80-E52A-4447-B569-5744433EE738}" type="parTrans" cxnId="{AE18B577-C505-492E-8F6F-963EA14B33FF}">
      <dgm:prSet/>
      <dgm:spPr/>
      <dgm:t>
        <a:bodyPr/>
        <a:lstStyle/>
        <a:p>
          <a:endParaRPr lang="en-US"/>
        </a:p>
      </dgm:t>
    </dgm:pt>
    <dgm:pt modelId="{C1FA6D0B-D706-419B-94B0-84117FA6F154}" type="sibTrans" cxnId="{AE18B577-C505-492E-8F6F-963EA14B33FF}">
      <dgm:prSet/>
      <dgm:spPr/>
      <dgm:t>
        <a:bodyPr/>
        <a:lstStyle/>
        <a:p>
          <a:endParaRPr lang="en-US"/>
        </a:p>
      </dgm:t>
    </dgm:pt>
    <dgm:pt modelId="{97A27AFB-A8DD-44FE-9B69-1D42543E79BB}">
      <dgm:prSet phldrT="[Text]" custT="1"/>
      <dgm:spPr/>
      <dgm:t>
        <a:bodyPr/>
        <a:lstStyle/>
        <a:p>
          <a:r>
            <a:rPr lang="en-US" sz="1400" dirty="0" smtClean="0">
              <a:solidFill>
                <a:schemeClr val="tx1"/>
              </a:solidFill>
              <a:latin typeface="Garamond"/>
              <a:cs typeface="Garamond"/>
            </a:rPr>
            <a:t>Prematurity</a:t>
          </a:r>
          <a:endParaRPr lang="en-US" sz="1400" dirty="0">
            <a:solidFill>
              <a:schemeClr val="tx1"/>
            </a:solidFill>
            <a:latin typeface="Garamond"/>
            <a:cs typeface="Garamond"/>
          </a:endParaRPr>
        </a:p>
      </dgm:t>
    </dgm:pt>
    <dgm:pt modelId="{3709AD7B-45DA-4C71-B980-D5B54AB4C0B2}" type="parTrans" cxnId="{AA6EF607-2C36-4515-B851-6921400B2FDC}">
      <dgm:prSet/>
      <dgm:spPr/>
      <dgm:t>
        <a:bodyPr/>
        <a:lstStyle/>
        <a:p>
          <a:endParaRPr lang="en-US"/>
        </a:p>
      </dgm:t>
    </dgm:pt>
    <dgm:pt modelId="{0A45DB9E-EBF7-4965-A849-E803AA1BEE31}" type="sibTrans" cxnId="{AA6EF607-2C36-4515-B851-6921400B2FDC}">
      <dgm:prSet/>
      <dgm:spPr/>
      <dgm:t>
        <a:bodyPr/>
        <a:lstStyle/>
        <a:p>
          <a:endParaRPr lang="en-US"/>
        </a:p>
      </dgm:t>
    </dgm:pt>
    <dgm:pt modelId="{D82BC26A-AAC4-4BBF-B893-76B314E7296B}">
      <dgm:prSet phldrT="[Text]" custT="1"/>
      <dgm:spPr/>
      <dgm:t>
        <a:bodyPr/>
        <a:lstStyle/>
        <a:p>
          <a:r>
            <a:rPr lang="en-US" sz="1400" dirty="0" smtClean="0">
              <a:solidFill>
                <a:schemeClr val="tx1"/>
              </a:solidFill>
              <a:latin typeface="Garamond"/>
              <a:cs typeface="Garamond"/>
            </a:rPr>
            <a:t>Low birth weight</a:t>
          </a:r>
          <a:endParaRPr lang="en-US" sz="1400" dirty="0">
            <a:solidFill>
              <a:schemeClr val="tx1"/>
            </a:solidFill>
            <a:latin typeface="Garamond"/>
            <a:cs typeface="Garamond"/>
          </a:endParaRPr>
        </a:p>
      </dgm:t>
    </dgm:pt>
    <dgm:pt modelId="{45BFD070-9AD0-4A06-9D37-BAE0EDE2A568}" type="parTrans" cxnId="{E4870EFA-9DDF-4562-86C1-694CC9DC7373}">
      <dgm:prSet/>
      <dgm:spPr/>
      <dgm:t>
        <a:bodyPr/>
        <a:lstStyle/>
        <a:p>
          <a:endParaRPr lang="en-US"/>
        </a:p>
      </dgm:t>
    </dgm:pt>
    <dgm:pt modelId="{EB5E1794-0989-4B16-8DC3-CDE718591258}" type="sibTrans" cxnId="{E4870EFA-9DDF-4562-86C1-694CC9DC7373}">
      <dgm:prSet/>
      <dgm:spPr/>
      <dgm:t>
        <a:bodyPr/>
        <a:lstStyle/>
        <a:p>
          <a:endParaRPr lang="en-US"/>
        </a:p>
      </dgm:t>
    </dgm:pt>
    <dgm:pt modelId="{102C42B6-EA3E-4675-9ABF-47E05992AE37}">
      <dgm:prSet phldrT="[Text]" custT="1"/>
      <dgm:spPr/>
      <dgm:t>
        <a:bodyPr/>
        <a:lstStyle/>
        <a:p>
          <a:r>
            <a:rPr lang="en-US" sz="1400" dirty="0" smtClean="0">
              <a:solidFill>
                <a:schemeClr val="tx1"/>
              </a:solidFill>
              <a:latin typeface="Garamond"/>
              <a:cs typeface="Garamond"/>
            </a:rPr>
            <a:t>Fetal Alcohol Syndrome</a:t>
          </a:r>
          <a:endParaRPr lang="en-US" sz="1400" dirty="0">
            <a:solidFill>
              <a:schemeClr val="tx1"/>
            </a:solidFill>
            <a:latin typeface="Garamond"/>
            <a:cs typeface="Garamond"/>
          </a:endParaRPr>
        </a:p>
      </dgm:t>
    </dgm:pt>
    <dgm:pt modelId="{2B258CE1-BBCD-415B-966D-D4862EC0510A}" type="parTrans" cxnId="{B366CEA9-0332-49E1-8A77-AF8C2DFAC5D1}">
      <dgm:prSet/>
      <dgm:spPr/>
      <dgm:t>
        <a:bodyPr/>
        <a:lstStyle/>
        <a:p>
          <a:endParaRPr lang="en-US"/>
        </a:p>
      </dgm:t>
    </dgm:pt>
    <dgm:pt modelId="{7771EAA4-17E2-48BB-9AD6-A2C4B0120C8B}" type="sibTrans" cxnId="{B366CEA9-0332-49E1-8A77-AF8C2DFAC5D1}">
      <dgm:prSet/>
      <dgm:spPr/>
      <dgm:t>
        <a:bodyPr/>
        <a:lstStyle/>
        <a:p>
          <a:endParaRPr lang="en-US"/>
        </a:p>
      </dgm:t>
    </dgm:pt>
    <dgm:pt modelId="{AE987347-1631-4FAB-AD43-7626BF5F56C2}">
      <dgm:prSet phldrT="[Text]" custT="1"/>
      <dgm:spPr/>
      <dgm:t>
        <a:bodyPr/>
        <a:lstStyle/>
        <a:p>
          <a:r>
            <a:rPr lang="en-US" sz="1400" b="1" dirty="0" smtClean="0">
              <a:solidFill>
                <a:schemeClr val="tx1"/>
              </a:solidFill>
              <a:latin typeface="Garamond"/>
              <a:cs typeface="Garamond"/>
            </a:rPr>
            <a:t>Infant with increased needs   </a:t>
          </a:r>
          <a:endParaRPr lang="en-US" sz="1400" b="1" dirty="0">
            <a:solidFill>
              <a:schemeClr val="tx1"/>
            </a:solidFill>
            <a:latin typeface="Garamond"/>
            <a:cs typeface="Garamond"/>
          </a:endParaRPr>
        </a:p>
      </dgm:t>
    </dgm:pt>
    <dgm:pt modelId="{BE9F6BCE-AAC5-49F6-97DE-2C946EB28429}" type="parTrans" cxnId="{C2C04B38-26A6-4443-9240-94441A5DA709}">
      <dgm:prSet/>
      <dgm:spPr/>
      <dgm:t>
        <a:bodyPr/>
        <a:lstStyle/>
        <a:p>
          <a:endParaRPr lang="en-US"/>
        </a:p>
      </dgm:t>
    </dgm:pt>
    <dgm:pt modelId="{847EED65-FAFF-4B30-8100-12AD834D37E1}" type="sibTrans" cxnId="{C2C04B38-26A6-4443-9240-94441A5DA709}">
      <dgm:prSet/>
      <dgm:spPr/>
      <dgm:t>
        <a:bodyPr/>
        <a:lstStyle/>
        <a:p>
          <a:endParaRPr lang="en-US"/>
        </a:p>
      </dgm:t>
    </dgm:pt>
    <dgm:pt modelId="{89C9C0B3-1BE5-448B-94A1-01BBCE84861D}">
      <dgm:prSet phldrT="[Text]" custT="1"/>
      <dgm:spPr/>
      <dgm:t>
        <a:bodyPr/>
        <a:lstStyle/>
        <a:p>
          <a:r>
            <a:rPr lang="en-US" sz="1400" dirty="0" smtClean="0">
              <a:solidFill>
                <a:schemeClr val="tx1"/>
              </a:solidFill>
              <a:latin typeface="Garamond"/>
              <a:cs typeface="Garamond"/>
            </a:rPr>
            <a:t>Medical needs</a:t>
          </a:r>
          <a:endParaRPr lang="en-US" sz="1400" dirty="0">
            <a:solidFill>
              <a:schemeClr val="tx1"/>
            </a:solidFill>
            <a:latin typeface="Garamond"/>
            <a:cs typeface="Garamond"/>
          </a:endParaRPr>
        </a:p>
      </dgm:t>
    </dgm:pt>
    <dgm:pt modelId="{64E44DCD-366E-4D12-99C5-43839CAE8319}" type="parTrans" cxnId="{2B03A8DE-143F-4E83-B25C-8CB17171D804}">
      <dgm:prSet/>
      <dgm:spPr/>
      <dgm:t>
        <a:bodyPr/>
        <a:lstStyle/>
        <a:p>
          <a:endParaRPr lang="en-US"/>
        </a:p>
      </dgm:t>
    </dgm:pt>
    <dgm:pt modelId="{0A491F54-36E6-4F3C-A01A-D9B1E4800DA8}" type="sibTrans" cxnId="{2B03A8DE-143F-4E83-B25C-8CB17171D804}">
      <dgm:prSet/>
      <dgm:spPr/>
      <dgm:t>
        <a:bodyPr/>
        <a:lstStyle/>
        <a:p>
          <a:endParaRPr lang="en-US"/>
        </a:p>
      </dgm:t>
    </dgm:pt>
    <dgm:pt modelId="{1B3CC9E8-8B0D-4A27-8C2E-143F8B718B1F}">
      <dgm:prSet phldrT="[Text]" custT="1"/>
      <dgm:spPr/>
      <dgm:t>
        <a:bodyPr/>
        <a:lstStyle/>
        <a:p>
          <a:r>
            <a:rPr lang="en-US" sz="1400" dirty="0" smtClean="0">
              <a:solidFill>
                <a:schemeClr val="tx1"/>
              </a:solidFill>
              <a:latin typeface="Garamond"/>
              <a:cs typeface="Garamond"/>
            </a:rPr>
            <a:t>Developmental needs</a:t>
          </a:r>
          <a:endParaRPr lang="en-US" sz="1400" dirty="0">
            <a:solidFill>
              <a:schemeClr val="tx1"/>
            </a:solidFill>
            <a:latin typeface="Garamond"/>
            <a:cs typeface="Garamond"/>
          </a:endParaRPr>
        </a:p>
      </dgm:t>
    </dgm:pt>
    <dgm:pt modelId="{B2EEEC7A-BB24-4550-A2BB-E9A456DFE29A}" type="parTrans" cxnId="{279F0AD8-1F45-43D2-BB79-5192E16BC2AA}">
      <dgm:prSet/>
      <dgm:spPr/>
      <dgm:t>
        <a:bodyPr/>
        <a:lstStyle/>
        <a:p>
          <a:endParaRPr lang="en-US"/>
        </a:p>
      </dgm:t>
    </dgm:pt>
    <dgm:pt modelId="{A35E2596-EE05-4871-BF9F-31A87980EB00}" type="sibTrans" cxnId="{279F0AD8-1F45-43D2-BB79-5192E16BC2AA}">
      <dgm:prSet/>
      <dgm:spPr/>
      <dgm:t>
        <a:bodyPr/>
        <a:lstStyle/>
        <a:p>
          <a:endParaRPr lang="en-US"/>
        </a:p>
      </dgm:t>
    </dgm:pt>
    <dgm:pt modelId="{8CFE9154-1266-465F-AE2E-5968D29EF17E}">
      <dgm:prSet phldrT="[Text]" custT="1"/>
      <dgm:spPr/>
      <dgm:t>
        <a:bodyPr/>
        <a:lstStyle/>
        <a:p>
          <a:r>
            <a:rPr lang="en-US" sz="1400" dirty="0" smtClean="0">
              <a:solidFill>
                <a:schemeClr val="tx1"/>
              </a:solidFill>
              <a:latin typeface="Garamond"/>
              <a:cs typeface="Garamond"/>
            </a:rPr>
            <a:t>Increased irritability</a:t>
          </a:r>
          <a:endParaRPr lang="en-US" sz="1400" dirty="0">
            <a:solidFill>
              <a:schemeClr val="tx1"/>
            </a:solidFill>
            <a:latin typeface="Garamond"/>
            <a:cs typeface="Garamond"/>
          </a:endParaRPr>
        </a:p>
      </dgm:t>
    </dgm:pt>
    <dgm:pt modelId="{591D47D8-F438-4A2A-B87A-53BC7BB9FBC9}" type="parTrans" cxnId="{4F9BBD62-7E6B-4288-BB79-686D5D3F4D1B}">
      <dgm:prSet/>
      <dgm:spPr/>
      <dgm:t>
        <a:bodyPr/>
        <a:lstStyle/>
        <a:p>
          <a:endParaRPr lang="en-US"/>
        </a:p>
      </dgm:t>
    </dgm:pt>
    <dgm:pt modelId="{86F96429-429F-4F04-8D33-2353699AF699}" type="sibTrans" cxnId="{4F9BBD62-7E6B-4288-BB79-686D5D3F4D1B}">
      <dgm:prSet/>
      <dgm:spPr/>
      <dgm:t>
        <a:bodyPr/>
        <a:lstStyle/>
        <a:p>
          <a:endParaRPr lang="en-US"/>
        </a:p>
      </dgm:t>
    </dgm:pt>
    <dgm:pt modelId="{2A4948DE-87F1-48DE-B214-C4A9AB6617E4}">
      <dgm:prSet phldrT="[Text]" custT="1"/>
      <dgm:spPr/>
      <dgm:t>
        <a:bodyPr/>
        <a:lstStyle/>
        <a:p>
          <a:r>
            <a:rPr lang="en-US" sz="1400" dirty="0" smtClean="0">
              <a:solidFill>
                <a:schemeClr val="tx1"/>
              </a:solidFill>
              <a:latin typeface="Garamond"/>
              <a:cs typeface="Garamond"/>
            </a:rPr>
            <a:t>Increased demands</a:t>
          </a:r>
          <a:endParaRPr lang="en-US" sz="1400" dirty="0">
            <a:solidFill>
              <a:schemeClr val="tx1"/>
            </a:solidFill>
            <a:latin typeface="Garamond"/>
            <a:cs typeface="Garamond"/>
          </a:endParaRPr>
        </a:p>
      </dgm:t>
    </dgm:pt>
    <dgm:pt modelId="{53CAAA41-F9BB-4987-82FE-CDD96F4B387C}" type="parTrans" cxnId="{0C136DE4-0B0D-49CC-A080-4E78B62F0C1A}">
      <dgm:prSet/>
      <dgm:spPr/>
      <dgm:t>
        <a:bodyPr/>
        <a:lstStyle/>
        <a:p>
          <a:endParaRPr lang="en-US"/>
        </a:p>
      </dgm:t>
    </dgm:pt>
    <dgm:pt modelId="{FDD67905-A839-44F1-9C63-9E3F32E4239B}" type="sibTrans" cxnId="{0C136DE4-0B0D-49CC-A080-4E78B62F0C1A}">
      <dgm:prSet/>
      <dgm:spPr/>
      <dgm:t>
        <a:bodyPr/>
        <a:lstStyle/>
        <a:p>
          <a:endParaRPr lang="en-US"/>
        </a:p>
      </dgm:t>
    </dgm:pt>
    <dgm:pt modelId="{D8525A0B-27E1-483B-A7A5-53F7F1D7A875}">
      <dgm:prSet phldrT="[Text]" custT="1"/>
      <dgm:spPr/>
      <dgm:t>
        <a:bodyPr/>
        <a:lstStyle/>
        <a:p>
          <a:r>
            <a:rPr lang="en-US" sz="1400" dirty="0" smtClean="0">
              <a:solidFill>
                <a:schemeClr val="tx1"/>
              </a:solidFill>
              <a:latin typeface="Garamond"/>
              <a:cs typeface="Garamond"/>
            </a:rPr>
            <a:t>Lack of supports</a:t>
          </a:r>
          <a:endParaRPr lang="en-US" sz="1400" dirty="0">
            <a:solidFill>
              <a:schemeClr val="tx1"/>
            </a:solidFill>
            <a:latin typeface="Garamond"/>
            <a:cs typeface="Garamond"/>
          </a:endParaRPr>
        </a:p>
      </dgm:t>
    </dgm:pt>
    <dgm:pt modelId="{1BCE38FD-AAF8-4B1C-8531-70F0339F3D8F}" type="parTrans" cxnId="{8205F322-8341-47E0-9245-F83859CC6235}">
      <dgm:prSet/>
      <dgm:spPr/>
      <dgm:t>
        <a:bodyPr/>
        <a:lstStyle/>
        <a:p>
          <a:endParaRPr lang="en-US"/>
        </a:p>
      </dgm:t>
    </dgm:pt>
    <dgm:pt modelId="{5EE06792-BFBE-48A1-AA21-3C03B990E310}" type="sibTrans" cxnId="{8205F322-8341-47E0-9245-F83859CC6235}">
      <dgm:prSet/>
      <dgm:spPr/>
      <dgm:t>
        <a:bodyPr/>
        <a:lstStyle/>
        <a:p>
          <a:endParaRPr lang="en-US"/>
        </a:p>
      </dgm:t>
    </dgm:pt>
    <dgm:pt modelId="{7AE0736F-A8FE-4D2A-8DE5-093B9CCCA8EB}">
      <dgm:prSet phldrT="[Text]" custT="1"/>
      <dgm:spPr/>
      <dgm:t>
        <a:bodyPr/>
        <a:lstStyle/>
        <a:p>
          <a:r>
            <a:rPr lang="en-US" sz="1400" dirty="0" smtClean="0">
              <a:solidFill>
                <a:schemeClr val="tx1"/>
              </a:solidFill>
              <a:latin typeface="Garamond"/>
              <a:cs typeface="Garamond"/>
            </a:rPr>
            <a:t>Substance abuse</a:t>
          </a:r>
          <a:endParaRPr lang="en-US" sz="1400" dirty="0">
            <a:solidFill>
              <a:schemeClr val="tx1"/>
            </a:solidFill>
            <a:latin typeface="Garamond"/>
            <a:cs typeface="Garamond"/>
          </a:endParaRPr>
        </a:p>
      </dgm:t>
    </dgm:pt>
    <dgm:pt modelId="{4E7C23A2-4CCA-410A-A682-97F5F3BB96A2}" type="parTrans" cxnId="{E16953DD-7853-4C78-91B8-CA609A6B4269}">
      <dgm:prSet/>
      <dgm:spPr/>
      <dgm:t>
        <a:bodyPr/>
        <a:lstStyle/>
        <a:p>
          <a:endParaRPr lang="en-US"/>
        </a:p>
      </dgm:t>
    </dgm:pt>
    <dgm:pt modelId="{7FE26500-7C5C-44CA-A49A-2BB17A341BAF}" type="sibTrans" cxnId="{E16953DD-7853-4C78-91B8-CA609A6B4269}">
      <dgm:prSet/>
      <dgm:spPr/>
      <dgm:t>
        <a:bodyPr/>
        <a:lstStyle/>
        <a:p>
          <a:endParaRPr lang="en-US"/>
        </a:p>
      </dgm:t>
    </dgm:pt>
    <dgm:pt modelId="{A9E2EC30-DF3F-4C7C-90F2-944250ABC87D}">
      <dgm:prSet phldrT="[Text]" custT="1"/>
      <dgm:spPr/>
      <dgm:t>
        <a:bodyPr/>
        <a:lstStyle/>
        <a:p>
          <a:r>
            <a:rPr lang="en-US" sz="1400" dirty="0" smtClean="0">
              <a:solidFill>
                <a:schemeClr val="tx1"/>
              </a:solidFill>
              <a:latin typeface="Garamond"/>
              <a:cs typeface="Garamond"/>
            </a:rPr>
            <a:t>Health concerns</a:t>
          </a:r>
          <a:endParaRPr lang="en-US" sz="1400" dirty="0">
            <a:solidFill>
              <a:schemeClr val="tx1"/>
            </a:solidFill>
            <a:latin typeface="Garamond"/>
            <a:cs typeface="Garamond"/>
          </a:endParaRPr>
        </a:p>
      </dgm:t>
    </dgm:pt>
    <dgm:pt modelId="{DDB69FC8-78F9-40AC-8A8D-A670E9D9B848}" type="parTrans" cxnId="{E774BD88-6498-4243-971C-FEBCDE6B448E}">
      <dgm:prSet/>
      <dgm:spPr/>
      <dgm:t>
        <a:bodyPr/>
        <a:lstStyle/>
        <a:p>
          <a:endParaRPr lang="en-US"/>
        </a:p>
      </dgm:t>
    </dgm:pt>
    <dgm:pt modelId="{2BEDDE50-810F-4647-88A8-510957C97643}" type="sibTrans" cxnId="{E774BD88-6498-4243-971C-FEBCDE6B448E}">
      <dgm:prSet/>
      <dgm:spPr/>
      <dgm:t>
        <a:bodyPr/>
        <a:lstStyle/>
        <a:p>
          <a:endParaRPr lang="en-US"/>
        </a:p>
      </dgm:t>
    </dgm:pt>
    <dgm:pt modelId="{15140D39-A4C5-4EE3-B999-43AB20DD7923}">
      <dgm:prSet phldrT="[Text]" custT="1"/>
      <dgm:spPr/>
      <dgm:t>
        <a:bodyPr/>
        <a:lstStyle/>
        <a:p>
          <a:r>
            <a:rPr lang="en-US" sz="1400" dirty="0" smtClean="0">
              <a:solidFill>
                <a:schemeClr val="tx1"/>
              </a:solidFill>
              <a:latin typeface="Garamond"/>
              <a:cs typeface="Garamond"/>
            </a:rPr>
            <a:t>Neurodevelopmental disabilities</a:t>
          </a:r>
          <a:endParaRPr lang="en-US" sz="1400" dirty="0">
            <a:solidFill>
              <a:schemeClr val="tx1"/>
            </a:solidFill>
            <a:latin typeface="Garamond"/>
            <a:cs typeface="Garamond"/>
          </a:endParaRPr>
        </a:p>
      </dgm:t>
    </dgm:pt>
    <dgm:pt modelId="{780B39BA-EB7F-4289-BAB0-FE27C34D4EE5}" type="parTrans" cxnId="{D11482DA-E637-47E7-9C08-A6CFF651DAA1}">
      <dgm:prSet/>
      <dgm:spPr/>
      <dgm:t>
        <a:bodyPr/>
        <a:lstStyle/>
        <a:p>
          <a:endParaRPr lang="en-US"/>
        </a:p>
      </dgm:t>
    </dgm:pt>
    <dgm:pt modelId="{E1FD21FD-1ADB-4F2A-8EF9-9F87311AA184}" type="sibTrans" cxnId="{D11482DA-E637-47E7-9C08-A6CFF651DAA1}">
      <dgm:prSet/>
      <dgm:spPr/>
      <dgm:t>
        <a:bodyPr/>
        <a:lstStyle/>
        <a:p>
          <a:endParaRPr lang="en-US"/>
        </a:p>
      </dgm:t>
    </dgm:pt>
    <dgm:pt modelId="{E8B9869E-3B44-4BAE-A296-9BB58D86E039}">
      <dgm:prSet phldrT="[Text]" custT="1"/>
      <dgm:spPr/>
      <dgm:t>
        <a:bodyPr/>
        <a:lstStyle/>
        <a:p>
          <a:r>
            <a:rPr lang="en-US" sz="1400" dirty="0" smtClean="0">
              <a:solidFill>
                <a:schemeClr val="tx1"/>
              </a:solidFill>
              <a:latin typeface="Garamond"/>
              <a:cs typeface="Garamond"/>
            </a:rPr>
            <a:t>Child neglect and abuse</a:t>
          </a:r>
          <a:endParaRPr lang="en-US" sz="1400" dirty="0">
            <a:solidFill>
              <a:schemeClr val="tx1"/>
            </a:solidFill>
            <a:latin typeface="Garamond"/>
            <a:cs typeface="Garamond"/>
          </a:endParaRPr>
        </a:p>
      </dgm:t>
    </dgm:pt>
    <dgm:pt modelId="{5EA68C41-E0DC-4F7E-942F-9C2BF212C935}" type="parTrans" cxnId="{3810CB4B-FCDC-4886-B794-4A9719FCC05F}">
      <dgm:prSet/>
      <dgm:spPr/>
      <dgm:t>
        <a:bodyPr/>
        <a:lstStyle/>
        <a:p>
          <a:endParaRPr lang="en-US"/>
        </a:p>
      </dgm:t>
    </dgm:pt>
    <dgm:pt modelId="{CB8246FD-4F09-4CD4-B3B3-BC3F7BE5EE47}" type="sibTrans" cxnId="{3810CB4B-FCDC-4886-B794-4A9719FCC05F}">
      <dgm:prSet/>
      <dgm:spPr/>
      <dgm:t>
        <a:bodyPr/>
        <a:lstStyle/>
        <a:p>
          <a:endParaRPr lang="en-US"/>
        </a:p>
      </dgm:t>
    </dgm:pt>
    <dgm:pt modelId="{02E487EC-50AB-4E35-9936-A2F95A1B3BBD}">
      <dgm:prSet phldrT="[Text]" custT="1"/>
      <dgm:spPr/>
      <dgm:t>
        <a:bodyPr/>
        <a:lstStyle/>
        <a:p>
          <a:r>
            <a:rPr lang="en-US" sz="1400" dirty="0" smtClean="0">
              <a:solidFill>
                <a:schemeClr val="tx1"/>
              </a:solidFill>
              <a:latin typeface="Garamond"/>
              <a:cs typeface="Garamond"/>
            </a:rPr>
            <a:t>Foster care placement</a:t>
          </a:r>
          <a:endParaRPr lang="en-US" sz="1400" dirty="0">
            <a:solidFill>
              <a:schemeClr val="tx1"/>
            </a:solidFill>
            <a:latin typeface="Garamond"/>
            <a:cs typeface="Garamond"/>
          </a:endParaRPr>
        </a:p>
      </dgm:t>
    </dgm:pt>
    <dgm:pt modelId="{6EFF9028-CC4D-4933-99F3-010233E308C9}" type="parTrans" cxnId="{ECE9AE99-F99C-411E-9B6C-0AE22CDE5999}">
      <dgm:prSet/>
      <dgm:spPr/>
      <dgm:t>
        <a:bodyPr/>
        <a:lstStyle/>
        <a:p>
          <a:endParaRPr lang="en-US"/>
        </a:p>
      </dgm:t>
    </dgm:pt>
    <dgm:pt modelId="{29FE46EE-E3AD-482F-A304-0CEDB4EB1525}" type="sibTrans" cxnId="{ECE9AE99-F99C-411E-9B6C-0AE22CDE5999}">
      <dgm:prSet/>
      <dgm:spPr/>
      <dgm:t>
        <a:bodyPr/>
        <a:lstStyle/>
        <a:p>
          <a:endParaRPr lang="en-US"/>
        </a:p>
      </dgm:t>
    </dgm:pt>
    <dgm:pt modelId="{BD59A714-AC4E-4279-AD00-62A42CD457DF}">
      <dgm:prSet phldrT="[Text]" custT="1"/>
      <dgm:spPr/>
      <dgm:t>
        <a:bodyPr/>
        <a:lstStyle/>
        <a:p>
          <a:r>
            <a:rPr lang="en-US" sz="1400" b="1" dirty="0" smtClean="0">
              <a:solidFill>
                <a:schemeClr val="tx1"/>
              </a:solidFill>
              <a:latin typeface="Garamond"/>
              <a:cs typeface="Garamond"/>
            </a:rPr>
            <a:t>Mother under stress</a:t>
          </a:r>
          <a:endParaRPr lang="en-US" sz="1400" b="1" dirty="0">
            <a:solidFill>
              <a:schemeClr val="tx1"/>
            </a:solidFill>
            <a:latin typeface="Garamond"/>
            <a:cs typeface="Garamond"/>
          </a:endParaRPr>
        </a:p>
      </dgm:t>
    </dgm:pt>
    <dgm:pt modelId="{36FB8372-85A3-44B7-957B-0F60DF0DDC13}" type="sibTrans" cxnId="{9F17AA6D-6481-476E-B75E-40CDE066DDF4}">
      <dgm:prSet/>
      <dgm:spPr/>
      <dgm:t>
        <a:bodyPr/>
        <a:lstStyle/>
        <a:p>
          <a:endParaRPr lang="en-US"/>
        </a:p>
      </dgm:t>
    </dgm:pt>
    <dgm:pt modelId="{07AF59D3-CC53-4EEF-A04D-1301CF617760}" type="parTrans" cxnId="{9F17AA6D-6481-476E-B75E-40CDE066DDF4}">
      <dgm:prSet/>
      <dgm:spPr/>
      <dgm:t>
        <a:bodyPr/>
        <a:lstStyle/>
        <a:p>
          <a:endParaRPr lang="en-US"/>
        </a:p>
      </dgm:t>
    </dgm:pt>
    <dgm:pt modelId="{38CD0D41-BC9E-C840-B765-3FA4ABD0A7B8}">
      <dgm:prSet phldrT="[Text]" custT="1"/>
      <dgm:spPr/>
      <dgm:t>
        <a:bodyPr/>
        <a:lstStyle/>
        <a:p>
          <a:endParaRPr lang="en-US" sz="800" dirty="0">
            <a:solidFill>
              <a:schemeClr val="tx1"/>
            </a:solidFill>
            <a:latin typeface="Garamond"/>
            <a:cs typeface="Garamond"/>
          </a:endParaRPr>
        </a:p>
      </dgm:t>
    </dgm:pt>
    <dgm:pt modelId="{6C922B86-CA48-924D-9F35-9F952C187A52}" type="sibTrans" cxnId="{15FFFC66-B374-8E45-8922-7F3D3C39B1A3}">
      <dgm:prSet/>
      <dgm:spPr/>
      <dgm:t>
        <a:bodyPr/>
        <a:lstStyle/>
        <a:p>
          <a:endParaRPr lang="en-US"/>
        </a:p>
      </dgm:t>
    </dgm:pt>
    <dgm:pt modelId="{27437138-7B98-F843-BA2B-65B641F6DF59}" type="parTrans" cxnId="{15FFFC66-B374-8E45-8922-7F3D3C39B1A3}">
      <dgm:prSet/>
      <dgm:spPr/>
      <dgm:t>
        <a:bodyPr/>
        <a:lstStyle/>
        <a:p>
          <a:endParaRPr lang="en-US"/>
        </a:p>
      </dgm:t>
    </dgm:pt>
    <dgm:pt modelId="{F62777D4-50DE-0A47-9707-89A3EE69761A}" type="pres">
      <dgm:prSet presAssocID="{6F77B113-79C0-424F-88C0-067F1C6BEBE0}" presName="cycle" presStyleCnt="0">
        <dgm:presLayoutVars>
          <dgm:dir/>
          <dgm:resizeHandles val="exact"/>
        </dgm:presLayoutVars>
      </dgm:prSet>
      <dgm:spPr/>
      <dgm:t>
        <a:bodyPr/>
        <a:lstStyle/>
        <a:p>
          <a:endParaRPr lang="en-US"/>
        </a:p>
      </dgm:t>
    </dgm:pt>
    <dgm:pt modelId="{CC7AD151-F6C3-8844-8717-87BDD27D17F4}" type="pres">
      <dgm:prSet presAssocID="{B8374D82-C403-4621-921A-E5D66B8EB2FD}" presName="node" presStyleLbl="node1" presStyleIdx="0" presStyleCnt="6" custScaleX="141504" custScaleY="122929" custRadScaleRad="99404" custRadScaleInc="23196">
        <dgm:presLayoutVars>
          <dgm:bulletEnabled val="1"/>
        </dgm:presLayoutVars>
      </dgm:prSet>
      <dgm:spPr/>
      <dgm:t>
        <a:bodyPr/>
        <a:lstStyle/>
        <a:p>
          <a:endParaRPr lang="en-US"/>
        </a:p>
      </dgm:t>
    </dgm:pt>
    <dgm:pt modelId="{61372F05-FE3C-134E-92D3-4490293DC540}" type="pres">
      <dgm:prSet presAssocID="{B8374D82-C403-4621-921A-E5D66B8EB2FD}" presName="spNode" presStyleCnt="0"/>
      <dgm:spPr/>
      <dgm:t>
        <a:bodyPr/>
        <a:lstStyle/>
        <a:p>
          <a:endParaRPr lang="en-US"/>
        </a:p>
      </dgm:t>
    </dgm:pt>
    <dgm:pt modelId="{05FB7627-C628-784E-A831-78DB0B51BD6B}" type="pres">
      <dgm:prSet presAssocID="{2E454C92-8B14-42B1-97FD-A191BAD782FC}" presName="sibTrans" presStyleLbl="sibTrans1D1" presStyleIdx="0" presStyleCnt="6"/>
      <dgm:spPr/>
      <dgm:t>
        <a:bodyPr/>
        <a:lstStyle/>
        <a:p>
          <a:endParaRPr lang="en-US"/>
        </a:p>
      </dgm:t>
    </dgm:pt>
    <dgm:pt modelId="{70BCFFD4-6038-7E4D-821F-490077A002FD}" type="pres">
      <dgm:prSet presAssocID="{92575069-7273-4C92-AB65-E685BF829280}" presName="node" presStyleLbl="node1" presStyleIdx="1" presStyleCnt="6" custScaleX="107536" custRadScaleRad="113435" custRadScaleInc="32824">
        <dgm:presLayoutVars>
          <dgm:bulletEnabled val="1"/>
        </dgm:presLayoutVars>
      </dgm:prSet>
      <dgm:spPr/>
      <dgm:t>
        <a:bodyPr/>
        <a:lstStyle/>
        <a:p>
          <a:endParaRPr lang="en-US"/>
        </a:p>
      </dgm:t>
    </dgm:pt>
    <dgm:pt modelId="{31AB8805-37B9-A644-8AC3-75B7779B41F3}" type="pres">
      <dgm:prSet presAssocID="{92575069-7273-4C92-AB65-E685BF829280}" presName="spNode" presStyleCnt="0"/>
      <dgm:spPr/>
      <dgm:t>
        <a:bodyPr/>
        <a:lstStyle/>
        <a:p>
          <a:endParaRPr lang="en-US"/>
        </a:p>
      </dgm:t>
    </dgm:pt>
    <dgm:pt modelId="{C01E408B-A31C-014A-B5EE-6501E8DF7863}" type="pres">
      <dgm:prSet presAssocID="{A450D487-A4C3-4F0A-89A7-FE46712881EB}" presName="sibTrans" presStyleLbl="sibTrans1D1" presStyleIdx="1" presStyleCnt="6"/>
      <dgm:spPr/>
      <dgm:t>
        <a:bodyPr/>
        <a:lstStyle/>
        <a:p>
          <a:endParaRPr lang="en-US"/>
        </a:p>
      </dgm:t>
    </dgm:pt>
    <dgm:pt modelId="{D057799A-F891-A84E-9D85-8B5AB08223C3}" type="pres">
      <dgm:prSet presAssocID="{66AA3E4A-2091-4485-90C5-7A87F83ABD62}" presName="node" presStyleLbl="node1" presStyleIdx="2" presStyleCnt="6" custScaleX="150058" custRadScaleRad="113318" custRadScaleInc="-80136">
        <dgm:presLayoutVars>
          <dgm:bulletEnabled val="1"/>
        </dgm:presLayoutVars>
      </dgm:prSet>
      <dgm:spPr/>
      <dgm:t>
        <a:bodyPr/>
        <a:lstStyle/>
        <a:p>
          <a:endParaRPr lang="en-US"/>
        </a:p>
      </dgm:t>
    </dgm:pt>
    <dgm:pt modelId="{79524FC0-A3B8-7946-B110-53127E94CF12}" type="pres">
      <dgm:prSet presAssocID="{66AA3E4A-2091-4485-90C5-7A87F83ABD62}" presName="spNode" presStyleCnt="0"/>
      <dgm:spPr/>
      <dgm:t>
        <a:bodyPr/>
        <a:lstStyle/>
        <a:p>
          <a:endParaRPr lang="en-US"/>
        </a:p>
      </dgm:t>
    </dgm:pt>
    <dgm:pt modelId="{4A84F464-B284-2044-9D5D-6C5930117604}" type="pres">
      <dgm:prSet presAssocID="{C8526010-1086-4B9F-925D-654222B92C2D}" presName="sibTrans" presStyleLbl="sibTrans1D1" presStyleIdx="2" presStyleCnt="6"/>
      <dgm:spPr/>
      <dgm:t>
        <a:bodyPr/>
        <a:lstStyle/>
        <a:p>
          <a:endParaRPr lang="en-US"/>
        </a:p>
      </dgm:t>
    </dgm:pt>
    <dgm:pt modelId="{B61AD0D5-E6FE-0647-AA29-9121281D0626}" type="pres">
      <dgm:prSet presAssocID="{958B8D44-745C-45CC-B80C-38E26DB4824A}" presName="node" presStyleLbl="node1" presStyleIdx="3" presStyleCnt="6" custScaleX="134990" custScaleY="106374" custRadScaleRad="101495" custRadScaleInc="-108121">
        <dgm:presLayoutVars>
          <dgm:bulletEnabled val="1"/>
        </dgm:presLayoutVars>
      </dgm:prSet>
      <dgm:spPr/>
      <dgm:t>
        <a:bodyPr/>
        <a:lstStyle/>
        <a:p>
          <a:endParaRPr lang="en-US"/>
        </a:p>
      </dgm:t>
    </dgm:pt>
    <dgm:pt modelId="{234C5BB7-27AF-3C45-B08D-F8131E459010}" type="pres">
      <dgm:prSet presAssocID="{958B8D44-745C-45CC-B80C-38E26DB4824A}" presName="spNode" presStyleCnt="0"/>
      <dgm:spPr/>
      <dgm:t>
        <a:bodyPr/>
        <a:lstStyle/>
        <a:p>
          <a:endParaRPr lang="en-US"/>
        </a:p>
      </dgm:t>
    </dgm:pt>
    <dgm:pt modelId="{8B82D4C5-0F45-D440-A652-41C2760E8658}" type="pres">
      <dgm:prSet presAssocID="{FF3C2ECF-52AF-47C8-884E-31372D0F9969}" presName="sibTrans" presStyleLbl="sibTrans1D1" presStyleIdx="3" presStyleCnt="6"/>
      <dgm:spPr/>
      <dgm:t>
        <a:bodyPr/>
        <a:lstStyle/>
        <a:p>
          <a:endParaRPr lang="en-US"/>
        </a:p>
      </dgm:t>
    </dgm:pt>
    <dgm:pt modelId="{466E9A26-7C52-5E47-987B-B8BE00927A22}" type="pres">
      <dgm:prSet presAssocID="{D494203D-318E-4F25-8084-DC497B267614}" presName="node" presStyleLbl="node1" presStyleIdx="4" presStyleCnt="6" custScaleX="131973" custScaleY="251138" custRadScaleRad="104553" custRadScaleInc="-35877">
        <dgm:presLayoutVars>
          <dgm:bulletEnabled val="1"/>
        </dgm:presLayoutVars>
      </dgm:prSet>
      <dgm:spPr/>
      <dgm:t>
        <a:bodyPr/>
        <a:lstStyle/>
        <a:p>
          <a:endParaRPr lang="en-US"/>
        </a:p>
      </dgm:t>
    </dgm:pt>
    <dgm:pt modelId="{68DDFB3A-7EB0-434C-BC87-79D5077336AC}" type="pres">
      <dgm:prSet presAssocID="{D494203D-318E-4F25-8084-DC497B267614}" presName="spNode" presStyleCnt="0"/>
      <dgm:spPr/>
      <dgm:t>
        <a:bodyPr/>
        <a:lstStyle/>
        <a:p>
          <a:endParaRPr lang="en-US"/>
        </a:p>
      </dgm:t>
    </dgm:pt>
    <dgm:pt modelId="{1CFD0957-E859-8442-B6D4-8FD5F5FC7291}" type="pres">
      <dgm:prSet presAssocID="{82AAED4D-B258-4FA9-83E6-3D9D60CAB8C3}" presName="sibTrans" presStyleLbl="sibTrans1D1" presStyleIdx="4" presStyleCnt="6"/>
      <dgm:spPr/>
      <dgm:t>
        <a:bodyPr/>
        <a:lstStyle/>
        <a:p>
          <a:endParaRPr lang="en-US"/>
        </a:p>
      </dgm:t>
    </dgm:pt>
    <dgm:pt modelId="{5D563891-BD96-9B45-9797-89B524424FC7}" type="pres">
      <dgm:prSet presAssocID="{8335E2D6-103A-4E7D-867D-36BF8DB3110F}" presName="node" presStyleLbl="node1" presStyleIdx="5" presStyleCnt="6" custScaleX="165740" custScaleY="152120" custRadScaleRad="110063" custRadScaleInc="-18513">
        <dgm:presLayoutVars>
          <dgm:bulletEnabled val="1"/>
        </dgm:presLayoutVars>
      </dgm:prSet>
      <dgm:spPr/>
      <dgm:t>
        <a:bodyPr/>
        <a:lstStyle/>
        <a:p>
          <a:endParaRPr lang="en-US"/>
        </a:p>
      </dgm:t>
    </dgm:pt>
    <dgm:pt modelId="{CDDDDD1F-21BC-1C4D-A146-D3122E4EFDB6}" type="pres">
      <dgm:prSet presAssocID="{8335E2D6-103A-4E7D-867D-36BF8DB3110F}" presName="spNode" presStyleCnt="0"/>
      <dgm:spPr/>
      <dgm:t>
        <a:bodyPr/>
        <a:lstStyle/>
        <a:p>
          <a:endParaRPr lang="en-US"/>
        </a:p>
      </dgm:t>
    </dgm:pt>
    <dgm:pt modelId="{1978389B-E393-1A48-880B-998CFC3C923D}" type="pres">
      <dgm:prSet presAssocID="{F1286F0F-F01B-4D71-9C14-F10555CB067D}" presName="sibTrans" presStyleLbl="sibTrans1D1" presStyleIdx="5" presStyleCnt="6"/>
      <dgm:spPr/>
      <dgm:t>
        <a:bodyPr/>
        <a:lstStyle/>
        <a:p>
          <a:endParaRPr lang="en-US"/>
        </a:p>
      </dgm:t>
    </dgm:pt>
  </dgm:ptLst>
  <dgm:cxnLst>
    <dgm:cxn modelId="{ECE9AE99-F99C-411E-9B6C-0AE22CDE5999}" srcId="{8335E2D6-103A-4E7D-867D-36BF8DB3110F}" destId="{02E487EC-50AB-4E35-9936-A2F95A1B3BBD}" srcOrd="3" destOrd="0" parTransId="{6EFF9028-CC4D-4933-99F3-010233E308C9}" sibTransId="{29FE46EE-E3AD-482F-A304-0CEDB4EB1525}"/>
    <dgm:cxn modelId="{1195E83A-CCF5-42D1-9518-F3ABC76D0C7E}" srcId="{92575069-7273-4C92-AB65-E685BF829280}" destId="{B5A2C995-4867-4A05-BF16-24B3744FCCBC}" srcOrd="1" destOrd="0" parTransId="{328E0CB8-8ACA-4149-B61F-B226246654B7}" sibTransId="{CE695AAF-636B-4905-B6CF-C936DD84102B}"/>
    <dgm:cxn modelId="{1C07848C-01DF-F347-932E-36F28BD97401}" type="presOf" srcId="{38CD0D41-BC9E-C840-B765-3FA4ABD0A7B8}" destId="{466E9A26-7C52-5E47-987B-B8BE00927A22}" srcOrd="0" destOrd="5" presId="urn:microsoft.com/office/officeart/2005/8/layout/cycle5"/>
    <dgm:cxn modelId="{C2C04B38-26A6-4443-9240-94441A5DA709}" srcId="{D494203D-318E-4F25-8084-DC497B267614}" destId="{AE987347-1631-4FAB-AD43-7626BF5F56C2}" srcOrd="0" destOrd="0" parTransId="{BE9F6BCE-AAC5-49F6-97DE-2C946EB28429}" sibTransId="{847EED65-FAFF-4B30-8100-12AD834D37E1}"/>
    <dgm:cxn modelId="{0C136DE4-0B0D-49CC-A080-4E78B62F0C1A}" srcId="{BD59A714-AC4E-4279-AD00-62A42CD457DF}" destId="{2A4948DE-87F1-48DE-B214-C4A9AB6617E4}" srcOrd="0" destOrd="0" parTransId="{53CAAA41-F9BB-4987-82FE-CDD96F4B387C}" sibTransId="{FDD67905-A839-44F1-9C63-9E3F32E4239B}"/>
    <dgm:cxn modelId="{F9EBADAB-BD40-42C5-B9B8-A263BDC623C4}" srcId="{6F77B113-79C0-424F-88C0-067F1C6BEBE0}" destId="{958B8D44-745C-45CC-B80C-38E26DB4824A}" srcOrd="3" destOrd="0" parTransId="{299B0E90-C1B6-49FD-940E-1AE8C1C8520A}" sibTransId="{FF3C2ECF-52AF-47C8-884E-31372D0F9969}"/>
    <dgm:cxn modelId="{786B9D0E-87E8-4AB5-8771-5183801A9930}" srcId="{6F77B113-79C0-424F-88C0-067F1C6BEBE0}" destId="{66AA3E4A-2091-4485-90C5-7A87F83ABD62}" srcOrd="2" destOrd="0" parTransId="{1BD302AE-1CD9-4C1A-8200-FE32E1728C76}" sibTransId="{C8526010-1086-4B9F-925D-654222B92C2D}"/>
    <dgm:cxn modelId="{7B5AB627-5F54-4840-A530-A51FADD9BFBE}" type="presOf" srcId="{421B40CF-E167-4C9C-9E6D-549EB5830097}" destId="{CC7AD151-F6C3-8844-8717-87BDD27D17F4}" srcOrd="0" destOrd="2" presId="urn:microsoft.com/office/officeart/2005/8/layout/cycle5"/>
    <dgm:cxn modelId="{C17B7C8C-0C2D-41F5-82F3-D8178F3B4AFC}" srcId="{6F77B113-79C0-424F-88C0-067F1C6BEBE0}" destId="{D494203D-318E-4F25-8084-DC497B267614}" srcOrd="4" destOrd="0" parTransId="{170886B2-FA57-4C5A-BEB4-7F45A94ACE77}" sibTransId="{82AAED4D-B258-4FA9-83E6-3D9D60CAB8C3}"/>
    <dgm:cxn modelId="{6F10E3AC-C43D-F946-A270-07DD025A483A}" type="presOf" srcId="{F1286F0F-F01B-4D71-9C14-F10555CB067D}" destId="{1978389B-E393-1A48-880B-998CFC3C923D}" srcOrd="0" destOrd="0" presId="urn:microsoft.com/office/officeart/2005/8/layout/cycle5"/>
    <dgm:cxn modelId="{2B03A8DE-143F-4E83-B25C-8CB17171D804}" srcId="{AE987347-1631-4FAB-AD43-7626BF5F56C2}" destId="{89C9C0B3-1BE5-448B-94A1-01BBCE84861D}" srcOrd="0" destOrd="0" parTransId="{64E44DCD-366E-4D12-99C5-43839CAE8319}" sibTransId="{0A491F54-36E6-4F3C-A01A-D9B1E4800DA8}"/>
    <dgm:cxn modelId="{DD6A6F15-F853-CE40-BC64-DB0A510955AE}" type="presOf" srcId="{8335E2D6-103A-4E7D-867D-36BF8DB3110F}" destId="{5D563891-BD96-9B45-9797-89B524424FC7}" srcOrd="0" destOrd="0" presId="urn:microsoft.com/office/officeart/2005/8/layout/cycle5"/>
    <dgm:cxn modelId="{3810CB4B-FCDC-4886-B794-4A9719FCC05F}" srcId="{8335E2D6-103A-4E7D-867D-36BF8DB3110F}" destId="{E8B9869E-3B44-4BAE-A296-9BB58D86E039}" srcOrd="2" destOrd="0" parTransId="{5EA68C41-E0DC-4F7E-942F-9C2BF212C935}" sibTransId="{CB8246FD-4F09-4CD4-B3B3-BC3F7BE5EE47}"/>
    <dgm:cxn modelId="{55709DE9-18B5-034E-9F32-E4492438FFE9}" type="presOf" srcId="{15140D39-A4C5-4EE3-B999-43AB20DD7923}" destId="{5D563891-BD96-9B45-9797-89B524424FC7}" srcOrd="0" destOrd="2" presId="urn:microsoft.com/office/officeart/2005/8/layout/cycle5"/>
    <dgm:cxn modelId="{E16953DD-7853-4C78-91B8-CA609A6B4269}" srcId="{BD59A714-AC4E-4279-AD00-62A42CD457DF}" destId="{7AE0736F-A8FE-4D2A-8DE5-093B9CCCA8EB}" srcOrd="2" destOrd="0" parTransId="{4E7C23A2-4CCA-410A-A682-97F5F3BB96A2}" sibTransId="{7FE26500-7C5C-44CA-A49A-2BB17A341BAF}"/>
    <dgm:cxn modelId="{E4870EFA-9DDF-4562-86C1-694CC9DC7373}" srcId="{958B8D44-745C-45CC-B80C-38E26DB4824A}" destId="{D82BC26A-AAC4-4BBF-B893-76B314E7296B}" srcOrd="1" destOrd="0" parTransId="{45BFD070-9AD0-4A06-9D37-BAE0EDE2A568}" sibTransId="{EB5E1794-0989-4B16-8DC3-CDE718591258}"/>
    <dgm:cxn modelId="{A4092DB9-5317-8B4D-B527-0C1215AAF9A3}" type="presOf" srcId="{750D1CB0-5FFE-4FB8-800D-3B67F5C33BD4}" destId="{CC7AD151-F6C3-8844-8717-87BDD27D17F4}" srcOrd="0" destOrd="1" presId="urn:microsoft.com/office/officeart/2005/8/layout/cycle5"/>
    <dgm:cxn modelId="{A88C0361-CA01-C54B-9F73-4CA1BEF9B349}" type="presOf" srcId="{82AAED4D-B258-4FA9-83E6-3D9D60CAB8C3}" destId="{1CFD0957-E859-8442-B6D4-8FD5F5FC7291}" srcOrd="0" destOrd="0" presId="urn:microsoft.com/office/officeart/2005/8/layout/cycle5"/>
    <dgm:cxn modelId="{052490E7-FB26-C54A-9F93-7B99B4584643}" type="presOf" srcId="{02E487EC-50AB-4E35-9936-A2F95A1B3BBD}" destId="{5D563891-BD96-9B45-9797-89B524424FC7}" srcOrd="0" destOrd="4" presId="urn:microsoft.com/office/officeart/2005/8/layout/cycle5"/>
    <dgm:cxn modelId="{48783AA5-CD97-3B41-A85B-F20C2CD257E0}" type="presOf" srcId="{FF3C2ECF-52AF-47C8-884E-31372D0F9969}" destId="{8B82D4C5-0F45-D440-A652-41C2760E8658}" srcOrd="0" destOrd="0" presId="urn:microsoft.com/office/officeart/2005/8/layout/cycle5"/>
    <dgm:cxn modelId="{F451318D-0068-0443-B189-7DFD382BD17F}" type="presOf" srcId="{97A27AFB-A8DD-44FE-9B69-1D42543E79BB}" destId="{B61AD0D5-E6FE-0647-AA29-9121281D0626}" srcOrd="0" destOrd="1" presId="urn:microsoft.com/office/officeart/2005/8/layout/cycle5"/>
    <dgm:cxn modelId="{279F0AD8-1F45-43D2-BB79-5192E16BC2AA}" srcId="{AE987347-1631-4FAB-AD43-7626BF5F56C2}" destId="{1B3CC9E8-8B0D-4A27-8C2E-143F8B718B1F}" srcOrd="1" destOrd="0" parTransId="{B2EEEC7A-BB24-4550-A2BB-E9A456DFE29A}" sibTransId="{A35E2596-EE05-4871-BF9F-31A87980EB00}"/>
    <dgm:cxn modelId="{E1065C4C-31C5-814A-BE86-C06A1F41ED95}" type="presOf" srcId="{92575069-7273-4C92-AB65-E685BF829280}" destId="{70BCFFD4-6038-7E4D-821F-490077A002FD}" srcOrd="0" destOrd="0" presId="urn:microsoft.com/office/officeart/2005/8/layout/cycle5"/>
    <dgm:cxn modelId="{03996505-92C8-4BB6-A4FB-C49EEAFD42AD}" srcId="{66AA3E4A-2091-4485-90C5-7A87F83ABD62}" destId="{61BBD63F-D0E6-4219-B5BA-446DF8123758}" srcOrd="0" destOrd="0" parTransId="{959A5B67-62A5-416A-9B51-3B7F403DB501}" sibTransId="{8A03BAF4-E2AA-496E-A535-AB6C59A214A4}"/>
    <dgm:cxn modelId="{9F17AA6D-6481-476E-B75E-40CDE066DDF4}" srcId="{D494203D-318E-4F25-8084-DC497B267614}" destId="{BD59A714-AC4E-4279-AD00-62A42CD457DF}" srcOrd="1" destOrd="0" parTransId="{07AF59D3-CC53-4EEF-A04D-1301CF617760}" sibTransId="{36FB8372-85A3-44B7-957B-0F60DF0DDC13}"/>
    <dgm:cxn modelId="{E7C17112-E7C7-E148-B938-F8C986CB4810}" type="presOf" srcId="{61BBD63F-D0E6-4219-B5BA-446DF8123758}" destId="{D057799A-F891-A84E-9D85-8B5AB08223C3}" srcOrd="0" destOrd="1" presId="urn:microsoft.com/office/officeart/2005/8/layout/cycle5"/>
    <dgm:cxn modelId="{24946CEC-6E55-45D7-8308-256E5CF3524C}" srcId="{6F77B113-79C0-424F-88C0-067F1C6BEBE0}" destId="{92575069-7273-4C92-AB65-E685BF829280}" srcOrd="1" destOrd="0" parTransId="{E7AC142C-5352-4ED1-AFC5-BF3BBC6D0843}" sibTransId="{A450D487-A4C3-4F0A-89A7-FE46712881EB}"/>
    <dgm:cxn modelId="{F39194C7-F861-0E41-8117-120E1CE118C3}" type="presOf" srcId="{E8B9869E-3B44-4BAE-A296-9BB58D86E039}" destId="{5D563891-BD96-9B45-9797-89B524424FC7}" srcOrd="0" destOrd="3" presId="urn:microsoft.com/office/officeart/2005/8/layout/cycle5"/>
    <dgm:cxn modelId="{C4EA0005-CC43-7D4A-A44D-8AD33E27406B}" type="presOf" srcId="{BAE21F66-E54C-4030-B6E9-4076653B9241}" destId="{D057799A-F891-A84E-9D85-8B5AB08223C3}" srcOrd="0" destOrd="2" presId="urn:microsoft.com/office/officeart/2005/8/layout/cycle5"/>
    <dgm:cxn modelId="{AE18B577-C505-492E-8F6F-963EA14B33FF}" srcId="{66AA3E4A-2091-4485-90C5-7A87F83ABD62}" destId="{5653FE0B-A776-48FE-8462-58B99089DDD5}" srcOrd="2" destOrd="0" parTransId="{AE317F80-E52A-4447-B569-5744433EE738}" sibTransId="{C1FA6D0B-D706-419B-94B0-84117FA6F154}"/>
    <dgm:cxn modelId="{7711275E-0B55-1249-86D1-CC6BB941CE94}" type="presOf" srcId="{A9E2EC30-DF3F-4C7C-90F2-944250ABC87D}" destId="{5D563891-BD96-9B45-9797-89B524424FC7}" srcOrd="0" destOrd="1" presId="urn:microsoft.com/office/officeart/2005/8/layout/cycle5"/>
    <dgm:cxn modelId="{DE6D57D4-5659-7243-8AF1-8202839544EA}" type="presOf" srcId="{22D1ACE0-FC93-4090-9DE8-9407D1298834}" destId="{70BCFFD4-6038-7E4D-821F-490077A002FD}" srcOrd="0" destOrd="3" presId="urn:microsoft.com/office/officeart/2005/8/layout/cycle5"/>
    <dgm:cxn modelId="{C051B284-5F63-4A8E-A09C-F896818E3CFF}" srcId="{B8374D82-C403-4621-921A-E5D66B8EB2FD}" destId="{74EA3D31-BDD6-4EF0-A804-DC098CC725E4}" srcOrd="2" destOrd="0" parTransId="{4CFDECE1-8734-45D9-B52F-910371A67D46}" sibTransId="{94981979-BE61-4610-83E2-94CFB6DD3471}"/>
    <dgm:cxn modelId="{15FFFC66-B374-8E45-8922-7F3D3C39B1A3}" srcId="{AE987347-1631-4FAB-AD43-7626BF5F56C2}" destId="{38CD0D41-BC9E-C840-B765-3FA4ABD0A7B8}" srcOrd="3" destOrd="0" parTransId="{27437138-7B98-F843-BA2B-65B641F6DF59}" sibTransId="{6C922B86-CA48-924D-9F35-9F952C187A52}"/>
    <dgm:cxn modelId="{0D151545-382C-7F44-8A13-36E4B9741E05}" type="presOf" srcId="{2E454C92-8B14-42B1-97FD-A191BAD782FC}" destId="{05FB7627-C628-784E-A831-78DB0B51BD6B}" srcOrd="0" destOrd="0" presId="urn:microsoft.com/office/officeart/2005/8/layout/cycle5"/>
    <dgm:cxn modelId="{0D93195C-187A-7E45-8AFA-15AB86C74A6A}" type="presOf" srcId="{2342DDF9-A74F-4015-9584-E1B9A1B12EDD}" destId="{70BCFFD4-6038-7E4D-821F-490077A002FD}" srcOrd="0" destOrd="1" presId="urn:microsoft.com/office/officeart/2005/8/layout/cycle5"/>
    <dgm:cxn modelId="{E29F66ED-FA16-46C9-9089-8E075A16895A}" srcId="{92575069-7273-4C92-AB65-E685BF829280}" destId="{22D1ACE0-FC93-4090-9DE8-9407D1298834}" srcOrd="2" destOrd="0" parTransId="{80FA6B0B-90BA-497D-B52F-F7DC6077A2BA}" sibTransId="{DB2CCC24-EE7A-458A-AF18-BB81C90D515A}"/>
    <dgm:cxn modelId="{C887ECDA-1D13-4542-B2CA-92CA12BFD152}" type="presOf" srcId="{B8374D82-C403-4621-921A-E5D66B8EB2FD}" destId="{CC7AD151-F6C3-8844-8717-87BDD27D17F4}" srcOrd="0" destOrd="0" presId="urn:microsoft.com/office/officeart/2005/8/layout/cycle5"/>
    <dgm:cxn modelId="{61F85F58-60D1-974D-9292-587096239F27}" type="presOf" srcId="{D82BC26A-AAC4-4BBF-B893-76B314E7296B}" destId="{B61AD0D5-E6FE-0647-AA29-9121281D0626}" srcOrd="0" destOrd="2" presId="urn:microsoft.com/office/officeart/2005/8/layout/cycle5"/>
    <dgm:cxn modelId="{BC5B750A-8FFE-4DD4-BB8A-3781C148D4B7}" srcId="{B8374D82-C403-4621-921A-E5D66B8EB2FD}" destId="{750D1CB0-5FFE-4FB8-800D-3B67F5C33BD4}" srcOrd="0" destOrd="0" parTransId="{7C786298-41AB-41CA-B106-5E876BB6D081}" sibTransId="{DABF9F21-FB0C-4873-8365-C7769ADB4473}"/>
    <dgm:cxn modelId="{119A5E58-372A-544B-B5C4-BD63913458A7}" type="presOf" srcId="{BD59A714-AC4E-4279-AD00-62A42CD457DF}" destId="{466E9A26-7C52-5E47-987B-B8BE00927A22}" srcOrd="0" destOrd="6" presId="urn:microsoft.com/office/officeart/2005/8/layout/cycle5"/>
    <dgm:cxn modelId="{2E7653B8-3A90-974E-8254-90D84F4A7372}" type="presOf" srcId="{7C841AE2-BE60-46F9-B4B8-ACC57F9EE0EC}" destId="{CC7AD151-F6C3-8844-8717-87BDD27D17F4}" srcOrd="0" destOrd="4" presId="urn:microsoft.com/office/officeart/2005/8/layout/cycle5"/>
    <dgm:cxn modelId="{2653075D-B051-4ABF-8668-406AC89E4AB7}" srcId="{6F77B113-79C0-424F-88C0-067F1C6BEBE0}" destId="{8335E2D6-103A-4E7D-867D-36BF8DB3110F}" srcOrd="5" destOrd="0" parTransId="{C1696909-A381-47DE-9E7A-EBBE92C8D4C9}" sibTransId="{F1286F0F-F01B-4D71-9C14-F10555CB067D}"/>
    <dgm:cxn modelId="{8205F322-8341-47E0-9245-F83859CC6235}" srcId="{BD59A714-AC4E-4279-AD00-62A42CD457DF}" destId="{D8525A0B-27E1-483B-A7A5-53F7F1D7A875}" srcOrd="1" destOrd="0" parTransId="{1BCE38FD-AAF8-4B1C-8531-70F0339F3D8F}" sibTransId="{5EE06792-BFBE-48A1-AA21-3C03B990E310}"/>
    <dgm:cxn modelId="{D5EA7EC3-1EFA-6F4C-9B9C-94B5E90EAE02}" type="presOf" srcId="{AE987347-1631-4FAB-AD43-7626BF5F56C2}" destId="{466E9A26-7C52-5E47-987B-B8BE00927A22}" srcOrd="0" destOrd="1" presId="urn:microsoft.com/office/officeart/2005/8/layout/cycle5"/>
    <dgm:cxn modelId="{A983A761-00CE-C14E-8771-A6DE2C39D5B5}" type="presOf" srcId="{958B8D44-745C-45CC-B80C-38E26DB4824A}" destId="{B61AD0D5-E6FE-0647-AA29-9121281D0626}" srcOrd="0" destOrd="0" presId="urn:microsoft.com/office/officeart/2005/8/layout/cycle5"/>
    <dgm:cxn modelId="{B366CEA9-0332-49E1-8A77-AF8C2DFAC5D1}" srcId="{958B8D44-745C-45CC-B80C-38E26DB4824A}" destId="{102C42B6-EA3E-4675-9ABF-47E05992AE37}" srcOrd="2" destOrd="0" parTransId="{2B258CE1-BBCD-415B-966D-D4862EC0510A}" sibTransId="{7771EAA4-17E2-48BB-9AD6-A2C4B0120C8B}"/>
    <dgm:cxn modelId="{88BA98AF-951A-439D-A34B-279F5D014569}" srcId="{B8374D82-C403-4621-921A-E5D66B8EB2FD}" destId="{7C841AE2-BE60-46F9-B4B8-ACC57F9EE0EC}" srcOrd="3" destOrd="0" parTransId="{DAACDC6D-BDF3-4C7F-B746-4084C4F39AD1}" sibTransId="{3830E46C-E4D1-4CCE-B8C9-2C1378E6C1FD}"/>
    <dgm:cxn modelId="{F09E6AA4-F8F0-5744-A2A1-4D9D0877F7E1}" type="presOf" srcId="{1B3CC9E8-8B0D-4A27-8C2E-143F8B718B1F}" destId="{466E9A26-7C52-5E47-987B-B8BE00927A22}" srcOrd="0" destOrd="3" presId="urn:microsoft.com/office/officeart/2005/8/layout/cycle5"/>
    <dgm:cxn modelId="{23C6AA8A-61EC-ED44-87F4-C4CE70BF873F}" type="presOf" srcId="{A450D487-A4C3-4F0A-89A7-FE46712881EB}" destId="{C01E408B-A31C-014A-B5EE-6501E8DF7863}" srcOrd="0" destOrd="0" presId="urn:microsoft.com/office/officeart/2005/8/layout/cycle5"/>
    <dgm:cxn modelId="{5F5EE13E-1179-4934-BB8B-4B39866EA1D5}" srcId="{B8374D82-C403-4621-921A-E5D66B8EB2FD}" destId="{421B40CF-E167-4C9C-9E6D-549EB5830097}" srcOrd="1" destOrd="0" parTransId="{5EE5244D-506E-4A66-AFE4-5D5C123BA245}" sibTransId="{1355C555-DEA9-4DB8-B333-176CCDC2880A}"/>
    <dgm:cxn modelId="{8ABC4CBB-D5DD-1B45-8BDA-9409E4DA6D7E}" type="presOf" srcId="{C8526010-1086-4B9F-925D-654222B92C2D}" destId="{4A84F464-B284-2044-9D5D-6C5930117604}" srcOrd="0" destOrd="0" presId="urn:microsoft.com/office/officeart/2005/8/layout/cycle5"/>
    <dgm:cxn modelId="{53149EC7-E61B-B348-B98F-5E4BC96651CD}" type="presOf" srcId="{89C9C0B3-1BE5-448B-94A1-01BBCE84861D}" destId="{466E9A26-7C52-5E47-987B-B8BE00927A22}" srcOrd="0" destOrd="2" presId="urn:microsoft.com/office/officeart/2005/8/layout/cycle5"/>
    <dgm:cxn modelId="{D11482DA-E637-47E7-9C08-A6CFF651DAA1}" srcId="{8335E2D6-103A-4E7D-867D-36BF8DB3110F}" destId="{15140D39-A4C5-4EE3-B999-43AB20DD7923}" srcOrd="1" destOrd="0" parTransId="{780B39BA-EB7F-4289-BAB0-FE27C34D4EE5}" sibTransId="{E1FD21FD-1ADB-4F2A-8EF9-9F87311AA184}"/>
    <dgm:cxn modelId="{B9DD38F6-94D5-694E-A2BA-F53ECA002BEF}" type="presOf" srcId="{D494203D-318E-4F25-8084-DC497B267614}" destId="{466E9A26-7C52-5E47-987B-B8BE00927A22}" srcOrd="0" destOrd="0" presId="urn:microsoft.com/office/officeart/2005/8/layout/cycle5"/>
    <dgm:cxn modelId="{6C725B1B-3C60-B247-894D-83AF85B17C67}" type="presOf" srcId="{102C42B6-EA3E-4675-9ABF-47E05992AE37}" destId="{B61AD0D5-E6FE-0647-AA29-9121281D0626}" srcOrd="0" destOrd="3" presId="urn:microsoft.com/office/officeart/2005/8/layout/cycle5"/>
    <dgm:cxn modelId="{33CC2EAF-9A4E-4446-8316-173F8C84A99E}" type="presOf" srcId="{6F77B113-79C0-424F-88C0-067F1C6BEBE0}" destId="{F62777D4-50DE-0A47-9707-89A3EE69761A}" srcOrd="0" destOrd="0" presId="urn:microsoft.com/office/officeart/2005/8/layout/cycle5"/>
    <dgm:cxn modelId="{E774BD88-6498-4243-971C-FEBCDE6B448E}" srcId="{8335E2D6-103A-4E7D-867D-36BF8DB3110F}" destId="{A9E2EC30-DF3F-4C7C-90F2-944250ABC87D}" srcOrd="0" destOrd="0" parTransId="{DDB69FC8-78F9-40AC-8A8D-A670E9D9B848}" sibTransId="{2BEDDE50-810F-4647-88A8-510957C97643}"/>
    <dgm:cxn modelId="{ACF68AFF-D8E2-0E41-A3B8-936D2CF0F483}" type="presOf" srcId="{5653FE0B-A776-48FE-8462-58B99089DDD5}" destId="{D057799A-F891-A84E-9D85-8B5AB08223C3}" srcOrd="0" destOrd="3" presId="urn:microsoft.com/office/officeart/2005/8/layout/cycle5"/>
    <dgm:cxn modelId="{C1249B0F-DD61-48F4-915D-B362EAE61B16}" srcId="{92575069-7273-4C92-AB65-E685BF829280}" destId="{2342DDF9-A74F-4015-9584-E1B9A1B12EDD}" srcOrd="0" destOrd="0" parTransId="{8811B98C-2DF7-46E1-B790-EEFD581F3823}" sibTransId="{5F8C6DEF-DA5A-495A-8F8C-1B0BBB964DF2}"/>
    <dgm:cxn modelId="{859E2ACD-FD54-5741-81A0-6B7C138EF1BE}" type="presOf" srcId="{7AE0736F-A8FE-4D2A-8DE5-093B9CCCA8EB}" destId="{466E9A26-7C52-5E47-987B-B8BE00927A22}" srcOrd="0" destOrd="9" presId="urn:microsoft.com/office/officeart/2005/8/layout/cycle5"/>
    <dgm:cxn modelId="{E2759A46-319D-A44D-A060-01ABD4458A09}" type="presOf" srcId="{B5A2C995-4867-4A05-BF16-24B3744FCCBC}" destId="{70BCFFD4-6038-7E4D-821F-490077A002FD}" srcOrd="0" destOrd="2" presId="urn:microsoft.com/office/officeart/2005/8/layout/cycle5"/>
    <dgm:cxn modelId="{4F9BBD62-7E6B-4288-BB79-686D5D3F4D1B}" srcId="{AE987347-1631-4FAB-AD43-7626BF5F56C2}" destId="{8CFE9154-1266-465F-AE2E-5968D29EF17E}" srcOrd="2" destOrd="0" parTransId="{591D47D8-F438-4A2A-B87A-53BC7BB9FBC9}" sibTransId="{86F96429-429F-4F04-8D33-2353699AF699}"/>
    <dgm:cxn modelId="{754358B7-FBAC-3A4B-809A-94AE7380CAA0}" type="presOf" srcId="{D8525A0B-27E1-483B-A7A5-53F7F1D7A875}" destId="{466E9A26-7C52-5E47-987B-B8BE00927A22}" srcOrd="0" destOrd="8" presId="urn:microsoft.com/office/officeart/2005/8/layout/cycle5"/>
    <dgm:cxn modelId="{E58C8965-04F2-4AEF-8D95-D46AA8A159B7}" srcId="{6F77B113-79C0-424F-88C0-067F1C6BEBE0}" destId="{B8374D82-C403-4621-921A-E5D66B8EB2FD}" srcOrd="0" destOrd="0" parTransId="{9994F2B4-EA9E-471C-BB8C-B3E0E8EDB452}" sibTransId="{2E454C92-8B14-42B1-97FD-A191BAD782FC}"/>
    <dgm:cxn modelId="{FCA750BB-0113-7B42-9819-CE29A27BF903}" type="presOf" srcId="{66AA3E4A-2091-4485-90C5-7A87F83ABD62}" destId="{D057799A-F891-A84E-9D85-8B5AB08223C3}" srcOrd="0" destOrd="0" presId="urn:microsoft.com/office/officeart/2005/8/layout/cycle5"/>
    <dgm:cxn modelId="{9A1F93C5-E925-9F45-A8EE-02C03C5F3C1E}" type="presOf" srcId="{74EA3D31-BDD6-4EF0-A804-DC098CC725E4}" destId="{CC7AD151-F6C3-8844-8717-87BDD27D17F4}" srcOrd="0" destOrd="3" presId="urn:microsoft.com/office/officeart/2005/8/layout/cycle5"/>
    <dgm:cxn modelId="{4C418A67-CC93-864C-AC4B-C77D91883909}" type="presOf" srcId="{8CFE9154-1266-465F-AE2E-5968D29EF17E}" destId="{466E9A26-7C52-5E47-987B-B8BE00927A22}" srcOrd="0" destOrd="4" presId="urn:microsoft.com/office/officeart/2005/8/layout/cycle5"/>
    <dgm:cxn modelId="{CAC62B58-CDD2-494F-967C-33729DE3AD11}" type="presOf" srcId="{2A4948DE-87F1-48DE-B214-C4A9AB6617E4}" destId="{466E9A26-7C52-5E47-987B-B8BE00927A22}" srcOrd="0" destOrd="7" presId="urn:microsoft.com/office/officeart/2005/8/layout/cycle5"/>
    <dgm:cxn modelId="{B0634B72-3BF5-4B38-BFCE-4D5E504575CD}" srcId="{66AA3E4A-2091-4485-90C5-7A87F83ABD62}" destId="{BAE21F66-E54C-4030-B6E9-4076653B9241}" srcOrd="1" destOrd="0" parTransId="{EFB5FCB3-C196-4991-943D-52EDDBC611CD}" sibTransId="{9D1452BB-AF67-4911-BB54-B73FD22B9FCF}"/>
    <dgm:cxn modelId="{AA6EF607-2C36-4515-B851-6921400B2FDC}" srcId="{958B8D44-745C-45CC-B80C-38E26DB4824A}" destId="{97A27AFB-A8DD-44FE-9B69-1D42543E79BB}" srcOrd="0" destOrd="0" parTransId="{3709AD7B-45DA-4C71-B980-D5B54AB4C0B2}" sibTransId="{0A45DB9E-EBF7-4965-A849-E803AA1BEE31}"/>
    <dgm:cxn modelId="{6C7CD1DA-375A-FA40-82AA-E34130058152}" type="presParOf" srcId="{F62777D4-50DE-0A47-9707-89A3EE69761A}" destId="{CC7AD151-F6C3-8844-8717-87BDD27D17F4}" srcOrd="0" destOrd="0" presId="urn:microsoft.com/office/officeart/2005/8/layout/cycle5"/>
    <dgm:cxn modelId="{5B501789-6EC3-0544-8662-6DF874F1C1EC}" type="presParOf" srcId="{F62777D4-50DE-0A47-9707-89A3EE69761A}" destId="{61372F05-FE3C-134E-92D3-4490293DC540}" srcOrd="1" destOrd="0" presId="urn:microsoft.com/office/officeart/2005/8/layout/cycle5"/>
    <dgm:cxn modelId="{18006C92-FF47-FC48-A23B-2524B14F41C1}" type="presParOf" srcId="{F62777D4-50DE-0A47-9707-89A3EE69761A}" destId="{05FB7627-C628-784E-A831-78DB0B51BD6B}" srcOrd="2" destOrd="0" presId="urn:microsoft.com/office/officeart/2005/8/layout/cycle5"/>
    <dgm:cxn modelId="{C3B015E5-87D7-D543-9DA0-28F93FD15EC8}" type="presParOf" srcId="{F62777D4-50DE-0A47-9707-89A3EE69761A}" destId="{70BCFFD4-6038-7E4D-821F-490077A002FD}" srcOrd="3" destOrd="0" presId="urn:microsoft.com/office/officeart/2005/8/layout/cycle5"/>
    <dgm:cxn modelId="{3872A85F-E036-C346-8C67-DD6EC0E1BBFD}" type="presParOf" srcId="{F62777D4-50DE-0A47-9707-89A3EE69761A}" destId="{31AB8805-37B9-A644-8AC3-75B7779B41F3}" srcOrd="4" destOrd="0" presId="urn:microsoft.com/office/officeart/2005/8/layout/cycle5"/>
    <dgm:cxn modelId="{3888520B-63EF-C544-BC9C-3F0F7F727A23}" type="presParOf" srcId="{F62777D4-50DE-0A47-9707-89A3EE69761A}" destId="{C01E408B-A31C-014A-B5EE-6501E8DF7863}" srcOrd="5" destOrd="0" presId="urn:microsoft.com/office/officeart/2005/8/layout/cycle5"/>
    <dgm:cxn modelId="{A927AA59-B84E-904D-9FA4-7F8037DA4EDF}" type="presParOf" srcId="{F62777D4-50DE-0A47-9707-89A3EE69761A}" destId="{D057799A-F891-A84E-9D85-8B5AB08223C3}" srcOrd="6" destOrd="0" presId="urn:microsoft.com/office/officeart/2005/8/layout/cycle5"/>
    <dgm:cxn modelId="{DAE21C58-35CC-9B4B-BAFC-C74AC18F77F2}" type="presParOf" srcId="{F62777D4-50DE-0A47-9707-89A3EE69761A}" destId="{79524FC0-A3B8-7946-B110-53127E94CF12}" srcOrd="7" destOrd="0" presId="urn:microsoft.com/office/officeart/2005/8/layout/cycle5"/>
    <dgm:cxn modelId="{FCD2176C-FC2C-C843-A00F-5D95458FE511}" type="presParOf" srcId="{F62777D4-50DE-0A47-9707-89A3EE69761A}" destId="{4A84F464-B284-2044-9D5D-6C5930117604}" srcOrd="8" destOrd="0" presId="urn:microsoft.com/office/officeart/2005/8/layout/cycle5"/>
    <dgm:cxn modelId="{B0BBE601-57A7-3742-9F87-300063CAC420}" type="presParOf" srcId="{F62777D4-50DE-0A47-9707-89A3EE69761A}" destId="{B61AD0D5-E6FE-0647-AA29-9121281D0626}" srcOrd="9" destOrd="0" presId="urn:microsoft.com/office/officeart/2005/8/layout/cycle5"/>
    <dgm:cxn modelId="{FBE71F8E-05FA-E943-82B0-EAADCA323822}" type="presParOf" srcId="{F62777D4-50DE-0A47-9707-89A3EE69761A}" destId="{234C5BB7-27AF-3C45-B08D-F8131E459010}" srcOrd="10" destOrd="0" presId="urn:microsoft.com/office/officeart/2005/8/layout/cycle5"/>
    <dgm:cxn modelId="{FD731A3E-47A2-3640-984E-0AEBB1D13ADD}" type="presParOf" srcId="{F62777D4-50DE-0A47-9707-89A3EE69761A}" destId="{8B82D4C5-0F45-D440-A652-41C2760E8658}" srcOrd="11" destOrd="0" presId="urn:microsoft.com/office/officeart/2005/8/layout/cycle5"/>
    <dgm:cxn modelId="{9D054D72-A3DC-5F48-AC59-FA80B7C8696E}" type="presParOf" srcId="{F62777D4-50DE-0A47-9707-89A3EE69761A}" destId="{466E9A26-7C52-5E47-987B-B8BE00927A22}" srcOrd="12" destOrd="0" presId="urn:microsoft.com/office/officeart/2005/8/layout/cycle5"/>
    <dgm:cxn modelId="{F695B95F-87CF-BE47-87F9-5DD9CFFE1CCF}" type="presParOf" srcId="{F62777D4-50DE-0A47-9707-89A3EE69761A}" destId="{68DDFB3A-7EB0-434C-BC87-79D5077336AC}" srcOrd="13" destOrd="0" presId="urn:microsoft.com/office/officeart/2005/8/layout/cycle5"/>
    <dgm:cxn modelId="{7C75619B-68A1-3840-B1C8-5217F9E6802D}" type="presParOf" srcId="{F62777D4-50DE-0A47-9707-89A3EE69761A}" destId="{1CFD0957-E859-8442-B6D4-8FD5F5FC7291}" srcOrd="14" destOrd="0" presId="urn:microsoft.com/office/officeart/2005/8/layout/cycle5"/>
    <dgm:cxn modelId="{AA9D6C1F-7232-B447-8F81-3DA5B877111C}" type="presParOf" srcId="{F62777D4-50DE-0A47-9707-89A3EE69761A}" destId="{5D563891-BD96-9B45-9797-89B524424FC7}" srcOrd="15" destOrd="0" presId="urn:microsoft.com/office/officeart/2005/8/layout/cycle5"/>
    <dgm:cxn modelId="{2CF43E75-8703-C145-947C-46E2A13C796A}" type="presParOf" srcId="{F62777D4-50DE-0A47-9707-89A3EE69761A}" destId="{CDDDDD1F-21BC-1C4D-A146-D3122E4EFDB6}" srcOrd="16" destOrd="0" presId="urn:microsoft.com/office/officeart/2005/8/layout/cycle5"/>
    <dgm:cxn modelId="{DD595706-D3E9-154C-8283-4A3253139DCE}" type="presParOf" srcId="{F62777D4-50DE-0A47-9707-89A3EE69761A}" destId="{1978389B-E393-1A48-880B-998CFC3C923D}"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pPr>
              <a:defRPr/>
            </a:pPr>
            <a:endParaRPr lang="en-US"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31BB4D22-919B-429F-A3AD-EF9BDA36604D}" type="datetime1">
              <a:rPr lang="en-US" altLang="en-US"/>
              <a:pPr>
                <a:defRPr/>
              </a:pPr>
              <a:t>4/20/2017</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pPr>
              <a:defRPr/>
            </a:pPr>
            <a:endParaRPr lang="en-US"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8A9D3AC-F47C-4747-8FC0-0FEED976C380}" type="slidenum">
              <a:rPr lang="en-US" altLang="en-US"/>
              <a:pPr>
                <a:defRPr/>
              </a:pPr>
              <a:t>‹#›</a:t>
            </a:fld>
            <a:endParaRPr lang="en-US" altLang="en-US"/>
          </a:p>
        </p:txBody>
      </p:sp>
    </p:spTree>
    <p:extLst>
      <p:ext uri="{BB962C8B-B14F-4D97-AF65-F5344CB8AC3E}">
        <p14:creationId xmlns:p14="http://schemas.microsoft.com/office/powerpoint/2010/main" val="24667398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pPr>
              <a:defRPr/>
            </a:pPr>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26AC50BC-10CB-4069-A299-7765FA5217EF}" type="datetime1">
              <a:rPr lang="en-US" altLang="en-US"/>
              <a:pPr>
                <a:defRPr/>
              </a:pPr>
              <a:t>4/20/2017</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lt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pPr>
              <a:defRPr/>
            </a:pPr>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C11BA97-107A-48AA-A50B-9190EC63AD7D}" type="slidenum">
              <a:rPr lang="en-US" altLang="en-US"/>
              <a:pPr>
                <a:defRPr/>
              </a:pPr>
              <a:t>‹#›</a:t>
            </a:fld>
            <a:endParaRPr lang="en-US" altLang="en-US"/>
          </a:p>
        </p:txBody>
      </p:sp>
    </p:spTree>
    <p:extLst>
      <p:ext uri="{BB962C8B-B14F-4D97-AF65-F5344CB8AC3E}">
        <p14:creationId xmlns:p14="http://schemas.microsoft.com/office/powerpoint/2010/main" val="145582639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C11BA97-107A-48AA-A50B-9190EC63AD7D}" type="slidenum">
              <a:rPr lang="en-US" altLang="en-US" smtClean="0"/>
              <a:pPr>
                <a:defRPr/>
              </a:pPr>
              <a:t>4</a:t>
            </a:fld>
            <a:endParaRPr lang="en-US" altLang="en-US"/>
          </a:p>
        </p:txBody>
      </p:sp>
    </p:spTree>
    <p:extLst>
      <p:ext uri="{BB962C8B-B14F-4D97-AF65-F5344CB8AC3E}">
        <p14:creationId xmlns:p14="http://schemas.microsoft.com/office/powerpoint/2010/main" val="328871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Times New Roman" panose="02020603050405020304" pitchFamily="18" charset="0"/>
                <a:cs typeface="Times New Roman" panose="02020603050405020304" pitchFamily="18" charset="0"/>
              </a:rPr>
              <a:t>randomized patients to usual case management and case management plus legal care</a:t>
            </a:r>
            <a:endParaRPr lang="en-US" dirty="0"/>
          </a:p>
        </p:txBody>
      </p:sp>
      <p:sp>
        <p:nvSpPr>
          <p:cNvPr id="4" name="Slide Number Placeholder 3"/>
          <p:cNvSpPr>
            <a:spLocks noGrp="1"/>
          </p:cNvSpPr>
          <p:nvPr>
            <p:ph type="sldNum" sz="quarter" idx="10"/>
          </p:nvPr>
        </p:nvSpPr>
        <p:spPr/>
        <p:txBody>
          <a:bodyPr/>
          <a:lstStyle/>
          <a:p>
            <a:pPr>
              <a:defRPr/>
            </a:pPr>
            <a:fld id="{EC11BA97-107A-48AA-A50B-9190EC63AD7D}" type="slidenum">
              <a:rPr lang="en-US" altLang="en-US" smtClean="0"/>
              <a:pPr>
                <a:defRPr/>
              </a:pPr>
              <a:t>6</a:t>
            </a:fld>
            <a:endParaRPr lang="en-US" altLang="en-US"/>
          </a:p>
        </p:txBody>
      </p:sp>
    </p:spTree>
    <p:extLst>
      <p:ext uri="{BB962C8B-B14F-4D97-AF65-F5344CB8AC3E}">
        <p14:creationId xmlns:p14="http://schemas.microsoft.com/office/powerpoint/2010/main" val="2533550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94B89B-EFFF-4245-BC55-FD693A55C6C2}" type="slidenum">
              <a:rPr lang="en-US" altLang="en-US"/>
              <a:pPr/>
              <a:t>8</a:t>
            </a:fld>
            <a:endParaRPr lang="en-US" alt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83587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 Benefit processes</a:t>
            </a:r>
            <a:r>
              <a:rPr lang="en-US" baseline="0" dirty="0" smtClean="0"/>
              <a:t> are complex</a:t>
            </a:r>
          </a:p>
          <a:p>
            <a:r>
              <a:rPr lang="en-US" baseline="0" dirty="0" smtClean="0"/>
              <a:t>MLP can help families access public benefits</a:t>
            </a:r>
            <a:endParaRPr lang="en-US" dirty="0"/>
          </a:p>
        </p:txBody>
      </p:sp>
      <p:sp>
        <p:nvSpPr>
          <p:cNvPr id="4" name="Slide Number Placeholder 3"/>
          <p:cNvSpPr>
            <a:spLocks noGrp="1"/>
          </p:cNvSpPr>
          <p:nvPr>
            <p:ph type="sldNum" sz="quarter" idx="10"/>
          </p:nvPr>
        </p:nvSpPr>
        <p:spPr/>
        <p:txBody>
          <a:bodyPr/>
          <a:lstStyle/>
          <a:p>
            <a:pPr>
              <a:defRPr/>
            </a:pPr>
            <a:fld id="{EC11BA97-107A-48AA-A50B-9190EC63AD7D}" type="slidenum">
              <a:rPr lang="en-US" altLang="en-US" smtClean="0"/>
              <a:pPr>
                <a:defRPr/>
              </a:pPr>
              <a:t>9</a:t>
            </a:fld>
            <a:endParaRPr lang="en-US" altLang="en-US"/>
          </a:p>
        </p:txBody>
      </p:sp>
    </p:spTree>
    <p:extLst>
      <p:ext uri="{BB962C8B-B14F-4D97-AF65-F5344CB8AC3E}">
        <p14:creationId xmlns:p14="http://schemas.microsoft.com/office/powerpoint/2010/main" val="3871099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latin typeface="Times New Roman"/>
                <a:cs typeface="Times New Roman"/>
              </a:rPr>
              <a:t>On average action items generated 3-6 contact points with lawyers between either parents---lawyers, lawyers---doctors, parents---public benefits.</a:t>
            </a:r>
          </a:p>
          <a:p>
            <a:endParaRPr lang="en-US" dirty="0"/>
          </a:p>
        </p:txBody>
      </p:sp>
      <p:sp>
        <p:nvSpPr>
          <p:cNvPr id="4" name="Slide Number Placeholder 3"/>
          <p:cNvSpPr>
            <a:spLocks noGrp="1"/>
          </p:cNvSpPr>
          <p:nvPr>
            <p:ph type="sldNum" sz="quarter" idx="10"/>
          </p:nvPr>
        </p:nvSpPr>
        <p:spPr/>
        <p:txBody>
          <a:bodyPr/>
          <a:lstStyle/>
          <a:p>
            <a:pPr>
              <a:defRPr/>
            </a:pPr>
            <a:fld id="{EC11BA97-107A-48AA-A50B-9190EC63AD7D}" type="slidenum">
              <a:rPr lang="en-US" altLang="en-US" smtClean="0"/>
              <a:pPr>
                <a:defRPr/>
              </a:pPr>
              <a:t>13</a:t>
            </a:fld>
            <a:endParaRPr lang="en-US" altLang="en-US"/>
          </a:p>
        </p:txBody>
      </p:sp>
    </p:spTree>
    <p:extLst>
      <p:ext uri="{BB962C8B-B14F-4D97-AF65-F5344CB8AC3E}">
        <p14:creationId xmlns:p14="http://schemas.microsoft.com/office/powerpoint/2010/main" val="2169956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Questionnaire</a:t>
            </a:r>
            <a:r>
              <a:rPr lang="en-US" baseline="0" dirty="0" smtClean="0"/>
              <a:t> lists 20 routinely occurring events in families with young children. Each event can be scored based on how often it happens (the frequency), and then when it does happen, how much of a problem it becomes (the intensity). If a parent identifies any event with a frequency of 3-4, then the event is happening with above average frequency. If an event is scored with an intensity of 4-5, then it indicates a significant problem for the parent. At the time of consent, parents identified an average of 6 out of 20 events with a high frequency. </a:t>
            </a:r>
            <a:endParaRPr lang="en-US" dirty="0"/>
          </a:p>
        </p:txBody>
      </p:sp>
      <p:sp>
        <p:nvSpPr>
          <p:cNvPr id="4" name="Slide Number Placeholder 3"/>
          <p:cNvSpPr>
            <a:spLocks noGrp="1"/>
          </p:cNvSpPr>
          <p:nvPr>
            <p:ph type="sldNum" sz="quarter" idx="10"/>
          </p:nvPr>
        </p:nvSpPr>
        <p:spPr/>
        <p:txBody>
          <a:bodyPr/>
          <a:lstStyle/>
          <a:p>
            <a:pPr>
              <a:defRPr/>
            </a:pPr>
            <a:fld id="{EC11BA97-107A-48AA-A50B-9190EC63AD7D}" type="slidenum">
              <a:rPr lang="en-US" altLang="en-US" smtClean="0"/>
              <a:pPr>
                <a:defRPr/>
              </a:pPr>
              <a:t>14</a:t>
            </a:fld>
            <a:endParaRPr lang="en-US" altLang="en-US"/>
          </a:p>
        </p:txBody>
      </p:sp>
    </p:spTree>
    <p:extLst>
      <p:ext uri="{BB962C8B-B14F-4D97-AF65-F5344CB8AC3E}">
        <p14:creationId xmlns:p14="http://schemas.microsoft.com/office/powerpoint/2010/main" val="3246645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latin typeface="Times New Roman" panose="02020603050405020304" pitchFamily="18" charset="0"/>
                <a:cs typeface="Times New Roman" panose="02020603050405020304" pitchFamily="18" charset="0"/>
              </a:rPr>
              <a:t>[now identifies both the physician and legal team as her advocates]</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latin typeface="Times New Roman" panose="02020603050405020304" pitchFamily="18" charset="0"/>
                <a:cs typeface="Times New Roman" panose="02020603050405020304" pitchFamily="18" charset="0"/>
              </a:rPr>
              <a:t>[and staff realize how to use lawyers to write compelling letters, forms, requests on behalf of parents/children]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EC11BA97-107A-48AA-A50B-9190EC63AD7D}" type="slidenum">
              <a:rPr lang="en-US" altLang="en-US" smtClean="0"/>
              <a:pPr>
                <a:defRPr/>
              </a:pPr>
              <a:t>16</a:t>
            </a:fld>
            <a:endParaRPr lang="en-US" altLang="en-US"/>
          </a:p>
        </p:txBody>
      </p:sp>
    </p:spTree>
    <p:extLst>
      <p:ext uri="{BB962C8B-B14F-4D97-AF65-F5344CB8AC3E}">
        <p14:creationId xmlns:p14="http://schemas.microsoft.com/office/powerpoint/2010/main" val="3286456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latin typeface="Times New Roman"/>
                <a:cs typeface="Times New Roman"/>
              </a:rPr>
              <a:t>Legal Aid Services are often available to patients outside of MLPs</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latin typeface="Times New Roman"/>
                <a:cs typeface="Times New Roman"/>
              </a:rPr>
              <a:t>How to disseminate Action Plan process</a:t>
            </a:r>
          </a:p>
          <a:p>
            <a:endParaRPr lang="en-US" dirty="0"/>
          </a:p>
        </p:txBody>
      </p:sp>
      <p:sp>
        <p:nvSpPr>
          <p:cNvPr id="4" name="Slide Number Placeholder 3"/>
          <p:cNvSpPr>
            <a:spLocks noGrp="1"/>
          </p:cNvSpPr>
          <p:nvPr>
            <p:ph type="sldNum" sz="quarter" idx="10"/>
          </p:nvPr>
        </p:nvSpPr>
        <p:spPr/>
        <p:txBody>
          <a:bodyPr/>
          <a:lstStyle/>
          <a:p>
            <a:pPr>
              <a:defRPr/>
            </a:pPr>
            <a:fld id="{EC11BA97-107A-48AA-A50B-9190EC63AD7D}" type="slidenum">
              <a:rPr lang="en-US" altLang="en-US" smtClean="0"/>
              <a:pPr>
                <a:defRPr/>
              </a:pPr>
              <a:t>19</a:t>
            </a:fld>
            <a:endParaRPr lang="en-US" altLang="en-US"/>
          </a:p>
        </p:txBody>
      </p:sp>
    </p:spTree>
    <p:extLst>
      <p:ext uri="{BB962C8B-B14F-4D97-AF65-F5344CB8AC3E}">
        <p14:creationId xmlns:p14="http://schemas.microsoft.com/office/powerpoint/2010/main" val="2094620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latin typeface="Times New Roman"/>
                <a:cs typeface="Times New Roman"/>
              </a:rPr>
              <a:t>Legal Aid Services are often available to patients outside of MLPs</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latin typeface="Times New Roman"/>
                <a:cs typeface="Times New Roman"/>
              </a:rPr>
              <a:t>How to disseminate Action Plan process</a:t>
            </a:r>
          </a:p>
          <a:p>
            <a:endParaRPr lang="en-US" dirty="0"/>
          </a:p>
        </p:txBody>
      </p:sp>
      <p:sp>
        <p:nvSpPr>
          <p:cNvPr id="4" name="Slide Number Placeholder 3"/>
          <p:cNvSpPr>
            <a:spLocks noGrp="1"/>
          </p:cNvSpPr>
          <p:nvPr>
            <p:ph type="sldNum" sz="quarter" idx="10"/>
          </p:nvPr>
        </p:nvSpPr>
        <p:spPr/>
        <p:txBody>
          <a:bodyPr/>
          <a:lstStyle/>
          <a:p>
            <a:pPr>
              <a:defRPr/>
            </a:pPr>
            <a:fld id="{EC11BA97-107A-48AA-A50B-9190EC63AD7D}" type="slidenum">
              <a:rPr lang="en-US" altLang="en-US" smtClean="0"/>
              <a:pPr>
                <a:defRPr/>
              </a:pPr>
              <a:t>20</a:t>
            </a:fld>
            <a:endParaRPr lang="en-US" altLang="en-US"/>
          </a:p>
        </p:txBody>
      </p:sp>
    </p:spTree>
    <p:extLst>
      <p:ext uri="{BB962C8B-B14F-4D97-AF65-F5344CB8AC3E}">
        <p14:creationId xmlns:p14="http://schemas.microsoft.com/office/powerpoint/2010/main" val="3801761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76200" y="57150"/>
            <a:ext cx="8991600" cy="6743700"/>
          </a:xfrm>
          <a:prstGeom prst="rect">
            <a:avLst/>
          </a:prstGeom>
          <a:gradFill flip="none" rotWithShape="1">
            <a:gsLst>
              <a:gs pos="0">
                <a:schemeClr val="bg1"/>
              </a:gs>
              <a:gs pos="100000">
                <a:schemeClr val="bg1">
                  <a:lumMod val="85000"/>
                </a:schemeClr>
              </a:gs>
            </a:gsLst>
            <a:path path="circle">
              <a:fillToRect l="50000" t="50000" r="50000" b="50000"/>
            </a:path>
            <a:tileRect/>
          </a:gradFill>
          <a:ln w="1016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 name="Rectangle 5"/>
          <p:cNvSpPr>
            <a:spLocks noChangeArrowheads="1"/>
          </p:cNvSpPr>
          <p:nvPr userDrawn="1"/>
        </p:nvSpPr>
        <p:spPr bwMode="auto">
          <a:xfrm>
            <a:off x="0" y="6019800"/>
            <a:ext cx="9144000" cy="838200"/>
          </a:xfrm>
          <a:prstGeom prst="rect">
            <a:avLst/>
          </a:prstGeom>
          <a:solidFill>
            <a:srgbClr val="8B002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itchFamily="34" charset="0"/>
                <a:ea typeface="ヒラギノ角ゴ Pro W3" charset="-128"/>
              </a:defRPr>
            </a:lvl1pPr>
            <a:lvl2pPr marL="37931725" indent="-37474525">
              <a:defRPr>
                <a:solidFill>
                  <a:schemeClr val="tx1"/>
                </a:solidFill>
                <a:latin typeface="Calibri" pitchFamily="34" charset="0"/>
                <a:ea typeface="ヒラギノ角ゴ Pro W3" charset="-128"/>
              </a:defRPr>
            </a:lvl2pPr>
            <a:lvl3pPr>
              <a:defRPr>
                <a:solidFill>
                  <a:schemeClr val="tx1"/>
                </a:solidFill>
                <a:latin typeface="Calibri" pitchFamily="34" charset="0"/>
                <a:ea typeface="ヒラギノ角ゴ Pro W3" charset="-128"/>
              </a:defRPr>
            </a:lvl3pPr>
            <a:lvl4pPr>
              <a:defRPr>
                <a:solidFill>
                  <a:schemeClr val="tx1"/>
                </a:solidFill>
                <a:latin typeface="Calibri" pitchFamily="34" charset="0"/>
                <a:ea typeface="ヒラギノ角ゴ Pro W3" charset="-128"/>
              </a:defRPr>
            </a:lvl4pPr>
            <a:lvl5pPr>
              <a:defRPr>
                <a:solidFill>
                  <a:schemeClr val="tx1"/>
                </a:solidFill>
                <a:latin typeface="Calibri" pitchFamily="34" charset="0"/>
                <a:ea typeface="ヒラギノ角ゴ Pro W3" charset="-128"/>
              </a:defRPr>
            </a:lvl5pPr>
            <a:lvl6pPr marL="457200" fontAlgn="base">
              <a:spcBef>
                <a:spcPct val="0"/>
              </a:spcBef>
              <a:spcAft>
                <a:spcPct val="0"/>
              </a:spcAft>
              <a:defRPr>
                <a:solidFill>
                  <a:schemeClr val="tx1"/>
                </a:solidFill>
                <a:latin typeface="Calibri" pitchFamily="34" charset="0"/>
                <a:ea typeface="ヒラギノ角ゴ Pro W3" charset="-128"/>
              </a:defRPr>
            </a:lvl6pPr>
            <a:lvl7pPr marL="914400" fontAlgn="base">
              <a:spcBef>
                <a:spcPct val="0"/>
              </a:spcBef>
              <a:spcAft>
                <a:spcPct val="0"/>
              </a:spcAft>
              <a:defRPr>
                <a:solidFill>
                  <a:schemeClr val="tx1"/>
                </a:solidFill>
                <a:latin typeface="Calibri" pitchFamily="34" charset="0"/>
                <a:ea typeface="ヒラギノ角ゴ Pro W3" charset="-128"/>
              </a:defRPr>
            </a:lvl7pPr>
            <a:lvl8pPr marL="1371600" fontAlgn="base">
              <a:spcBef>
                <a:spcPct val="0"/>
              </a:spcBef>
              <a:spcAft>
                <a:spcPct val="0"/>
              </a:spcAft>
              <a:defRPr>
                <a:solidFill>
                  <a:schemeClr val="tx1"/>
                </a:solidFill>
                <a:latin typeface="Calibri" pitchFamily="34" charset="0"/>
                <a:ea typeface="ヒラギノ角ゴ Pro W3" charset="-128"/>
              </a:defRPr>
            </a:lvl8pPr>
            <a:lvl9pPr marL="1828800" fontAlgn="base">
              <a:spcBef>
                <a:spcPct val="0"/>
              </a:spcBef>
              <a:spcAft>
                <a:spcPct val="0"/>
              </a:spcAft>
              <a:defRPr>
                <a:solidFill>
                  <a:schemeClr val="tx1"/>
                </a:solidFill>
                <a:latin typeface="Calibri" pitchFamily="34" charset="0"/>
                <a:ea typeface="ヒラギノ角ゴ Pro W3" charset="-128"/>
              </a:defRPr>
            </a:lvl9pPr>
          </a:lstStyle>
          <a:p>
            <a:pPr algn="ctr" eaLnBrk="1" hangingPunct="1">
              <a:defRPr/>
            </a:pPr>
            <a:endParaRPr lang="en-US" altLang="en-US" smtClean="0">
              <a:solidFill>
                <a:srgbClr val="98083A"/>
              </a:solidFill>
            </a:endParaRPr>
          </a:p>
        </p:txBody>
      </p:sp>
      <p:pic>
        <p:nvPicPr>
          <p:cNvPr id="7"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219200" y="1152812"/>
            <a:ext cx="5085912" cy="1281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Placeholder 9"/>
          <p:cNvSpPr>
            <a:spLocks noGrp="1"/>
          </p:cNvSpPr>
          <p:nvPr>
            <p:ph type="body" sz="quarter" idx="10"/>
          </p:nvPr>
        </p:nvSpPr>
        <p:spPr>
          <a:xfrm>
            <a:off x="2057400" y="3382963"/>
            <a:ext cx="6400800" cy="1036637"/>
          </a:xfrm>
          <a:prstGeom prst="rect">
            <a:avLst/>
          </a:prstGeom>
        </p:spPr>
        <p:txBody>
          <a:bodyPr vert="horz" anchor="b"/>
          <a:lstStyle>
            <a:lvl1pPr marL="0" indent="0">
              <a:buNone/>
              <a:defRPr sz="2800" b="1" baseline="0">
                <a:solidFill>
                  <a:srgbClr val="8B0021"/>
                </a:solidFill>
                <a:latin typeface="Times New Roman" panose="02020603050405020304" pitchFamily="18" charset="0"/>
                <a:cs typeface="Times New Roman" panose="02020603050405020304" pitchFamily="18" charset="0"/>
              </a:defRPr>
            </a:lvl1pPr>
          </a:lstStyle>
          <a:p>
            <a:pPr lvl="0"/>
            <a:r>
              <a:rPr lang="en-US" dirty="0" smtClean="0"/>
              <a:t>Click to edit Master text styles</a:t>
            </a:r>
          </a:p>
        </p:txBody>
      </p:sp>
      <p:sp>
        <p:nvSpPr>
          <p:cNvPr id="12" name="Text Placeholder 11"/>
          <p:cNvSpPr>
            <a:spLocks noGrp="1"/>
          </p:cNvSpPr>
          <p:nvPr>
            <p:ph type="body" sz="quarter" idx="11"/>
          </p:nvPr>
        </p:nvSpPr>
        <p:spPr>
          <a:xfrm>
            <a:off x="2057400" y="4806950"/>
            <a:ext cx="6400800" cy="381000"/>
          </a:xfrm>
          <a:prstGeom prst="rect">
            <a:avLst/>
          </a:prstGeom>
        </p:spPr>
        <p:txBody>
          <a:bodyPr vert="horz"/>
          <a:lstStyle>
            <a:lvl1pPr>
              <a:buNone/>
              <a:defRPr sz="2400" b="1">
                <a:latin typeface="Arial"/>
                <a:cs typeface="Arial"/>
              </a:defRPr>
            </a:lvl1pPr>
          </a:lstStyle>
          <a:p>
            <a:pPr lvl="0"/>
            <a:r>
              <a:rPr lang="en-US" dirty="0" smtClean="0"/>
              <a:t>Click to edit Master text styles</a:t>
            </a:r>
          </a:p>
        </p:txBody>
      </p:sp>
      <p:sp>
        <p:nvSpPr>
          <p:cNvPr id="14" name="Text Placeholder 13"/>
          <p:cNvSpPr>
            <a:spLocks noGrp="1"/>
          </p:cNvSpPr>
          <p:nvPr>
            <p:ph type="body" sz="quarter" idx="12"/>
          </p:nvPr>
        </p:nvSpPr>
        <p:spPr>
          <a:xfrm>
            <a:off x="2057400" y="5264150"/>
            <a:ext cx="3810000" cy="298450"/>
          </a:xfrm>
          <a:prstGeom prst="rect">
            <a:avLst/>
          </a:prstGeom>
        </p:spPr>
        <p:txBody>
          <a:bodyPr vert="horz"/>
          <a:lstStyle>
            <a:lvl1pPr>
              <a:buNone/>
              <a:defRPr sz="1800">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427161757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11" name="Text Placeholder 9"/>
          <p:cNvSpPr>
            <a:spLocks noGrp="1"/>
          </p:cNvSpPr>
          <p:nvPr>
            <p:ph type="body" sz="quarter" idx="13"/>
          </p:nvPr>
        </p:nvSpPr>
        <p:spPr>
          <a:xfrm>
            <a:off x="342900" y="342900"/>
            <a:ext cx="6972300" cy="558800"/>
          </a:xfrm>
          <a:prstGeom prst="rect">
            <a:avLst/>
          </a:prstGeom>
        </p:spPr>
        <p:txBody>
          <a:bodyPr vert="horz"/>
          <a:lstStyle>
            <a:lvl1pPr algn="l">
              <a:buNone/>
              <a:defRPr sz="2400">
                <a:solidFill>
                  <a:srgbClr val="8B0021"/>
                </a:solidFill>
                <a:latin typeface="Times New Roman"/>
                <a:cs typeface="Times New Roman"/>
              </a:defRPr>
            </a:lvl1pPr>
          </a:lstStyle>
          <a:p>
            <a:pPr lvl="0"/>
            <a:r>
              <a:rPr lang="en-US" smtClean="0"/>
              <a:t>Click to edit Master text styles</a:t>
            </a:r>
          </a:p>
        </p:txBody>
      </p:sp>
      <p:sp>
        <p:nvSpPr>
          <p:cNvPr id="9" name="Text Placeholder 7"/>
          <p:cNvSpPr>
            <a:spLocks noGrp="1"/>
          </p:cNvSpPr>
          <p:nvPr>
            <p:ph type="body" sz="quarter" idx="12"/>
          </p:nvPr>
        </p:nvSpPr>
        <p:spPr>
          <a:xfrm>
            <a:off x="342900" y="1028700"/>
            <a:ext cx="8445500" cy="4775200"/>
          </a:xfrm>
          <a:prstGeom prst="rect">
            <a:avLst/>
          </a:prstGeom>
        </p:spPr>
        <p:txBody>
          <a:bodyPr vert="horz"/>
          <a:lstStyle>
            <a:lvl1pPr>
              <a:spcAft>
                <a:spcPts val="1200"/>
              </a:spcAft>
              <a:buFont typeface="Arial"/>
              <a:buChar char="•"/>
              <a:defRPr sz="1600" b="0" i="0">
                <a:latin typeface="Arial"/>
                <a:cs typeface="Arial"/>
              </a:defRPr>
            </a:lvl1pPr>
            <a:lvl2pPr>
              <a:defRPr sz="1600">
                <a:latin typeface="Ariel"/>
                <a:cs typeface="Ariel"/>
              </a:defRPr>
            </a:lvl2pPr>
            <a:lvl3pPr>
              <a:defRPr sz="1600">
                <a:latin typeface="Ariel"/>
                <a:cs typeface="Ariel"/>
              </a:defRPr>
            </a:lvl3pPr>
            <a:lvl4pPr>
              <a:defRPr sz="1600">
                <a:latin typeface="Ariel"/>
                <a:cs typeface="Ariel"/>
              </a:defRPr>
            </a:lvl4pPr>
            <a:lvl5pPr>
              <a:defRPr sz="1600">
                <a:latin typeface="Ariel"/>
                <a:cs typeface="Ariel"/>
              </a:defRPr>
            </a:lvl5pPr>
          </a:lstStyle>
          <a:p>
            <a:pPr lvl="0"/>
            <a:r>
              <a:rPr lang="en-US" dirty="0" smtClean="0"/>
              <a:t>Click to edit Master text styles</a:t>
            </a:r>
          </a:p>
          <a:p>
            <a:pPr lvl="0"/>
            <a:r>
              <a:rPr lang="en-US" dirty="0" smtClean="0"/>
              <a:t>Next Line of information</a:t>
            </a:r>
          </a:p>
        </p:txBody>
      </p:sp>
      <p:sp>
        <p:nvSpPr>
          <p:cNvPr id="5" name="Slide Number Placeholder 13"/>
          <p:cNvSpPr>
            <a:spLocks noGrp="1"/>
          </p:cNvSpPr>
          <p:nvPr>
            <p:ph type="sldNum" sz="quarter" idx="14"/>
          </p:nvPr>
        </p:nvSpPr>
        <p:spPr>
          <a:xfrm>
            <a:off x="8394700" y="6248400"/>
            <a:ext cx="3810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anose="020B0604020202020204" pitchFamily="34" charset="0"/>
              </a:defRPr>
            </a:lvl1pPr>
          </a:lstStyle>
          <a:p>
            <a:pPr>
              <a:defRPr/>
            </a:pPr>
            <a:fld id="{5C139388-F697-405F-83C2-5DDCDA3E4869}" type="slidenum">
              <a:rPr lang="en-US" altLang="en-US"/>
              <a:pPr>
                <a:defRPr/>
              </a:pPr>
              <a:t>‹#›</a:t>
            </a:fld>
            <a:endParaRPr lang="en-US" altLang="en-US"/>
          </a:p>
        </p:txBody>
      </p:sp>
      <p:sp>
        <p:nvSpPr>
          <p:cNvPr id="6" name="Footer Placeholder 14"/>
          <p:cNvSpPr>
            <a:spLocks noGrp="1"/>
          </p:cNvSpPr>
          <p:nvPr>
            <p:ph type="ftr" sz="quarter" idx="15"/>
          </p:nvPr>
        </p:nvSpPr>
        <p:spPr>
          <a:xfrm>
            <a:off x="5486400" y="6248400"/>
            <a:ext cx="2895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B0021"/>
                </a:solidFill>
                <a:cs typeface="Arial" pitchFamily="34" charset="0"/>
              </a:defRPr>
            </a:lvl1pPr>
          </a:lstStyle>
          <a:p>
            <a:pPr>
              <a:defRPr/>
            </a:pPr>
            <a:r>
              <a:rPr lang="en-US" altLang="en-US" smtClean="0"/>
              <a:t>Silver Lining for High-Risk Infants</a:t>
            </a:r>
            <a:endParaRPr lang="en-US" altLang="en-US"/>
          </a:p>
        </p:txBody>
      </p:sp>
      <p:pic>
        <p:nvPicPr>
          <p:cNvPr id="7"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60582" y="6131275"/>
            <a:ext cx="2196662" cy="553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3929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11" name="Text Placeholder 9"/>
          <p:cNvSpPr>
            <a:spLocks noGrp="1"/>
          </p:cNvSpPr>
          <p:nvPr>
            <p:ph type="body" sz="quarter" idx="13"/>
          </p:nvPr>
        </p:nvSpPr>
        <p:spPr>
          <a:xfrm>
            <a:off x="342900" y="342900"/>
            <a:ext cx="6972300" cy="558800"/>
          </a:xfrm>
          <a:prstGeom prst="rect">
            <a:avLst/>
          </a:prstGeom>
        </p:spPr>
        <p:txBody>
          <a:bodyPr vert="horz"/>
          <a:lstStyle>
            <a:lvl1pPr algn="l">
              <a:buNone/>
              <a:defRPr sz="2400">
                <a:solidFill>
                  <a:srgbClr val="8B0021"/>
                </a:solidFill>
                <a:latin typeface="Times New Roman"/>
                <a:cs typeface="Times New Roman"/>
              </a:defRPr>
            </a:lvl1pPr>
          </a:lstStyle>
          <a:p>
            <a:pPr lvl="0"/>
            <a:r>
              <a:rPr lang="en-US" smtClean="0"/>
              <a:t>Click to edit Master text styles</a:t>
            </a:r>
          </a:p>
        </p:txBody>
      </p:sp>
      <p:sp>
        <p:nvSpPr>
          <p:cNvPr id="9" name="Picture Placeholder 5"/>
          <p:cNvSpPr>
            <a:spLocks noGrp="1"/>
          </p:cNvSpPr>
          <p:nvPr>
            <p:ph type="pic" idx="1"/>
          </p:nvPr>
        </p:nvSpPr>
        <p:spPr>
          <a:xfrm>
            <a:off x="342900" y="1028700"/>
            <a:ext cx="8445500" cy="4775199"/>
          </a:xfrm>
          <a:prstGeom prst="rect">
            <a:avLst/>
          </a:prstGeom>
        </p:spPr>
      </p:sp>
      <p:sp>
        <p:nvSpPr>
          <p:cNvPr id="5" name="Slide Number Placeholder 13"/>
          <p:cNvSpPr>
            <a:spLocks noGrp="1"/>
          </p:cNvSpPr>
          <p:nvPr>
            <p:ph type="sldNum" sz="quarter" idx="14"/>
          </p:nvPr>
        </p:nvSpPr>
        <p:spPr>
          <a:xfrm>
            <a:off x="8394700" y="6248400"/>
            <a:ext cx="3810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anose="020B0604020202020204" pitchFamily="34" charset="0"/>
              </a:defRPr>
            </a:lvl1pPr>
          </a:lstStyle>
          <a:p>
            <a:pPr>
              <a:defRPr/>
            </a:pPr>
            <a:fld id="{4F601F00-C105-403C-82FB-096B0AD40F83}" type="slidenum">
              <a:rPr lang="en-US" altLang="en-US"/>
              <a:pPr>
                <a:defRPr/>
              </a:pPr>
              <a:t>‹#›</a:t>
            </a:fld>
            <a:endParaRPr lang="en-US" altLang="en-US"/>
          </a:p>
        </p:txBody>
      </p:sp>
      <p:sp>
        <p:nvSpPr>
          <p:cNvPr id="6" name="Footer Placeholder 14"/>
          <p:cNvSpPr>
            <a:spLocks noGrp="1"/>
          </p:cNvSpPr>
          <p:nvPr>
            <p:ph type="ftr" sz="quarter" idx="15"/>
          </p:nvPr>
        </p:nvSpPr>
        <p:spPr>
          <a:xfrm>
            <a:off x="5486400" y="6248400"/>
            <a:ext cx="2895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B0021"/>
                </a:solidFill>
                <a:cs typeface="Arial" pitchFamily="34" charset="0"/>
              </a:defRPr>
            </a:lvl1pPr>
          </a:lstStyle>
          <a:p>
            <a:pPr>
              <a:defRPr/>
            </a:pPr>
            <a:r>
              <a:rPr lang="en-US" altLang="en-US" smtClean="0"/>
              <a:t>Silver Lining for High-Risk Infants</a:t>
            </a:r>
            <a:endParaRPr lang="en-US" altLang="en-US"/>
          </a:p>
        </p:txBody>
      </p:sp>
      <p:pic>
        <p:nvPicPr>
          <p:cNvPr id="7"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60582" y="6131275"/>
            <a:ext cx="2196662" cy="553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89740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or Graph Slide">
    <p:spTree>
      <p:nvGrpSpPr>
        <p:cNvPr id="1" name=""/>
        <p:cNvGrpSpPr/>
        <p:nvPr/>
      </p:nvGrpSpPr>
      <p:grpSpPr>
        <a:xfrm>
          <a:off x="0" y="0"/>
          <a:ext cx="0" cy="0"/>
          <a:chOff x="0" y="0"/>
          <a:chExt cx="0" cy="0"/>
        </a:xfrm>
      </p:grpSpPr>
      <p:sp>
        <p:nvSpPr>
          <p:cNvPr id="11" name="Text Placeholder 9"/>
          <p:cNvSpPr>
            <a:spLocks noGrp="1"/>
          </p:cNvSpPr>
          <p:nvPr>
            <p:ph type="body" sz="quarter" idx="13"/>
          </p:nvPr>
        </p:nvSpPr>
        <p:spPr>
          <a:xfrm>
            <a:off x="342900" y="342900"/>
            <a:ext cx="6972300" cy="558800"/>
          </a:xfrm>
          <a:prstGeom prst="rect">
            <a:avLst/>
          </a:prstGeom>
        </p:spPr>
        <p:txBody>
          <a:bodyPr vert="horz"/>
          <a:lstStyle>
            <a:lvl1pPr algn="l">
              <a:buNone/>
              <a:defRPr sz="2400">
                <a:solidFill>
                  <a:srgbClr val="8B0021"/>
                </a:solidFill>
                <a:latin typeface="Times New Roman"/>
                <a:cs typeface="Times New Roman"/>
              </a:defRPr>
            </a:lvl1pPr>
          </a:lstStyle>
          <a:p>
            <a:pPr lvl="0"/>
            <a:r>
              <a:rPr lang="en-US" smtClean="0"/>
              <a:t>Click to edit Master text styles</a:t>
            </a:r>
          </a:p>
        </p:txBody>
      </p:sp>
      <p:sp>
        <p:nvSpPr>
          <p:cNvPr id="9" name="Content Placeholder 5"/>
          <p:cNvSpPr>
            <a:spLocks noGrp="1"/>
          </p:cNvSpPr>
          <p:nvPr>
            <p:ph idx="1"/>
          </p:nvPr>
        </p:nvSpPr>
        <p:spPr>
          <a:xfrm>
            <a:off x="342900" y="1028700"/>
            <a:ext cx="8445500" cy="4775200"/>
          </a:xfrm>
          <a:prstGeom prst="rect">
            <a:avLst/>
          </a:prstGeom>
        </p:spPr>
        <p:txBody>
          <a:bodyPr/>
          <a:lstStyle>
            <a:lvl1pPr>
              <a:spcAft>
                <a:spcPts val="1200"/>
              </a:spcAft>
              <a:defRPr sz="1600">
                <a:latin typeface="Arial"/>
              </a:defRPr>
            </a:lvl1pPr>
          </a:lstStyle>
          <a:p>
            <a:endParaRPr lang="en-US" dirty="0"/>
          </a:p>
        </p:txBody>
      </p:sp>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60582" y="6131275"/>
            <a:ext cx="2196662" cy="553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34914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de by Side Slide">
    <p:spTree>
      <p:nvGrpSpPr>
        <p:cNvPr id="1" name=""/>
        <p:cNvGrpSpPr/>
        <p:nvPr/>
      </p:nvGrpSpPr>
      <p:grpSpPr>
        <a:xfrm>
          <a:off x="0" y="0"/>
          <a:ext cx="0" cy="0"/>
          <a:chOff x="0" y="0"/>
          <a:chExt cx="0" cy="0"/>
        </a:xfrm>
      </p:grpSpPr>
      <p:sp>
        <p:nvSpPr>
          <p:cNvPr id="11" name="Text Placeholder 9"/>
          <p:cNvSpPr>
            <a:spLocks noGrp="1"/>
          </p:cNvSpPr>
          <p:nvPr>
            <p:ph type="body" sz="quarter" idx="13"/>
          </p:nvPr>
        </p:nvSpPr>
        <p:spPr>
          <a:xfrm>
            <a:off x="342900" y="342900"/>
            <a:ext cx="6972300" cy="558800"/>
          </a:xfrm>
          <a:prstGeom prst="rect">
            <a:avLst/>
          </a:prstGeom>
        </p:spPr>
        <p:txBody>
          <a:bodyPr vert="horz"/>
          <a:lstStyle>
            <a:lvl1pPr algn="l">
              <a:buNone/>
              <a:defRPr sz="2400">
                <a:solidFill>
                  <a:srgbClr val="8B0021"/>
                </a:solidFill>
                <a:latin typeface="Times New Roman"/>
                <a:cs typeface="Times New Roman"/>
              </a:defRPr>
            </a:lvl1pPr>
          </a:lstStyle>
          <a:p>
            <a:pPr lvl="0"/>
            <a:r>
              <a:rPr lang="en-US" smtClean="0"/>
              <a:t>Click to edit Master text styles</a:t>
            </a:r>
          </a:p>
        </p:txBody>
      </p:sp>
      <p:sp>
        <p:nvSpPr>
          <p:cNvPr id="9" name="Content Placeholder 5"/>
          <p:cNvSpPr>
            <a:spLocks noGrp="1"/>
          </p:cNvSpPr>
          <p:nvPr>
            <p:ph idx="1"/>
          </p:nvPr>
        </p:nvSpPr>
        <p:spPr>
          <a:xfrm>
            <a:off x="342900" y="1028700"/>
            <a:ext cx="4135438" cy="4775200"/>
          </a:xfrm>
          <a:prstGeom prst="rect">
            <a:avLst/>
          </a:prstGeom>
        </p:spPr>
        <p:txBody>
          <a:bodyPr/>
          <a:lstStyle>
            <a:lvl1pPr>
              <a:spcAft>
                <a:spcPts val="1200"/>
              </a:spcAft>
              <a:defRPr sz="1600">
                <a:latin typeface="Arial"/>
              </a:defRPr>
            </a:lvl1pPr>
          </a:lstStyle>
          <a:p>
            <a:endParaRPr lang="en-US" dirty="0"/>
          </a:p>
        </p:txBody>
      </p:sp>
      <p:sp>
        <p:nvSpPr>
          <p:cNvPr id="10" name="Content Placeholder 6"/>
          <p:cNvSpPr>
            <a:spLocks noGrp="1"/>
          </p:cNvSpPr>
          <p:nvPr>
            <p:ph idx="16"/>
          </p:nvPr>
        </p:nvSpPr>
        <p:spPr>
          <a:xfrm>
            <a:off x="4667250" y="1028700"/>
            <a:ext cx="4108450" cy="4775200"/>
          </a:xfrm>
          <a:prstGeom prst="rect">
            <a:avLst/>
          </a:prstGeom>
        </p:spPr>
        <p:txBody>
          <a:bodyPr/>
          <a:lstStyle>
            <a:lvl1pPr>
              <a:spcAft>
                <a:spcPts val="1200"/>
              </a:spcAft>
              <a:defRPr sz="1600">
                <a:latin typeface="Arial"/>
              </a:defRPr>
            </a:lvl1pPr>
          </a:lstStyle>
          <a:p>
            <a:endParaRPr lang="en-US" dirty="0"/>
          </a:p>
        </p:txBody>
      </p:sp>
      <p:sp>
        <p:nvSpPr>
          <p:cNvPr id="6" name="Slide Number Placeholder 13"/>
          <p:cNvSpPr>
            <a:spLocks noGrp="1"/>
          </p:cNvSpPr>
          <p:nvPr>
            <p:ph type="sldNum" sz="quarter" idx="17"/>
          </p:nvPr>
        </p:nvSpPr>
        <p:spPr>
          <a:xfrm>
            <a:off x="8394700" y="6248400"/>
            <a:ext cx="3810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anose="020B0604020202020204" pitchFamily="34" charset="0"/>
              </a:defRPr>
            </a:lvl1pPr>
          </a:lstStyle>
          <a:p>
            <a:pPr>
              <a:defRPr/>
            </a:pPr>
            <a:fld id="{AF31354E-22B2-47E7-9C2C-B228584D6250}" type="slidenum">
              <a:rPr lang="en-US" altLang="en-US"/>
              <a:pPr>
                <a:defRPr/>
              </a:pPr>
              <a:t>‹#›</a:t>
            </a:fld>
            <a:endParaRPr lang="en-US" altLang="en-US"/>
          </a:p>
        </p:txBody>
      </p:sp>
      <p:sp>
        <p:nvSpPr>
          <p:cNvPr id="7" name="Footer Placeholder 14"/>
          <p:cNvSpPr>
            <a:spLocks noGrp="1"/>
          </p:cNvSpPr>
          <p:nvPr>
            <p:ph type="ftr" sz="quarter" idx="18"/>
          </p:nvPr>
        </p:nvSpPr>
        <p:spPr>
          <a:xfrm>
            <a:off x="5486400" y="6248400"/>
            <a:ext cx="2895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B0021"/>
                </a:solidFill>
                <a:cs typeface="Arial" pitchFamily="34" charset="0"/>
              </a:defRPr>
            </a:lvl1pPr>
          </a:lstStyle>
          <a:p>
            <a:pPr>
              <a:defRPr/>
            </a:pPr>
            <a:r>
              <a:rPr lang="en-US" altLang="en-US" smtClean="0"/>
              <a:t>Silver Lining for High-Risk Infants</a:t>
            </a:r>
            <a:endParaRPr lang="en-US" altLang="en-US"/>
          </a:p>
        </p:txBody>
      </p:sp>
      <p:pic>
        <p:nvPicPr>
          <p:cNvPr id="8"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60582" y="6131275"/>
            <a:ext cx="2196662" cy="553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58607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51575"/>
            <a:ext cx="2133600" cy="476250"/>
          </a:xfrm>
          <a:prstGeom prst="rect">
            <a:avLst/>
          </a:prstGeom>
        </p:spPr>
        <p:txBody>
          <a:bodyPr/>
          <a:lstStyle>
            <a:lvl1pPr>
              <a:defRPr/>
            </a:lvl1pPr>
          </a:lstStyle>
          <a:p>
            <a:endParaRPr lang="en-US" altLang="en-US"/>
          </a:p>
        </p:txBody>
      </p:sp>
      <p:sp>
        <p:nvSpPr>
          <p:cNvPr id="4" name="Slide Number Placeholder 3"/>
          <p:cNvSpPr>
            <a:spLocks noGrp="1"/>
          </p:cNvSpPr>
          <p:nvPr>
            <p:ph type="sldNum" sz="quarter" idx="11"/>
          </p:nvPr>
        </p:nvSpPr>
        <p:spPr>
          <a:xfrm>
            <a:off x="6553200" y="6248400"/>
            <a:ext cx="2133600" cy="476250"/>
          </a:xfrm>
          <a:prstGeom prst="rect">
            <a:avLst/>
          </a:prstGeom>
        </p:spPr>
        <p:txBody>
          <a:bodyPr/>
          <a:lstStyle>
            <a:lvl1pPr>
              <a:defRPr/>
            </a:lvl1pPr>
          </a:lstStyle>
          <a:p>
            <a:fld id="{ECD65922-02C2-4099-8A72-5594B0718215}" type="slidenum">
              <a:rPr lang="en-US" altLang="en-US"/>
              <a:pPr/>
              <a:t>‹#›</a:t>
            </a:fld>
            <a:endParaRPr lang="en-US" altLang="en-US"/>
          </a:p>
        </p:txBody>
      </p:sp>
      <p:sp>
        <p:nvSpPr>
          <p:cNvPr id="5" name="Footer Placeholder 4"/>
          <p:cNvSpPr>
            <a:spLocks noGrp="1"/>
          </p:cNvSpPr>
          <p:nvPr>
            <p:ph type="ftr" sz="quarter" idx="12"/>
          </p:nvPr>
        </p:nvSpPr>
        <p:spPr>
          <a:xfrm>
            <a:off x="3124200" y="6248400"/>
            <a:ext cx="2895600" cy="476250"/>
          </a:xfrm>
          <a:prstGeom prst="rect">
            <a:avLst/>
          </a:prstGeom>
        </p:spPr>
        <p:txBody>
          <a:bodyPr/>
          <a:lstStyle>
            <a:lvl1pPr>
              <a:defRPr/>
            </a:lvl1pPr>
          </a:lstStyle>
          <a:p>
            <a:endParaRPr lang="en-US" altLang="en-US"/>
          </a:p>
        </p:txBody>
      </p:sp>
    </p:spTree>
    <p:extLst>
      <p:ext uri="{BB962C8B-B14F-4D97-AF65-F5344CB8AC3E}">
        <p14:creationId xmlns:p14="http://schemas.microsoft.com/office/powerpoint/2010/main" val="41036679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355600" y="5946775"/>
            <a:ext cx="8432800" cy="73025"/>
          </a:xfrm>
          <a:prstGeom prst="rect">
            <a:avLst/>
          </a:prstGeom>
          <a:solidFill>
            <a:srgbClr val="C0C0C0"/>
          </a:solidFill>
          <a:ln w="12700">
            <a:noFill/>
            <a:miter lim="800000"/>
            <a:headEnd type="none" w="sm" len="sm"/>
            <a:tailEnd type="none" w="sm" len="sm"/>
          </a:ln>
          <a:effectLst/>
        </p:spPr>
        <p:txBody>
          <a:bodyPr wrap="none" anchor="ctr"/>
          <a:lstStyle>
            <a:lvl1pPr>
              <a:defRPr>
                <a:solidFill>
                  <a:schemeClr val="tx1"/>
                </a:solidFill>
                <a:latin typeface="Calibri" pitchFamily="34" charset="0"/>
                <a:ea typeface="ヒラギノ角ゴ Pro W3" charset="-128"/>
              </a:defRPr>
            </a:lvl1pPr>
            <a:lvl2pPr marL="37931725" indent="-37474525">
              <a:defRPr>
                <a:solidFill>
                  <a:schemeClr val="tx1"/>
                </a:solidFill>
                <a:latin typeface="Calibri" pitchFamily="34" charset="0"/>
                <a:ea typeface="ヒラギノ角ゴ Pro W3" charset="-128"/>
              </a:defRPr>
            </a:lvl2pPr>
            <a:lvl3pPr>
              <a:defRPr>
                <a:solidFill>
                  <a:schemeClr val="tx1"/>
                </a:solidFill>
                <a:latin typeface="Calibri" pitchFamily="34" charset="0"/>
                <a:ea typeface="ヒラギノ角ゴ Pro W3" charset="-128"/>
              </a:defRPr>
            </a:lvl3pPr>
            <a:lvl4pPr>
              <a:defRPr>
                <a:solidFill>
                  <a:schemeClr val="tx1"/>
                </a:solidFill>
                <a:latin typeface="Calibri" pitchFamily="34" charset="0"/>
                <a:ea typeface="ヒラギノ角ゴ Pro W3" charset="-128"/>
              </a:defRPr>
            </a:lvl4pPr>
            <a:lvl5pPr>
              <a:defRPr>
                <a:solidFill>
                  <a:schemeClr val="tx1"/>
                </a:solidFill>
                <a:latin typeface="Calibri" pitchFamily="34" charset="0"/>
                <a:ea typeface="ヒラギノ角ゴ Pro W3" charset="-128"/>
              </a:defRPr>
            </a:lvl5pPr>
            <a:lvl6pPr marL="457200" fontAlgn="base">
              <a:spcBef>
                <a:spcPct val="0"/>
              </a:spcBef>
              <a:spcAft>
                <a:spcPct val="0"/>
              </a:spcAft>
              <a:defRPr>
                <a:solidFill>
                  <a:schemeClr val="tx1"/>
                </a:solidFill>
                <a:latin typeface="Calibri" pitchFamily="34" charset="0"/>
                <a:ea typeface="ヒラギノ角ゴ Pro W3" charset="-128"/>
              </a:defRPr>
            </a:lvl6pPr>
            <a:lvl7pPr marL="914400" fontAlgn="base">
              <a:spcBef>
                <a:spcPct val="0"/>
              </a:spcBef>
              <a:spcAft>
                <a:spcPct val="0"/>
              </a:spcAft>
              <a:defRPr>
                <a:solidFill>
                  <a:schemeClr val="tx1"/>
                </a:solidFill>
                <a:latin typeface="Calibri" pitchFamily="34" charset="0"/>
                <a:ea typeface="ヒラギノ角ゴ Pro W3" charset="-128"/>
              </a:defRPr>
            </a:lvl7pPr>
            <a:lvl8pPr marL="1371600" fontAlgn="base">
              <a:spcBef>
                <a:spcPct val="0"/>
              </a:spcBef>
              <a:spcAft>
                <a:spcPct val="0"/>
              </a:spcAft>
              <a:defRPr>
                <a:solidFill>
                  <a:schemeClr val="tx1"/>
                </a:solidFill>
                <a:latin typeface="Calibri" pitchFamily="34" charset="0"/>
                <a:ea typeface="ヒラギノ角ゴ Pro W3" charset="-128"/>
              </a:defRPr>
            </a:lvl8pPr>
            <a:lvl9pPr marL="1828800" fontAlgn="base">
              <a:spcBef>
                <a:spcPct val="0"/>
              </a:spcBef>
              <a:spcAft>
                <a:spcPct val="0"/>
              </a:spcAft>
              <a:defRPr>
                <a:solidFill>
                  <a:schemeClr val="tx1"/>
                </a:solidFill>
                <a:latin typeface="Calibri" pitchFamily="34" charset="0"/>
                <a:ea typeface="ヒラギノ角ゴ Pro W3" charset="-128"/>
              </a:defRPr>
            </a:lvl9pPr>
          </a:lstStyle>
          <a:p>
            <a:pPr eaLnBrk="1" hangingPunct="1">
              <a:defRPr/>
            </a:pPr>
            <a:endParaRPr lang="en-US" altLang="en-US" smtClean="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legalcouncil.org/cmlpc/"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legalcouncil.org/wp-content/uploads/2015/01/Project_Access_Final_Report.pdf"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Placeholder 1"/>
          <p:cNvSpPr>
            <a:spLocks noGrp="1"/>
          </p:cNvSpPr>
          <p:nvPr>
            <p:ph type="body"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en-US">
                <a:latin typeface="Garamond"/>
                <a:cs typeface="Garamond"/>
              </a:rPr>
              <a:t>Silver </a:t>
            </a:r>
            <a:r>
              <a:rPr lang="en-US" smtClean="0">
                <a:latin typeface="Garamond"/>
                <a:cs typeface="Garamond"/>
              </a:rPr>
              <a:t>Linings </a:t>
            </a:r>
            <a:r>
              <a:rPr lang="en-US" dirty="0">
                <a:latin typeface="Garamond"/>
                <a:cs typeface="Garamond"/>
              </a:rPr>
              <a:t>for High-Risk Infants: Coordinated Medical, Legal, and Developmental Services from 0-6 Years </a:t>
            </a:r>
            <a:r>
              <a:rPr lang="en-US" dirty="0" smtClean="0">
                <a:latin typeface="Garamond"/>
                <a:cs typeface="Garamond"/>
              </a:rPr>
              <a:t>s</a:t>
            </a:r>
            <a:endParaRPr lang="en-US" altLang="en-US" dirty="0" smtClean="0">
              <a:latin typeface="Garamond"/>
              <a:cs typeface="Garamond"/>
            </a:endParaRPr>
          </a:p>
        </p:txBody>
      </p:sp>
      <p:sp>
        <p:nvSpPr>
          <p:cNvPr id="9219" name="Text Placeholder 2"/>
          <p:cNvSpPr>
            <a:spLocks noGrp="1"/>
          </p:cNvSpPr>
          <p:nvPr>
            <p:ph type="body" sz="quarter" idx="11"/>
          </p:nvPr>
        </p:nvSpPr>
        <p:spPr bwMode="auto">
          <a:xfrm>
            <a:off x="2057400" y="4616450"/>
            <a:ext cx="6705600" cy="381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dirty="0" smtClean="0">
                <a:latin typeface="Garamond"/>
                <a:cs typeface="Garamond"/>
              </a:rPr>
              <a:t>Lea </a:t>
            </a:r>
            <a:r>
              <a:rPr lang="en-US" altLang="en-US" dirty="0" err="1" smtClean="0">
                <a:latin typeface="Garamond"/>
                <a:cs typeface="Garamond"/>
              </a:rPr>
              <a:t>Redd</a:t>
            </a:r>
            <a:r>
              <a:rPr lang="en-US" altLang="en-US" dirty="0" smtClean="0">
                <a:latin typeface="Garamond"/>
                <a:cs typeface="Garamond"/>
              </a:rPr>
              <a:t>, BA</a:t>
            </a:r>
          </a:p>
          <a:p>
            <a:pPr eaLnBrk="1" hangingPunct="1"/>
            <a:r>
              <a:rPr lang="en-US" altLang="en-US" dirty="0" smtClean="0">
                <a:latin typeface="Garamond"/>
                <a:cs typeface="Garamond"/>
              </a:rPr>
              <a:t>Bree Andrews, MD, MPH and Brianne </a:t>
            </a:r>
            <a:r>
              <a:rPr lang="en-US" altLang="en-US" dirty="0" err="1" smtClean="0">
                <a:latin typeface="Garamond"/>
                <a:cs typeface="Garamond"/>
              </a:rPr>
              <a:t>Dotts</a:t>
            </a:r>
            <a:r>
              <a:rPr lang="en-US" altLang="en-US" dirty="0" smtClean="0">
                <a:latin typeface="Garamond"/>
                <a:cs typeface="Garamond"/>
              </a:rPr>
              <a:t>, JD</a:t>
            </a:r>
          </a:p>
          <a:p>
            <a:pPr eaLnBrk="1" hangingPunct="1"/>
            <a:r>
              <a:rPr lang="en-US" altLang="en-US" dirty="0">
                <a:latin typeface="Garamond"/>
                <a:cs typeface="Garamond"/>
              </a:rPr>
              <a:t> </a:t>
            </a:r>
            <a:r>
              <a:rPr lang="en-US" altLang="en-US" dirty="0" smtClean="0">
                <a:latin typeface="Garamond"/>
                <a:cs typeface="Garamond"/>
              </a:rPr>
              <a:t>                             </a:t>
            </a:r>
          </a:p>
        </p:txBody>
      </p:sp>
      <p:sp>
        <p:nvSpPr>
          <p:cNvPr id="2" name="Text Placeholder 1"/>
          <p:cNvSpPr>
            <a:spLocks noGrp="1"/>
          </p:cNvSpPr>
          <p:nvPr>
            <p:ph type="body" sz="quarter" idx="12"/>
          </p:nvPr>
        </p:nvSpPr>
        <p:spPr>
          <a:xfrm>
            <a:off x="2971800" y="5715000"/>
            <a:ext cx="3810000" cy="298450"/>
          </a:xfrm>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FE4E3"/>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600" b="1" dirty="0" smtClean="0">
                <a:latin typeface="Garamond" panose="02020404030301010803" pitchFamily="18" charset="0"/>
              </a:rPr>
              <a:t>Methods Overview</a:t>
            </a:r>
            <a:endParaRPr lang="en-US" sz="3600" b="1" dirty="0">
              <a:latin typeface="Garamond" panose="02020404030301010803" pitchFamily="18" charset="0"/>
            </a:endParaRPr>
          </a:p>
        </p:txBody>
      </p:sp>
      <p:sp>
        <p:nvSpPr>
          <p:cNvPr id="4" name="Slide Number Placeholder 3"/>
          <p:cNvSpPr>
            <a:spLocks noGrp="1"/>
          </p:cNvSpPr>
          <p:nvPr>
            <p:ph type="sldNum" sz="quarter" idx="14"/>
          </p:nvPr>
        </p:nvSpPr>
        <p:spPr/>
        <p:txBody>
          <a:bodyPr/>
          <a:lstStyle/>
          <a:p>
            <a:pPr>
              <a:defRPr/>
            </a:pPr>
            <a:fld id="{5C139388-F697-405F-83C2-5DDCDA3E4869}" type="slidenum">
              <a:rPr lang="en-US" altLang="en-US" smtClean="0"/>
              <a:pPr>
                <a:defRPr/>
              </a:pPr>
              <a:t>10</a:t>
            </a:fld>
            <a:endParaRPr lang="en-US" altLang="en-US"/>
          </a:p>
        </p:txBody>
      </p:sp>
      <p:sp>
        <p:nvSpPr>
          <p:cNvPr id="5" name="Footer Placeholder 4"/>
          <p:cNvSpPr>
            <a:spLocks noGrp="1"/>
          </p:cNvSpPr>
          <p:nvPr>
            <p:ph type="ftr" sz="quarter" idx="15"/>
          </p:nvPr>
        </p:nvSpPr>
        <p:spPr/>
        <p:txBody>
          <a:bodyPr/>
          <a:lstStyle/>
          <a:p>
            <a:pPr>
              <a:defRPr/>
            </a:pPr>
            <a:r>
              <a:rPr lang="en-US" altLang="en-US" smtClean="0"/>
              <a:t>Silver Lining for High-Risk Infants</a:t>
            </a:r>
            <a:endParaRPr lang="en-US" altLang="en-US" dirty="0"/>
          </a:p>
        </p:txBody>
      </p:sp>
      <p:sp>
        <p:nvSpPr>
          <p:cNvPr id="7" name="TextBox 6"/>
          <p:cNvSpPr txBox="1"/>
          <p:nvPr/>
        </p:nvSpPr>
        <p:spPr>
          <a:xfrm>
            <a:off x="205351" y="1549103"/>
            <a:ext cx="1152441" cy="1477328"/>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b="1" dirty="0" smtClean="0">
                <a:latin typeface="Garamond" panose="02020404030301010803" pitchFamily="18" charset="0"/>
              </a:rPr>
              <a:t>100 families with complex medical</a:t>
            </a:r>
            <a:endParaRPr lang="en-US" b="1" dirty="0">
              <a:latin typeface="Garamond" panose="02020404030301010803" pitchFamily="18" charset="0"/>
            </a:endParaRPr>
          </a:p>
        </p:txBody>
      </p:sp>
      <p:sp>
        <p:nvSpPr>
          <p:cNvPr id="12" name="TextBox 11"/>
          <p:cNvSpPr txBox="1"/>
          <p:nvPr/>
        </p:nvSpPr>
        <p:spPr>
          <a:xfrm>
            <a:off x="1832086" y="1672214"/>
            <a:ext cx="1295400" cy="1200329"/>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dirty="0" smtClean="0">
                <a:latin typeface="Garamond" panose="02020404030301010803" pitchFamily="18" charset="0"/>
              </a:rPr>
              <a:t>29 families offered MLP legal services </a:t>
            </a:r>
            <a:endParaRPr lang="en-US" b="1" dirty="0">
              <a:latin typeface="Garamond" panose="02020404030301010803" pitchFamily="18" charset="0"/>
            </a:endParaRPr>
          </a:p>
        </p:txBody>
      </p:sp>
      <p:sp>
        <p:nvSpPr>
          <p:cNvPr id="13" name="TextBox 12"/>
          <p:cNvSpPr txBox="1"/>
          <p:nvPr/>
        </p:nvSpPr>
        <p:spPr>
          <a:xfrm>
            <a:off x="3613524" y="1549104"/>
            <a:ext cx="1295400" cy="1477328"/>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dirty="0" smtClean="0">
                <a:latin typeface="Garamond" panose="02020404030301010803" pitchFamily="18" charset="0"/>
              </a:rPr>
              <a:t>25 families consented for IRB approved study</a:t>
            </a:r>
            <a:endParaRPr lang="en-US" b="1" dirty="0">
              <a:latin typeface="Garamond" panose="02020404030301010803" pitchFamily="18" charset="0"/>
            </a:endParaRPr>
          </a:p>
        </p:txBody>
      </p:sp>
      <p:cxnSp>
        <p:nvCxnSpPr>
          <p:cNvPr id="15" name="Straight Arrow Connector 14"/>
          <p:cNvCxnSpPr/>
          <p:nvPr/>
        </p:nvCxnSpPr>
        <p:spPr>
          <a:xfrm>
            <a:off x="3238500" y="2232581"/>
            <a:ext cx="228600"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3352800" y="2965579"/>
            <a:ext cx="0" cy="844084"/>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564125" y="3649240"/>
            <a:ext cx="1333500" cy="800219"/>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b="1" dirty="0" smtClean="0">
                <a:latin typeface="Garamond" panose="02020404030301010803" pitchFamily="18" charset="0"/>
              </a:rPr>
              <a:t>Action Plan Created</a:t>
            </a:r>
          </a:p>
          <a:p>
            <a:pPr algn="ctr"/>
            <a:endParaRPr lang="en-US" sz="1000" dirty="0"/>
          </a:p>
        </p:txBody>
      </p:sp>
      <p:sp>
        <p:nvSpPr>
          <p:cNvPr id="28" name="TextBox 27"/>
          <p:cNvSpPr txBox="1"/>
          <p:nvPr/>
        </p:nvSpPr>
        <p:spPr>
          <a:xfrm>
            <a:off x="5425202" y="1795326"/>
            <a:ext cx="1066800" cy="1200329"/>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dirty="0" smtClean="0">
                <a:latin typeface="Garamond" panose="02020404030301010803" pitchFamily="18" charset="0"/>
              </a:rPr>
              <a:t>Medical and Legal Care</a:t>
            </a:r>
            <a:endParaRPr lang="en-US" b="1" dirty="0">
              <a:latin typeface="Garamond" panose="02020404030301010803" pitchFamily="18" charset="0"/>
            </a:endParaRPr>
          </a:p>
        </p:txBody>
      </p:sp>
      <p:sp>
        <p:nvSpPr>
          <p:cNvPr id="38" name="TextBox 37"/>
          <p:cNvSpPr txBox="1"/>
          <p:nvPr/>
        </p:nvSpPr>
        <p:spPr>
          <a:xfrm>
            <a:off x="6974946" y="134034"/>
            <a:ext cx="1922014" cy="5663089"/>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dirty="0" smtClean="0">
                <a:latin typeface="Garamond" panose="02020404030301010803" pitchFamily="18" charset="0"/>
              </a:rPr>
              <a:t>Contact information given</a:t>
            </a:r>
          </a:p>
          <a:p>
            <a:endParaRPr lang="en-US" sz="1400" b="1" dirty="0">
              <a:latin typeface="Garamond" panose="02020404030301010803" pitchFamily="18" charset="0"/>
            </a:endParaRPr>
          </a:p>
          <a:p>
            <a:r>
              <a:rPr lang="en-US" b="1" dirty="0" smtClean="0">
                <a:latin typeface="Garamond" panose="02020404030301010803" pitchFamily="18" charset="0"/>
              </a:rPr>
              <a:t>Early Intervention contacted</a:t>
            </a:r>
          </a:p>
          <a:p>
            <a:endParaRPr lang="en-US" sz="1400" b="1" dirty="0">
              <a:latin typeface="Garamond" panose="02020404030301010803" pitchFamily="18" charset="0"/>
            </a:endParaRPr>
          </a:p>
          <a:p>
            <a:r>
              <a:rPr lang="en-US" b="1" dirty="0" smtClean="0">
                <a:latin typeface="Garamond" panose="02020404030301010803" pitchFamily="18" charset="0"/>
              </a:rPr>
              <a:t>Local School contacted</a:t>
            </a:r>
          </a:p>
          <a:p>
            <a:endParaRPr lang="en-US" sz="1400" b="1" dirty="0">
              <a:latin typeface="Garamond" panose="02020404030301010803" pitchFamily="18" charset="0"/>
            </a:endParaRPr>
          </a:p>
          <a:p>
            <a:r>
              <a:rPr lang="en-US" b="1" dirty="0" smtClean="0">
                <a:latin typeface="Garamond" panose="02020404030301010803" pitchFamily="18" charset="0"/>
              </a:rPr>
              <a:t>IFSP created</a:t>
            </a:r>
          </a:p>
          <a:p>
            <a:endParaRPr lang="en-US" sz="1400" b="1" dirty="0">
              <a:latin typeface="Garamond" panose="02020404030301010803" pitchFamily="18" charset="0"/>
            </a:endParaRPr>
          </a:p>
          <a:p>
            <a:r>
              <a:rPr lang="en-US" b="1" dirty="0" smtClean="0">
                <a:latin typeface="Garamond" panose="02020404030301010803" pitchFamily="18" charset="0"/>
              </a:rPr>
              <a:t>IEP created</a:t>
            </a:r>
          </a:p>
          <a:p>
            <a:endParaRPr lang="en-US" sz="1400" b="1" dirty="0" smtClean="0">
              <a:latin typeface="Garamond" panose="02020404030301010803" pitchFamily="18" charset="0"/>
            </a:endParaRPr>
          </a:p>
          <a:p>
            <a:r>
              <a:rPr lang="en-US" b="1" dirty="0" smtClean="0">
                <a:latin typeface="Garamond" panose="02020404030301010803" pitchFamily="18" charset="0"/>
              </a:rPr>
              <a:t>SSI applications</a:t>
            </a:r>
          </a:p>
          <a:p>
            <a:endParaRPr lang="en-US" sz="1400" b="1" dirty="0">
              <a:latin typeface="Garamond" panose="02020404030301010803" pitchFamily="18" charset="0"/>
            </a:endParaRPr>
          </a:p>
          <a:p>
            <a:r>
              <a:rPr lang="en-US" b="1" dirty="0" smtClean="0">
                <a:latin typeface="Garamond" panose="02020404030301010803" pitchFamily="18" charset="0"/>
              </a:rPr>
              <a:t>Representation for benefits</a:t>
            </a:r>
          </a:p>
          <a:p>
            <a:endParaRPr lang="en-US" sz="1400" b="1" dirty="0">
              <a:latin typeface="Garamond" panose="02020404030301010803" pitchFamily="18" charset="0"/>
            </a:endParaRPr>
          </a:p>
          <a:p>
            <a:r>
              <a:rPr lang="en-US" b="1" dirty="0" smtClean="0">
                <a:latin typeface="Garamond" panose="02020404030301010803" pitchFamily="18" charset="0"/>
              </a:rPr>
              <a:t>Implementation of benefits</a:t>
            </a:r>
            <a:endParaRPr lang="en-US" b="1" dirty="0">
              <a:latin typeface="Garamond" panose="02020404030301010803" pitchFamily="18" charset="0"/>
            </a:endParaRPr>
          </a:p>
        </p:txBody>
      </p:sp>
      <p:cxnSp>
        <p:nvCxnSpPr>
          <p:cNvPr id="42" name="Straight Arrow Connector 41"/>
          <p:cNvCxnSpPr/>
          <p:nvPr/>
        </p:nvCxnSpPr>
        <p:spPr>
          <a:xfrm>
            <a:off x="1447800" y="2210822"/>
            <a:ext cx="304800" cy="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V="1">
            <a:off x="6492002" y="1162447"/>
            <a:ext cx="381000" cy="622602"/>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6549997" y="2243598"/>
            <a:ext cx="266700"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6492002" y="2673797"/>
            <a:ext cx="358747" cy="1060231"/>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5425202" y="4018572"/>
            <a:ext cx="880433" cy="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5021125" y="2243598"/>
            <a:ext cx="266700"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5154475" y="2889944"/>
            <a:ext cx="0" cy="844084"/>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7616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FE4E3"/>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4636" y="246063"/>
            <a:ext cx="6972300" cy="558800"/>
          </a:xfrm>
        </p:spPr>
        <p:txBody>
          <a:bodyPr/>
          <a:lstStyle/>
          <a:p>
            <a:r>
              <a:rPr lang="en-US" sz="3600" dirty="0" smtClean="0"/>
              <a:t>Methods</a:t>
            </a:r>
            <a:r>
              <a:rPr lang="en-US" sz="3600" b="1" dirty="0" smtClean="0"/>
              <a:t> </a:t>
            </a:r>
            <a:r>
              <a:rPr lang="en-US" sz="3600" dirty="0" smtClean="0"/>
              <a:t>Overview</a:t>
            </a:r>
            <a:endParaRPr lang="en-US" sz="3600" dirty="0"/>
          </a:p>
        </p:txBody>
      </p:sp>
      <p:sp>
        <p:nvSpPr>
          <p:cNvPr id="4" name="Slide Number Placeholder 3"/>
          <p:cNvSpPr>
            <a:spLocks noGrp="1"/>
          </p:cNvSpPr>
          <p:nvPr>
            <p:ph type="sldNum" sz="quarter" idx="14"/>
          </p:nvPr>
        </p:nvSpPr>
        <p:spPr>
          <a:xfrm>
            <a:off x="8410856" y="6234948"/>
            <a:ext cx="381000" cy="365125"/>
          </a:xfrm>
        </p:spPr>
        <p:txBody>
          <a:bodyPr/>
          <a:lstStyle/>
          <a:p>
            <a:pPr>
              <a:defRPr/>
            </a:pPr>
            <a:fld id="{5C139388-F697-405F-83C2-5DDCDA3E4869}" type="slidenum">
              <a:rPr lang="en-US" altLang="en-US" smtClean="0"/>
              <a:pPr>
                <a:defRPr/>
              </a:pPr>
              <a:t>11</a:t>
            </a:fld>
            <a:endParaRPr lang="en-US" altLang="en-US"/>
          </a:p>
        </p:txBody>
      </p:sp>
      <p:sp>
        <p:nvSpPr>
          <p:cNvPr id="5" name="Footer Placeholder 4"/>
          <p:cNvSpPr>
            <a:spLocks noGrp="1"/>
          </p:cNvSpPr>
          <p:nvPr>
            <p:ph type="ftr" sz="quarter" idx="15"/>
          </p:nvPr>
        </p:nvSpPr>
        <p:spPr>
          <a:xfrm>
            <a:off x="5502556" y="6234948"/>
            <a:ext cx="2895600" cy="365125"/>
          </a:xfrm>
        </p:spPr>
        <p:txBody>
          <a:bodyPr/>
          <a:lstStyle/>
          <a:p>
            <a:pPr>
              <a:defRPr/>
            </a:pPr>
            <a:r>
              <a:rPr lang="en-US" altLang="en-US" dirty="0" smtClean="0"/>
              <a:t>Silver Lining for High-Risk Infants</a:t>
            </a:r>
            <a:endParaRPr lang="en-US" altLang="en-US" dirty="0"/>
          </a:p>
        </p:txBody>
      </p:sp>
      <p:sp>
        <p:nvSpPr>
          <p:cNvPr id="7" name="TextBox 6"/>
          <p:cNvSpPr txBox="1"/>
          <p:nvPr/>
        </p:nvSpPr>
        <p:spPr>
          <a:xfrm>
            <a:off x="243220" y="993582"/>
            <a:ext cx="1651077" cy="92333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b="1" dirty="0" smtClean="0">
                <a:latin typeface="Garamond" panose="02020404030301010803" pitchFamily="18" charset="0"/>
              </a:rPr>
              <a:t>100 families with complex medical needs</a:t>
            </a:r>
            <a:endParaRPr lang="en-US" b="1" dirty="0">
              <a:latin typeface="Garamond" panose="02020404030301010803" pitchFamily="18" charset="0"/>
            </a:endParaRPr>
          </a:p>
        </p:txBody>
      </p:sp>
      <p:sp>
        <p:nvSpPr>
          <p:cNvPr id="12" name="TextBox 11"/>
          <p:cNvSpPr txBox="1"/>
          <p:nvPr/>
        </p:nvSpPr>
        <p:spPr>
          <a:xfrm>
            <a:off x="243220" y="2431054"/>
            <a:ext cx="1483941" cy="92333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dirty="0" smtClean="0">
                <a:latin typeface="Garamond" panose="02020404030301010803" pitchFamily="18" charset="0"/>
              </a:rPr>
              <a:t>29 families offered MLP legal services </a:t>
            </a:r>
            <a:endParaRPr lang="en-US" b="1" dirty="0">
              <a:latin typeface="Garamond" panose="02020404030301010803" pitchFamily="18" charset="0"/>
            </a:endParaRPr>
          </a:p>
        </p:txBody>
      </p:sp>
      <p:sp>
        <p:nvSpPr>
          <p:cNvPr id="13" name="TextBox 12"/>
          <p:cNvSpPr txBox="1"/>
          <p:nvPr/>
        </p:nvSpPr>
        <p:spPr>
          <a:xfrm>
            <a:off x="2276985" y="1676400"/>
            <a:ext cx="1436394" cy="203132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dirty="0" smtClean="0">
                <a:latin typeface="Garamond" panose="02020404030301010803" pitchFamily="18" charset="0"/>
              </a:rPr>
              <a:t>25 families consented for IRB approved study at regular doctor’s visit</a:t>
            </a:r>
            <a:endParaRPr lang="en-US" b="1" dirty="0">
              <a:latin typeface="Garamond" panose="02020404030301010803" pitchFamily="18" charset="0"/>
            </a:endParaRPr>
          </a:p>
        </p:txBody>
      </p:sp>
      <p:cxnSp>
        <p:nvCxnSpPr>
          <p:cNvPr id="15" name="Straight Arrow Connector 14"/>
          <p:cNvCxnSpPr/>
          <p:nvPr/>
        </p:nvCxnSpPr>
        <p:spPr>
          <a:xfrm>
            <a:off x="1848424" y="2890640"/>
            <a:ext cx="301464"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1999156" y="3588586"/>
            <a:ext cx="0" cy="702686"/>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287094" y="4058268"/>
            <a:ext cx="1333500"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b="1" dirty="0" smtClean="0">
                <a:latin typeface="Garamond" panose="02020404030301010803" pitchFamily="18" charset="0"/>
              </a:rPr>
              <a:t>Action Plan Created</a:t>
            </a:r>
          </a:p>
        </p:txBody>
      </p:sp>
      <p:sp>
        <p:nvSpPr>
          <p:cNvPr id="22" name="TextBox 21"/>
          <p:cNvSpPr txBox="1"/>
          <p:nvPr/>
        </p:nvSpPr>
        <p:spPr>
          <a:xfrm>
            <a:off x="4331571" y="3939929"/>
            <a:ext cx="1306317" cy="646331"/>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b="1" dirty="0" smtClean="0">
                <a:latin typeface="Garamond" panose="02020404030301010803" pitchFamily="18" charset="0"/>
              </a:rPr>
              <a:t>PDH WIDEA-FS</a:t>
            </a:r>
            <a:endParaRPr lang="en-US" b="1" dirty="0">
              <a:latin typeface="Garamond" panose="02020404030301010803" pitchFamily="18" charset="0"/>
            </a:endParaRPr>
          </a:p>
        </p:txBody>
      </p:sp>
      <p:sp>
        <p:nvSpPr>
          <p:cNvPr id="28" name="TextBox 27"/>
          <p:cNvSpPr txBox="1"/>
          <p:nvPr/>
        </p:nvSpPr>
        <p:spPr>
          <a:xfrm>
            <a:off x="4398296" y="2218074"/>
            <a:ext cx="1066800" cy="1200329"/>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dirty="0" smtClean="0">
                <a:latin typeface="Garamond" panose="02020404030301010803" pitchFamily="18" charset="0"/>
              </a:rPr>
              <a:t>Medical and Legal Care</a:t>
            </a:r>
            <a:endParaRPr lang="en-US" b="1" dirty="0">
              <a:latin typeface="Garamond" panose="02020404030301010803" pitchFamily="18" charset="0"/>
            </a:endParaRPr>
          </a:p>
        </p:txBody>
      </p:sp>
      <p:sp>
        <p:nvSpPr>
          <p:cNvPr id="38" name="TextBox 37"/>
          <p:cNvSpPr txBox="1"/>
          <p:nvPr/>
        </p:nvSpPr>
        <p:spPr>
          <a:xfrm>
            <a:off x="6019800" y="239078"/>
            <a:ext cx="1819652" cy="5016758"/>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1600" b="1" dirty="0" smtClean="0">
                <a:latin typeface="Garamond" panose="02020404030301010803" pitchFamily="18" charset="0"/>
              </a:rPr>
              <a:t>Contact information given</a:t>
            </a:r>
          </a:p>
          <a:p>
            <a:endParaRPr lang="en-US" sz="1600" b="1" dirty="0">
              <a:latin typeface="Garamond" panose="02020404030301010803" pitchFamily="18" charset="0"/>
            </a:endParaRPr>
          </a:p>
          <a:p>
            <a:r>
              <a:rPr lang="en-US" sz="1600" b="1" dirty="0" smtClean="0">
                <a:latin typeface="Garamond" panose="02020404030301010803" pitchFamily="18" charset="0"/>
              </a:rPr>
              <a:t>Early Intervention contacted</a:t>
            </a:r>
          </a:p>
          <a:p>
            <a:endParaRPr lang="en-US" sz="1600" b="1" dirty="0">
              <a:latin typeface="Garamond" panose="02020404030301010803" pitchFamily="18" charset="0"/>
            </a:endParaRPr>
          </a:p>
          <a:p>
            <a:r>
              <a:rPr lang="en-US" sz="1600" b="1" dirty="0" smtClean="0">
                <a:latin typeface="Garamond" panose="02020404030301010803" pitchFamily="18" charset="0"/>
              </a:rPr>
              <a:t>Local School contacted</a:t>
            </a:r>
          </a:p>
          <a:p>
            <a:endParaRPr lang="en-US" sz="1600" b="1" dirty="0">
              <a:latin typeface="Garamond" panose="02020404030301010803" pitchFamily="18" charset="0"/>
            </a:endParaRPr>
          </a:p>
          <a:p>
            <a:r>
              <a:rPr lang="en-US" sz="1600" b="1" dirty="0" smtClean="0">
                <a:latin typeface="Garamond" panose="02020404030301010803" pitchFamily="18" charset="0"/>
              </a:rPr>
              <a:t>IFSP created</a:t>
            </a:r>
          </a:p>
          <a:p>
            <a:endParaRPr lang="en-US" sz="1600" b="1" dirty="0">
              <a:latin typeface="Garamond" panose="02020404030301010803" pitchFamily="18" charset="0"/>
            </a:endParaRPr>
          </a:p>
          <a:p>
            <a:r>
              <a:rPr lang="en-US" sz="1600" b="1" dirty="0" smtClean="0">
                <a:latin typeface="Garamond" panose="02020404030301010803" pitchFamily="18" charset="0"/>
              </a:rPr>
              <a:t>IEP created</a:t>
            </a:r>
          </a:p>
          <a:p>
            <a:endParaRPr lang="en-US" sz="1600" b="1" dirty="0" smtClean="0">
              <a:latin typeface="Garamond" panose="02020404030301010803" pitchFamily="18" charset="0"/>
            </a:endParaRPr>
          </a:p>
          <a:p>
            <a:r>
              <a:rPr lang="en-US" sz="1600" b="1" dirty="0" smtClean="0">
                <a:latin typeface="Garamond" panose="02020404030301010803" pitchFamily="18" charset="0"/>
              </a:rPr>
              <a:t>SSI applications</a:t>
            </a:r>
          </a:p>
          <a:p>
            <a:endParaRPr lang="en-US" sz="1600" b="1" dirty="0">
              <a:latin typeface="Garamond" panose="02020404030301010803" pitchFamily="18" charset="0"/>
            </a:endParaRPr>
          </a:p>
          <a:p>
            <a:r>
              <a:rPr lang="en-US" sz="1600" b="1" dirty="0" smtClean="0">
                <a:latin typeface="Garamond" panose="02020404030301010803" pitchFamily="18" charset="0"/>
              </a:rPr>
              <a:t>Representation for benefits</a:t>
            </a:r>
          </a:p>
          <a:p>
            <a:endParaRPr lang="en-US" sz="1600" b="1" dirty="0">
              <a:latin typeface="Garamond" panose="02020404030301010803" pitchFamily="18" charset="0"/>
            </a:endParaRPr>
          </a:p>
          <a:p>
            <a:r>
              <a:rPr lang="en-US" sz="1600" b="1" dirty="0" smtClean="0">
                <a:latin typeface="Garamond" panose="02020404030301010803" pitchFamily="18" charset="0"/>
              </a:rPr>
              <a:t>Implementation of benefits</a:t>
            </a:r>
            <a:endParaRPr lang="en-US" sz="1600" b="1" dirty="0">
              <a:latin typeface="Garamond" panose="02020404030301010803" pitchFamily="18" charset="0"/>
            </a:endParaRPr>
          </a:p>
        </p:txBody>
      </p:sp>
      <p:cxnSp>
        <p:nvCxnSpPr>
          <p:cNvPr id="40" name="Straight Arrow Connector 39"/>
          <p:cNvCxnSpPr/>
          <p:nvPr/>
        </p:nvCxnSpPr>
        <p:spPr>
          <a:xfrm>
            <a:off x="3838839" y="2890640"/>
            <a:ext cx="323175" cy="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969079" y="2048532"/>
            <a:ext cx="0" cy="247446"/>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V="1">
            <a:off x="5547704" y="1816490"/>
            <a:ext cx="381000" cy="372132"/>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5575223" y="2890640"/>
            <a:ext cx="301320"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5547704" y="3505200"/>
            <a:ext cx="367591" cy="493039"/>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7928064" y="3995546"/>
            <a:ext cx="1142999" cy="584776"/>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1600" b="1" dirty="0" smtClean="0">
                <a:latin typeface="Garamond" panose="02020404030301010803" pitchFamily="18" charset="0"/>
              </a:rPr>
              <a:t>Exit Interviews</a:t>
            </a:r>
            <a:endParaRPr lang="en-US" sz="1600" b="1" dirty="0">
              <a:latin typeface="Garamond" panose="02020404030301010803" pitchFamily="18" charset="0"/>
            </a:endParaRPr>
          </a:p>
        </p:txBody>
      </p:sp>
      <p:cxnSp>
        <p:nvCxnSpPr>
          <p:cNvPr id="51" name="Straight Arrow Connector 50"/>
          <p:cNvCxnSpPr/>
          <p:nvPr/>
        </p:nvCxnSpPr>
        <p:spPr>
          <a:xfrm>
            <a:off x="3934764" y="4455772"/>
            <a:ext cx="323175" cy="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2234748" y="5131484"/>
            <a:ext cx="1460311" cy="646331"/>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b="1" dirty="0" smtClean="0">
                <a:latin typeface="Garamond" panose="02020404030301010803" pitchFamily="18" charset="0"/>
              </a:rPr>
              <a:t>Action Plan Reviewed</a:t>
            </a:r>
            <a:endParaRPr lang="en-US" b="1" dirty="0">
              <a:latin typeface="Garamond" panose="02020404030301010803" pitchFamily="18" charset="0"/>
            </a:endParaRPr>
          </a:p>
        </p:txBody>
      </p:sp>
      <p:sp>
        <p:nvSpPr>
          <p:cNvPr id="11" name="Curved Right Arrow 10"/>
          <p:cNvSpPr/>
          <p:nvPr/>
        </p:nvSpPr>
        <p:spPr>
          <a:xfrm>
            <a:off x="1684747" y="4586260"/>
            <a:ext cx="419100" cy="782602"/>
          </a:xfrm>
          <a:prstGeom prst="curvedRightArrow">
            <a:avLst/>
          </a:prstGeom>
          <a:solidFill>
            <a:srgbClr val="66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0" name="Curved Right Arrow 29"/>
          <p:cNvSpPr/>
          <p:nvPr/>
        </p:nvSpPr>
        <p:spPr>
          <a:xfrm>
            <a:off x="3838839" y="3387878"/>
            <a:ext cx="419100" cy="782602"/>
          </a:xfrm>
          <a:prstGeom prst="curvedRightArrow">
            <a:avLst/>
          </a:prstGeom>
          <a:solidFill>
            <a:srgbClr val="66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Curved Up Arrow 13"/>
          <p:cNvSpPr/>
          <p:nvPr/>
        </p:nvSpPr>
        <p:spPr>
          <a:xfrm>
            <a:off x="5378689" y="4923341"/>
            <a:ext cx="3563364" cy="956224"/>
          </a:xfrm>
          <a:prstGeom prst="curvedUpArrow">
            <a:avLst/>
          </a:prstGeom>
          <a:solidFill>
            <a:srgbClr val="66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82213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FE4E3"/>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solidFill>
            <a:schemeClr val="bg2"/>
          </a:solidFill>
        </p:spPr>
        <p:txBody>
          <a:bodyPr/>
          <a:lstStyle/>
          <a:p>
            <a:r>
              <a:rPr lang="en-US" sz="3600" dirty="0" smtClean="0">
                <a:latin typeface="Times New Roman" panose="02020603050405020304" pitchFamily="18" charset="0"/>
                <a:cs typeface="Times New Roman" panose="02020603050405020304" pitchFamily="18" charset="0"/>
              </a:rPr>
              <a:t>Results </a:t>
            </a:r>
            <a:endParaRPr lang="en-US" sz="3600" dirty="0" smtClean="0"/>
          </a:p>
          <a:p>
            <a:pPr marL="0" indent="0">
              <a:buNone/>
            </a:pPr>
            <a:endParaRPr lang="en-US" sz="2000" dirty="0" smtClean="0">
              <a:latin typeface="Times New Roman"/>
              <a:cs typeface="Times New Roman"/>
            </a:endParaRPr>
          </a:p>
          <a:p>
            <a:endParaRPr lang="en-US" sz="2000" dirty="0">
              <a:latin typeface="Times New Roman"/>
              <a:cs typeface="Times New Roman"/>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250127523"/>
              </p:ext>
            </p:extLst>
          </p:nvPr>
        </p:nvGraphicFramePr>
        <p:xfrm>
          <a:off x="342900" y="1051947"/>
          <a:ext cx="4000500" cy="4485640"/>
        </p:xfrm>
        <a:graphic>
          <a:graphicData uri="http://schemas.openxmlformats.org/drawingml/2006/table">
            <a:tbl>
              <a:tblPr firstRow="1" bandRow="1">
                <a:tableStyleId>{5C22544A-7EE6-4342-B048-85BDC9FD1C3A}</a:tableStyleId>
              </a:tblPr>
              <a:tblGrid>
                <a:gridCol w="1409700"/>
                <a:gridCol w="1347258"/>
                <a:gridCol w="1243542"/>
              </a:tblGrid>
              <a:tr h="370840">
                <a:tc>
                  <a:txBody>
                    <a:bodyPr/>
                    <a:lstStyle/>
                    <a:p>
                      <a:r>
                        <a:rPr lang="en-US" dirty="0" smtClean="0">
                          <a:latin typeface="Garamond"/>
                          <a:cs typeface="Garamond"/>
                        </a:rPr>
                        <a:t>Patient</a:t>
                      </a:r>
                      <a:r>
                        <a:rPr lang="en-US" baseline="0" dirty="0" smtClean="0">
                          <a:latin typeface="Garamond"/>
                          <a:cs typeface="Garamond"/>
                        </a:rPr>
                        <a:t> Population:</a:t>
                      </a:r>
                      <a:endParaRPr lang="en-US" dirty="0">
                        <a:latin typeface="Garamond"/>
                        <a:cs typeface="Garamond"/>
                      </a:endParaRPr>
                    </a:p>
                  </a:txBody>
                  <a:tcPr/>
                </a:tc>
                <a:tc>
                  <a:txBody>
                    <a:bodyPr/>
                    <a:lstStyle/>
                    <a:p>
                      <a:r>
                        <a:rPr lang="en-US" dirty="0" smtClean="0">
                          <a:latin typeface="Garamond"/>
                          <a:cs typeface="Garamond"/>
                        </a:rPr>
                        <a:t>Pre-Term Infants (n=21)</a:t>
                      </a:r>
                      <a:endParaRPr lang="en-US" dirty="0">
                        <a:latin typeface="Garamond"/>
                        <a:cs typeface="Garamond"/>
                      </a:endParaRPr>
                    </a:p>
                  </a:txBody>
                  <a:tcPr/>
                </a:tc>
                <a:tc>
                  <a:txBody>
                    <a:bodyPr/>
                    <a:lstStyle/>
                    <a:p>
                      <a:r>
                        <a:rPr lang="en-US" dirty="0" smtClean="0">
                          <a:latin typeface="Garamond"/>
                          <a:cs typeface="Garamond"/>
                        </a:rPr>
                        <a:t>Term Infants (n=4)</a:t>
                      </a:r>
                      <a:endParaRPr lang="en-US" dirty="0">
                        <a:latin typeface="Garamond"/>
                        <a:cs typeface="Garamond"/>
                      </a:endParaRPr>
                    </a:p>
                  </a:txBody>
                  <a:tcPr/>
                </a:tc>
              </a:tr>
              <a:tr h="370840">
                <a:tc>
                  <a:txBody>
                    <a:bodyPr/>
                    <a:lstStyle/>
                    <a:p>
                      <a:r>
                        <a:rPr lang="en-US" dirty="0" smtClean="0">
                          <a:latin typeface="Garamond"/>
                          <a:cs typeface="Garamond"/>
                        </a:rPr>
                        <a:t>Mean NICU LOS: </a:t>
                      </a:r>
                      <a:endParaRPr lang="en-US" dirty="0">
                        <a:latin typeface="Garamond"/>
                        <a:cs typeface="Garamond"/>
                      </a:endParaRPr>
                    </a:p>
                  </a:txBody>
                  <a:tcPr/>
                </a:tc>
                <a:tc>
                  <a:txBody>
                    <a:bodyPr/>
                    <a:lstStyle/>
                    <a:p>
                      <a:r>
                        <a:rPr lang="en-US" dirty="0" smtClean="0">
                          <a:latin typeface="Garamond"/>
                          <a:cs typeface="Garamond"/>
                        </a:rPr>
                        <a:t>100 days</a:t>
                      </a:r>
                      <a:endParaRPr lang="en-US" dirty="0">
                        <a:latin typeface="Garamond"/>
                        <a:cs typeface="Garamond"/>
                      </a:endParaRPr>
                    </a:p>
                  </a:txBody>
                  <a:tcPr/>
                </a:tc>
                <a:tc>
                  <a:txBody>
                    <a:bodyPr/>
                    <a:lstStyle/>
                    <a:p>
                      <a:r>
                        <a:rPr lang="en-US" dirty="0" smtClean="0">
                          <a:latin typeface="Garamond"/>
                          <a:cs typeface="Garamond"/>
                        </a:rPr>
                        <a:t>60 days</a:t>
                      </a:r>
                      <a:endParaRPr lang="en-US" dirty="0">
                        <a:latin typeface="Garamond"/>
                        <a:cs typeface="Garamond"/>
                      </a:endParaRPr>
                    </a:p>
                  </a:txBody>
                  <a:tcPr/>
                </a:tc>
              </a:tr>
              <a:tr h="370840">
                <a:tc>
                  <a:txBody>
                    <a:bodyPr/>
                    <a:lstStyle/>
                    <a:p>
                      <a:r>
                        <a:rPr lang="en-US" dirty="0" smtClean="0">
                          <a:latin typeface="Garamond"/>
                          <a:cs typeface="Garamond"/>
                        </a:rPr>
                        <a:t>Mean BW:</a:t>
                      </a:r>
                      <a:endParaRPr lang="en-US" dirty="0">
                        <a:latin typeface="Garamond"/>
                        <a:cs typeface="Garamond"/>
                      </a:endParaRPr>
                    </a:p>
                  </a:txBody>
                  <a:tcPr/>
                </a:tc>
                <a:tc>
                  <a:txBody>
                    <a:bodyPr/>
                    <a:lstStyle/>
                    <a:p>
                      <a:r>
                        <a:rPr lang="en-US" dirty="0" smtClean="0">
                          <a:latin typeface="Garamond"/>
                          <a:cs typeface="Garamond"/>
                        </a:rPr>
                        <a:t>820</a:t>
                      </a:r>
                      <a:r>
                        <a:rPr lang="en-US" baseline="0" dirty="0" smtClean="0">
                          <a:latin typeface="Garamond"/>
                          <a:cs typeface="Garamond"/>
                        </a:rPr>
                        <a:t> grams</a:t>
                      </a:r>
                      <a:endParaRPr lang="en-US" dirty="0">
                        <a:latin typeface="Garamond"/>
                        <a:cs typeface="Garamond"/>
                      </a:endParaRPr>
                    </a:p>
                  </a:txBody>
                  <a:tcPr/>
                </a:tc>
                <a:tc>
                  <a:txBody>
                    <a:bodyPr/>
                    <a:lstStyle/>
                    <a:p>
                      <a:r>
                        <a:rPr lang="en-US" dirty="0" smtClean="0">
                          <a:latin typeface="Garamond"/>
                          <a:cs typeface="Garamond"/>
                        </a:rPr>
                        <a:t>2650 grams</a:t>
                      </a:r>
                      <a:endParaRPr lang="en-US" dirty="0">
                        <a:latin typeface="Garamond"/>
                        <a:cs typeface="Garamond"/>
                      </a:endParaRPr>
                    </a:p>
                  </a:txBody>
                  <a:tcPr/>
                </a:tc>
              </a:tr>
              <a:tr h="370840">
                <a:tc>
                  <a:txBody>
                    <a:bodyPr/>
                    <a:lstStyle/>
                    <a:p>
                      <a:r>
                        <a:rPr lang="en-US" dirty="0" smtClean="0">
                          <a:latin typeface="Garamond"/>
                          <a:cs typeface="Garamond"/>
                        </a:rPr>
                        <a:t>Mean GA (weeks): </a:t>
                      </a:r>
                      <a:endParaRPr lang="en-US" dirty="0">
                        <a:latin typeface="Garamond"/>
                        <a:cs typeface="Garamond"/>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aramond"/>
                          <a:cs typeface="Garamond"/>
                        </a:rPr>
                        <a:t>26 </a:t>
                      </a:r>
                      <a:r>
                        <a:rPr lang="en-US" dirty="0" err="1" smtClean="0">
                          <a:latin typeface="Garamond"/>
                          <a:cs typeface="Garamond"/>
                        </a:rPr>
                        <a:t>wks</a:t>
                      </a:r>
                      <a:r>
                        <a:rPr lang="en-US" dirty="0" smtClean="0">
                          <a:latin typeface="Garamond"/>
                          <a:cs typeface="Garamond"/>
                        </a:rPr>
                        <a:t> </a:t>
                      </a:r>
                    </a:p>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latin typeface="Garamond"/>
                          <a:cs typeface="Garamond"/>
                        </a:rPr>
                        <a:t>± 1.7 </a:t>
                      </a:r>
                      <a:r>
                        <a:rPr lang="nl-NL" dirty="0" err="1" smtClean="0">
                          <a:latin typeface="Garamond"/>
                          <a:cs typeface="Garamond"/>
                        </a:rPr>
                        <a:t>wks</a:t>
                      </a:r>
                      <a:endParaRPr lang="nl-NL" dirty="0" smtClean="0">
                        <a:latin typeface="Garamond"/>
                        <a:cs typeface="Garamond"/>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aramond"/>
                          <a:cs typeface="Garamond"/>
                        </a:rPr>
                        <a:t>36 </a:t>
                      </a:r>
                      <a:r>
                        <a:rPr lang="en-US" dirty="0" err="1" smtClean="0">
                          <a:latin typeface="Garamond"/>
                          <a:cs typeface="Garamond"/>
                        </a:rPr>
                        <a:t>wks</a:t>
                      </a:r>
                      <a:r>
                        <a:rPr lang="en-US" baseline="0" dirty="0" smtClean="0">
                          <a:latin typeface="Garamond"/>
                          <a:cs typeface="Garamond"/>
                        </a:rPr>
                        <a:t> </a:t>
                      </a:r>
                    </a:p>
                    <a:p>
                      <a:pPr marL="0" marR="0" indent="0" algn="l" defTabSz="457200" rtl="0" eaLnBrk="1" fontAlgn="auto" latinLnBrk="0" hangingPunct="1">
                        <a:lnSpc>
                          <a:spcPct val="100000"/>
                        </a:lnSpc>
                        <a:spcBef>
                          <a:spcPts val="0"/>
                        </a:spcBef>
                        <a:spcAft>
                          <a:spcPts val="0"/>
                        </a:spcAft>
                        <a:buClrTx/>
                        <a:buSzTx/>
                        <a:buFontTx/>
                        <a:buNone/>
                        <a:tabLst/>
                        <a:defRPr/>
                      </a:pPr>
                      <a:r>
                        <a:rPr lang="nl-NL" baseline="0" dirty="0" smtClean="0">
                          <a:latin typeface="Garamond"/>
                          <a:cs typeface="Garamond"/>
                        </a:rPr>
                        <a:t>± 2.5 </a:t>
                      </a:r>
                      <a:r>
                        <a:rPr lang="nl-NL" baseline="0" dirty="0" err="1" smtClean="0">
                          <a:latin typeface="Garamond"/>
                          <a:cs typeface="Garamond"/>
                        </a:rPr>
                        <a:t>wks</a:t>
                      </a:r>
                      <a:endParaRPr lang="nl-NL" baseline="0" dirty="0" smtClean="0">
                        <a:latin typeface="Garamond"/>
                        <a:cs typeface="Garamond"/>
                      </a:endParaRPr>
                    </a:p>
                  </a:txBody>
                  <a:tcPr/>
                </a:tc>
              </a:tr>
              <a:tr h="370840">
                <a:tc>
                  <a:txBody>
                    <a:bodyPr/>
                    <a:lstStyle/>
                    <a:p>
                      <a:r>
                        <a:rPr lang="en-US" dirty="0" smtClean="0">
                          <a:latin typeface="Garamond"/>
                          <a:cs typeface="Garamond"/>
                        </a:rPr>
                        <a:t>Male : Female</a:t>
                      </a:r>
                      <a:endParaRPr lang="en-US" dirty="0">
                        <a:latin typeface="Garamond"/>
                        <a:cs typeface="Garamond"/>
                      </a:endParaRPr>
                    </a:p>
                  </a:txBody>
                  <a:tcPr/>
                </a:tc>
                <a:tc>
                  <a:txBody>
                    <a:bodyPr/>
                    <a:lstStyle/>
                    <a:p>
                      <a:r>
                        <a:rPr lang="en-US" dirty="0" smtClean="0">
                          <a:latin typeface="Garamond"/>
                          <a:cs typeface="Garamond"/>
                        </a:rPr>
                        <a:t>13:8</a:t>
                      </a:r>
                      <a:endParaRPr lang="en-US" dirty="0">
                        <a:latin typeface="Garamond"/>
                        <a:cs typeface="Garamond"/>
                      </a:endParaRPr>
                    </a:p>
                  </a:txBody>
                  <a:tcPr/>
                </a:tc>
                <a:tc>
                  <a:txBody>
                    <a:bodyPr/>
                    <a:lstStyle/>
                    <a:p>
                      <a:r>
                        <a:rPr lang="en-US" dirty="0" smtClean="0">
                          <a:latin typeface="Garamond"/>
                          <a:cs typeface="Garamond"/>
                        </a:rPr>
                        <a:t>3:1</a:t>
                      </a:r>
                      <a:endParaRPr lang="en-US" dirty="0">
                        <a:latin typeface="Garamond"/>
                        <a:cs typeface="Garamond"/>
                      </a:endParaRPr>
                    </a:p>
                  </a:txBody>
                  <a:tcPr/>
                </a:tc>
              </a:tr>
              <a:tr h="370840">
                <a:tc>
                  <a:txBody>
                    <a:bodyPr/>
                    <a:lstStyle/>
                    <a:p>
                      <a:r>
                        <a:rPr lang="en-US" dirty="0" smtClean="0">
                          <a:latin typeface="Garamond"/>
                          <a:cs typeface="Garamond"/>
                        </a:rPr>
                        <a:t>Mean</a:t>
                      </a:r>
                      <a:r>
                        <a:rPr lang="en-US" baseline="0" dirty="0" smtClean="0">
                          <a:latin typeface="Garamond"/>
                          <a:cs typeface="Garamond"/>
                        </a:rPr>
                        <a:t> age at enrollment: </a:t>
                      </a:r>
                      <a:endParaRPr lang="en-US" dirty="0">
                        <a:latin typeface="Garamond"/>
                        <a:cs typeface="Garamond"/>
                      </a:endParaRPr>
                    </a:p>
                  </a:txBody>
                  <a:tcPr/>
                </a:tc>
                <a:tc>
                  <a:txBody>
                    <a:bodyPr/>
                    <a:lstStyle/>
                    <a:p>
                      <a:r>
                        <a:rPr lang="en-US" dirty="0" smtClean="0">
                          <a:latin typeface="Garamond"/>
                          <a:cs typeface="Garamond"/>
                        </a:rPr>
                        <a:t>3.3 </a:t>
                      </a:r>
                      <a:r>
                        <a:rPr lang="en-US" dirty="0" err="1" smtClean="0">
                          <a:latin typeface="Garamond"/>
                          <a:cs typeface="Garamond"/>
                        </a:rPr>
                        <a:t>yrs</a:t>
                      </a:r>
                      <a:r>
                        <a:rPr lang="en-US" dirty="0" smtClean="0">
                          <a:latin typeface="Garamond"/>
                          <a:cs typeface="Garamond"/>
                        </a:rPr>
                        <a:t> /</a:t>
                      </a:r>
                    </a:p>
                    <a:p>
                      <a:r>
                        <a:rPr lang="en-US" dirty="0" smtClean="0">
                          <a:latin typeface="Garamond"/>
                          <a:cs typeface="Garamond"/>
                        </a:rPr>
                        <a:t>39 months</a:t>
                      </a:r>
                      <a:endParaRPr lang="en-US" dirty="0">
                        <a:latin typeface="Garamond"/>
                        <a:cs typeface="Garamond"/>
                      </a:endParaRPr>
                    </a:p>
                  </a:txBody>
                  <a:tcPr/>
                </a:tc>
                <a:tc>
                  <a:txBody>
                    <a:bodyPr/>
                    <a:lstStyle/>
                    <a:p>
                      <a:r>
                        <a:rPr lang="en-US" dirty="0" smtClean="0">
                          <a:latin typeface="Garamond"/>
                          <a:cs typeface="Garamond"/>
                        </a:rPr>
                        <a:t>2.4 </a:t>
                      </a:r>
                      <a:r>
                        <a:rPr lang="en-US" dirty="0" err="1" smtClean="0">
                          <a:latin typeface="Garamond"/>
                          <a:cs typeface="Garamond"/>
                        </a:rPr>
                        <a:t>yrs</a:t>
                      </a:r>
                      <a:r>
                        <a:rPr lang="en-US" dirty="0" smtClean="0">
                          <a:latin typeface="Garamond"/>
                          <a:cs typeface="Garamond"/>
                        </a:rPr>
                        <a:t> /</a:t>
                      </a:r>
                    </a:p>
                    <a:p>
                      <a:r>
                        <a:rPr lang="en-US" dirty="0" smtClean="0">
                          <a:latin typeface="Garamond"/>
                          <a:cs typeface="Garamond"/>
                        </a:rPr>
                        <a:t>29 months</a:t>
                      </a:r>
                      <a:endParaRPr lang="en-US" dirty="0">
                        <a:latin typeface="Garamond"/>
                        <a:cs typeface="Garamond"/>
                      </a:endParaRPr>
                    </a:p>
                  </a:txBody>
                  <a:tcPr/>
                </a:tc>
              </a:tr>
              <a:tr h="370840">
                <a:tc>
                  <a:txBody>
                    <a:bodyPr/>
                    <a:lstStyle/>
                    <a:p>
                      <a:r>
                        <a:rPr lang="en-US" dirty="0" smtClean="0">
                          <a:latin typeface="Garamond"/>
                          <a:cs typeface="Garamond"/>
                        </a:rPr>
                        <a:t>Income /</a:t>
                      </a:r>
                      <a:r>
                        <a:rPr lang="en-US" baseline="0" dirty="0" smtClean="0">
                          <a:latin typeface="Garamond"/>
                          <a:cs typeface="Garamond"/>
                        </a:rPr>
                        <a:t> </a:t>
                      </a:r>
                    </a:p>
                    <a:p>
                      <a:r>
                        <a:rPr lang="en-US" baseline="0" dirty="0" smtClean="0">
                          <a:latin typeface="Garamond"/>
                          <a:cs typeface="Garamond"/>
                        </a:rPr>
                        <a:t>% of Poverty</a:t>
                      </a:r>
                      <a:endParaRPr lang="en-US" dirty="0">
                        <a:latin typeface="Garamond"/>
                        <a:cs typeface="Garamond"/>
                      </a:endParaRPr>
                    </a:p>
                  </a:txBody>
                  <a:tcPr/>
                </a:tc>
                <a:tc>
                  <a:txBody>
                    <a:bodyPr/>
                    <a:lstStyle/>
                    <a:p>
                      <a:r>
                        <a:rPr lang="en-US" dirty="0" smtClean="0">
                          <a:latin typeface="Garamond"/>
                          <a:cs typeface="Garamond"/>
                        </a:rPr>
                        <a:t>$1470 /</a:t>
                      </a:r>
                    </a:p>
                    <a:p>
                      <a:r>
                        <a:rPr lang="en-US" dirty="0" smtClean="0">
                          <a:latin typeface="Garamond"/>
                          <a:cs typeface="Garamond"/>
                        </a:rPr>
                        <a:t>80 %</a:t>
                      </a:r>
                      <a:endParaRPr lang="en-US" dirty="0">
                        <a:latin typeface="Garamond"/>
                        <a:cs typeface="Garamond"/>
                      </a:endParaRPr>
                    </a:p>
                  </a:txBody>
                  <a:tcPr/>
                </a:tc>
                <a:tc>
                  <a:txBody>
                    <a:bodyPr/>
                    <a:lstStyle/>
                    <a:p>
                      <a:r>
                        <a:rPr lang="en-US" dirty="0" smtClean="0">
                          <a:latin typeface="Garamond"/>
                          <a:cs typeface="Garamond"/>
                        </a:rPr>
                        <a:t>$1820 /</a:t>
                      </a:r>
                    </a:p>
                    <a:p>
                      <a:r>
                        <a:rPr lang="en-US" dirty="0" smtClean="0">
                          <a:latin typeface="Garamond"/>
                          <a:cs typeface="Garamond"/>
                        </a:rPr>
                        <a:t>92</a:t>
                      </a:r>
                      <a:r>
                        <a:rPr lang="en-US" baseline="0" dirty="0" smtClean="0">
                          <a:latin typeface="Garamond"/>
                          <a:cs typeface="Garamond"/>
                        </a:rPr>
                        <a:t> </a:t>
                      </a:r>
                      <a:r>
                        <a:rPr lang="en-US" dirty="0" smtClean="0">
                          <a:latin typeface="Garamond"/>
                          <a:cs typeface="Garamond"/>
                        </a:rPr>
                        <a:t>%</a:t>
                      </a:r>
                      <a:endParaRPr lang="en-US" dirty="0">
                        <a:latin typeface="Garamond"/>
                        <a:cs typeface="Garamond"/>
                      </a:endParaRPr>
                    </a:p>
                  </a:txBody>
                  <a:tcPr/>
                </a:tc>
              </a:tr>
            </a:tbl>
          </a:graphicData>
        </a:graphic>
      </p:graphicFrame>
      <p:sp>
        <p:nvSpPr>
          <p:cNvPr id="6" name="Content Placeholder 5"/>
          <p:cNvSpPr>
            <a:spLocks noGrp="1"/>
          </p:cNvSpPr>
          <p:nvPr>
            <p:ph idx="16"/>
          </p:nvPr>
        </p:nvSpPr>
        <p:spPr>
          <a:solidFill>
            <a:schemeClr val="bg2"/>
          </a:solidFill>
        </p:spPr>
        <p:txBody>
          <a:bodyPr/>
          <a:lstStyle/>
          <a:p>
            <a:pPr>
              <a:spcAft>
                <a:spcPts val="0"/>
              </a:spcAft>
            </a:pPr>
            <a:r>
              <a:rPr lang="en-US" sz="2400" dirty="0">
                <a:latin typeface="Times New Roman" panose="02020603050405020304" pitchFamily="18" charset="0"/>
                <a:cs typeface="Times New Roman" panose="02020603050405020304" pitchFamily="18" charset="0"/>
              </a:rPr>
              <a:t>Extent of Delays</a:t>
            </a:r>
          </a:p>
          <a:p>
            <a:pPr lvl="1">
              <a:spcAft>
                <a:spcPts val="1200"/>
              </a:spcAft>
            </a:pPr>
            <a:r>
              <a:rPr lang="en-US" sz="2400" dirty="0" err="1">
                <a:latin typeface="Times New Roman" panose="02020603050405020304" pitchFamily="18" charset="0"/>
                <a:cs typeface="Times New Roman" panose="02020603050405020304" pitchFamily="18" charset="0"/>
              </a:rPr>
              <a:t>Bayley</a:t>
            </a:r>
            <a:r>
              <a:rPr lang="en-US" sz="2400" dirty="0">
                <a:latin typeface="Times New Roman" panose="02020603050405020304" pitchFamily="18" charset="0"/>
                <a:cs typeface="Times New Roman" panose="02020603050405020304" pitchFamily="18" charset="0"/>
              </a:rPr>
              <a:t> III Scores at 2 years were 75-90 for one domain: cognitive, motor, and speech</a:t>
            </a:r>
          </a:p>
          <a:p>
            <a:pPr>
              <a:spcAft>
                <a:spcPts val="0"/>
              </a:spcAft>
            </a:pPr>
            <a:r>
              <a:rPr lang="en-US" sz="2400" dirty="0">
                <a:latin typeface="Times New Roman" panose="02020603050405020304" pitchFamily="18" charset="0"/>
                <a:cs typeface="Times New Roman" panose="02020603050405020304" pitchFamily="18" charset="0"/>
              </a:rPr>
              <a:t>Extent of Medical Problems</a:t>
            </a:r>
          </a:p>
          <a:p>
            <a:pPr lvl="1"/>
            <a:r>
              <a:rPr lang="en-US" sz="2400" dirty="0">
                <a:latin typeface="Times New Roman" panose="02020603050405020304" pitchFamily="18" charset="0"/>
                <a:cs typeface="Times New Roman" panose="02020603050405020304" pitchFamily="18" charset="0"/>
              </a:rPr>
              <a:t>Mean NICU stay was 120 days, with at least 3 NICU morbidities before discharge (BPD, ROP, feeding delays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7"/>
          </p:nvPr>
        </p:nvSpPr>
        <p:spPr/>
        <p:txBody>
          <a:bodyPr/>
          <a:lstStyle/>
          <a:p>
            <a:pPr>
              <a:defRPr/>
            </a:pPr>
            <a:fld id="{5C139388-F697-405F-83C2-5DDCDA3E4869}" type="slidenum">
              <a:rPr lang="en-US" altLang="en-US" smtClean="0"/>
              <a:pPr>
                <a:defRPr/>
              </a:pPr>
              <a:t>12</a:t>
            </a:fld>
            <a:endParaRPr lang="en-US" altLang="en-US"/>
          </a:p>
        </p:txBody>
      </p:sp>
      <p:sp>
        <p:nvSpPr>
          <p:cNvPr id="5" name="Footer Placeholder 4"/>
          <p:cNvSpPr>
            <a:spLocks noGrp="1"/>
          </p:cNvSpPr>
          <p:nvPr>
            <p:ph type="ftr" sz="quarter" idx="18"/>
          </p:nvPr>
        </p:nvSpPr>
        <p:spPr/>
        <p:txBody>
          <a:bodyPr/>
          <a:lstStyle/>
          <a:p>
            <a:pPr>
              <a:defRPr/>
            </a:pPr>
            <a:r>
              <a:rPr lang="en-US" altLang="en-US" dirty="0" smtClean="0"/>
              <a:t>Silver Lining for High-Risk Infants</a:t>
            </a:r>
          </a:p>
        </p:txBody>
      </p:sp>
      <p:sp>
        <p:nvSpPr>
          <p:cNvPr id="2" name="TextBox 1"/>
          <p:cNvSpPr txBox="1"/>
          <p:nvPr/>
        </p:nvSpPr>
        <p:spPr>
          <a:xfrm>
            <a:off x="175648" y="5530790"/>
            <a:ext cx="4514849" cy="400110"/>
          </a:xfrm>
          <a:prstGeom prst="rect">
            <a:avLst/>
          </a:prstGeom>
          <a:noFill/>
        </p:spPr>
        <p:txBody>
          <a:bodyPr wrap="square" rtlCol="0">
            <a:spAutoFit/>
          </a:bodyPr>
          <a:lstStyle/>
          <a:p>
            <a:r>
              <a:rPr lang="en-US" sz="2000" dirty="0" smtClean="0">
                <a:latin typeface="Garamond" panose="02020404030301010803" pitchFamily="18" charset="0"/>
              </a:rPr>
              <a:t>* One patient died before study completion </a:t>
            </a:r>
            <a:endParaRPr lang="en-US" sz="2000" dirty="0">
              <a:latin typeface="Garamond" panose="02020404030301010803" pitchFamily="18" charset="0"/>
            </a:endParaRPr>
          </a:p>
        </p:txBody>
      </p:sp>
    </p:spTree>
    <p:extLst>
      <p:ext uri="{BB962C8B-B14F-4D97-AF65-F5344CB8AC3E}">
        <p14:creationId xmlns:p14="http://schemas.microsoft.com/office/powerpoint/2010/main" val="455289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FE4E3"/>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5C139388-F697-405F-83C2-5DDCDA3E4869}" type="slidenum">
              <a:rPr lang="en-US" altLang="en-US" smtClean="0"/>
              <a:pPr>
                <a:defRPr/>
              </a:pPr>
              <a:t>13</a:t>
            </a:fld>
            <a:endParaRPr lang="en-US" altLang="en-US"/>
          </a:p>
        </p:txBody>
      </p:sp>
      <p:pic>
        <p:nvPicPr>
          <p:cNvPr id="6" name="Picture 5"/>
          <p:cNvPicPr>
            <a:picLocks noChangeAspect="1"/>
          </p:cNvPicPr>
          <p:nvPr/>
        </p:nvPicPr>
        <p:blipFill>
          <a:blip r:embed="rId3"/>
          <a:stretch>
            <a:fillRect/>
          </a:stretch>
        </p:blipFill>
        <p:spPr>
          <a:xfrm>
            <a:off x="237398" y="298988"/>
            <a:ext cx="8620125" cy="4181475"/>
          </a:xfrm>
          <a:prstGeom prst="rect">
            <a:avLst/>
          </a:prstGeom>
        </p:spPr>
      </p:pic>
      <p:sp>
        <p:nvSpPr>
          <p:cNvPr id="5" name="Footer Placeholder 4"/>
          <p:cNvSpPr>
            <a:spLocks noGrp="1"/>
          </p:cNvSpPr>
          <p:nvPr>
            <p:ph type="ftr" sz="quarter" idx="15"/>
          </p:nvPr>
        </p:nvSpPr>
        <p:spPr/>
        <p:txBody>
          <a:bodyPr/>
          <a:lstStyle/>
          <a:p>
            <a:pPr>
              <a:defRPr/>
            </a:pPr>
            <a:r>
              <a:rPr lang="en-US" altLang="en-US" smtClean="0"/>
              <a:t>Silver Lining for High-Risk Infants</a:t>
            </a:r>
            <a:endParaRPr lang="en-US" altLang="en-US"/>
          </a:p>
        </p:txBody>
      </p:sp>
      <p:sp>
        <p:nvSpPr>
          <p:cNvPr id="2" name="Text Placeholder 1"/>
          <p:cNvSpPr>
            <a:spLocks noGrp="1"/>
          </p:cNvSpPr>
          <p:nvPr>
            <p:ph type="body" sz="quarter" idx="13"/>
          </p:nvPr>
        </p:nvSpPr>
        <p:spPr>
          <a:xfrm>
            <a:off x="267103" y="342900"/>
            <a:ext cx="6972300" cy="558800"/>
          </a:xfrm>
        </p:spPr>
        <p:txBody>
          <a:bodyPr/>
          <a:lstStyle/>
          <a:p>
            <a:r>
              <a:rPr lang="en-US" sz="3600" dirty="0" smtClean="0"/>
              <a:t>Action Items</a:t>
            </a:r>
            <a:endParaRPr lang="en-US" sz="3600" dirty="0"/>
          </a:p>
        </p:txBody>
      </p:sp>
      <p:sp>
        <p:nvSpPr>
          <p:cNvPr id="8" name="TextBox 7"/>
          <p:cNvSpPr txBox="1"/>
          <p:nvPr/>
        </p:nvSpPr>
        <p:spPr>
          <a:xfrm>
            <a:off x="267103" y="4524375"/>
            <a:ext cx="8590419" cy="3360920"/>
          </a:xfrm>
          <a:prstGeom prst="rect">
            <a:avLst/>
          </a:prstGeom>
          <a:noFill/>
        </p:spPr>
        <p:txBody>
          <a:bodyPr wrap="square" rtlCol="0">
            <a:spAutoFit/>
          </a:bodyPr>
          <a:lstStyle/>
          <a:p>
            <a:pPr lvl="0">
              <a:spcBef>
                <a:spcPct val="20000"/>
              </a:spcBef>
              <a:spcAft>
                <a:spcPts val="600"/>
              </a:spcAft>
            </a:pPr>
            <a:r>
              <a:rPr lang="en-US" sz="2400" dirty="0">
                <a:solidFill>
                  <a:prstClr val="black"/>
                </a:solidFill>
                <a:latin typeface="Times New Roman"/>
                <a:cs typeface="Times New Roman"/>
              </a:rPr>
              <a:t>Action Items </a:t>
            </a:r>
            <a:r>
              <a:rPr lang="en-US" sz="2400" dirty="0" smtClean="0">
                <a:solidFill>
                  <a:prstClr val="black"/>
                </a:solidFill>
                <a:latin typeface="Times New Roman"/>
                <a:cs typeface="Times New Roman"/>
              </a:rPr>
              <a:t>Range: 2 - 6 items per child</a:t>
            </a:r>
          </a:p>
          <a:p>
            <a:pPr>
              <a:spcBef>
                <a:spcPts val="0"/>
              </a:spcBef>
              <a:spcAft>
                <a:spcPts val="600"/>
              </a:spcAft>
            </a:pPr>
            <a:r>
              <a:rPr lang="en-US" sz="2400" dirty="0">
                <a:latin typeface="Times New Roman"/>
                <a:cs typeface="Times New Roman"/>
              </a:rPr>
              <a:t>80% items accomplished by parents, physicians, </a:t>
            </a:r>
            <a:r>
              <a:rPr lang="en-US" sz="2400" dirty="0" smtClean="0">
                <a:latin typeface="Times New Roman"/>
                <a:cs typeface="Times New Roman"/>
              </a:rPr>
              <a:t>lawyers</a:t>
            </a:r>
          </a:p>
          <a:p>
            <a:pPr>
              <a:spcBef>
                <a:spcPts val="0"/>
              </a:spcBef>
              <a:spcAft>
                <a:spcPts val="600"/>
              </a:spcAft>
            </a:pPr>
            <a:r>
              <a:rPr lang="en-US" sz="2400" dirty="0" smtClean="0">
                <a:latin typeface="Times New Roman"/>
                <a:cs typeface="Times New Roman"/>
              </a:rPr>
              <a:t>6 out of 25 families have </a:t>
            </a:r>
            <a:r>
              <a:rPr lang="en-US" sz="2400" dirty="0">
                <a:latin typeface="Times New Roman"/>
                <a:cs typeface="Times New Roman"/>
              </a:rPr>
              <a:t>had legal representation in IEP meetings</a:t>
            </a:r>
          </a:p>
          <a:p>
            <a:pPr>
              <a:spcBef>
                <a:spcPct val="20000"/>
              </a:spcBef>
              <a:spcAft>
                <a:spcPts val="600"/>
              </a:spcAft>
            </a:pPr>
            <a:endParaRPr lang="en-US" sz="2400" dirty="0">
              <a:latin typeface="Times New Roman"/>
              <a:cs typeface="Times New Roman"/>
            </a:endParaRPr>
          </a:p>
          <a:p>
            <a:pPr lvl="0">
              <a:spcBef>
                <a:spcPct val="20000"/>
              </a:spcBef>
              <a:spcAft>
                <a:spcPts val="600"/>
              </a:spcAft>
            </a:pPr>
            <a:endParaRPr lang="en-US" sz="2400" dirty="0" smtClean="0">
              <a:solidFill>
                <a:prstClr val="black"/>
              </a:solidFill>
              <a:latin typeface="Times New Roman"/>
              <a:cs typeface="Times New Roman"/>
            </a:endParaRPr>
          </a:p>
          <a:p>
            <a:pPr lvl="0">
              <a:spcBef>
                <a:spcPts val="0"/>
              </a:spcBef>
              <a:spcAft>
                <a:spcPts val="600"/>
              </a:spcAft>
            </a:pPr>
            <a:endParaRPr lang="en-US" sz="2400" dirty="0" smtClean="0">
              <a:solidFill>
                <a:prstClr val="black"/>
              </a:solidFill>
              <a:latin typeface="Times New Roman"/>
              <a:cs typeface="Times New Roman"/>
            </a:endParaRPr>
          </a:p>
          <a:p>
            <a:pPr lvl="0">
              <a:spcBef>
                <a:spcPct val="20000"/>
              </a:spcBef>
              <a:spcAft>
                <a:spcPts val="1200"/>
              </a:spcAft>
            </a:pPr>
            <a:endParaRPr lang="en-US" sz="2400" dirty="0">
              <a:solidFill>
                <a:prstClr val="black"/>
              </a:solidFill>
              <a:latin typeface="Times New Roman"/>
              <a:cs typeface="Times New Roman"/>
            </a:endParaRPr>
          </a:p>
        </p:txBody>
      </p:sp>
    </p:spTree>
    <p:extLst>
      <p:ext uri="{BB962C8B-B14F-4D97-AF65-F5344CB8AC3E}">
        <p14:creationId xmlns:p14="http://schemas.microsoft.com/office/powerpoint/2010/main" val="2345367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FE4E3"/>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5C139388-F697-405F-83C2-5DDCDA3E4869}" type="slidenum">
              <a:rPr lang="en-US" altLang="en-US" smtClean="0"/>
              <a:pPr>
                <a:defRPr/>
              </a:pPr>
              <a:t>14</a:t>
            </a:fld>
            <a:endParaRPr lang="en-US" altLang="en-US"/>
          </a:p>
        </p:txBody>
      </p:sp>
      <p:sp>
        <p:nvSpPr>
          <p:cNvPr id="5" name="Footer Placeholder 4"/>
          <p:cNvSpPr>
            <a:spLocks noGrp="1"/>
          </p:cNvSpPr>
          <p:nvPr>
            <p:ph type="ftr" sz="quarter" idx="15"/>
          </p:nvPr>
        </p:nvSpPr>
        <p:spPr/>
        <p:txBody>
          <a:bodyPr/>
          <a:lstStyle/>
          <a:p>
            <a:pPr>
              <a:defRPr/>
            </a:pPr>
            <a:r>
              <a:rPr lang="en-US" altLang="en-US" dirty="0" smtClean="0"/>
              <a:t>Silver Lining for High-Risk Infants</a:t>
            </a:r>
          </a:p>
        </p:txBody>
      </p:sp>
      <p:sp>
        <p:nvSpPr>
          <p:cNvPr id="6" name="Text Placeholder 5"/>
          <p:cNvSpPr>
            <a:spLocks noGrp="1"/>
          </p:cNvSpPr>
          <p:nvPr>
            <p:ph type="body" sz="quarter" idx="12"/>
          </p:nvPr>
        </p:nvSpPr>
        <p:spPr>
          <a:xfrm>
            <a:off x="346035" y="5181600"/>
            <a:ext cx="8460632" cy="685800"/>
          </a:xfrm>
        </p:spPr>
        <p:txBody>
          <a:bodyPr/>
          <a:lstStyle/>
          <a:p>
            <a:pPr marL="0" indent="0">
              <a:spcAft>
                <a:spcPts val="0"/>
              </a:spcAft>
              <a:buNone/>
            </a:pPr>
            <a:r>
              <a:rPr lang="en-US" sz="2000" dirty="0" smtClean="0">
                <a:latin typeface="Garamond"/>
                <a:cs typeface="Garamond"/>
              </a:rPr>
              <a:t>Mean Frequency and Intensity score: 2</a:t>
            </a:r>
          </a:p>
          <a:p>
            <a:pPr marL="0" indent="0">
              <a:spcAft>
                <a:spcPts val="0"/>
              </a:spcAft>
              <a:buNone/>
            </a:pPr>
            <a:r>
              <a:rPr lang="en-US" sz="2000" dirty="0" smtClean="0">
                <a:latin typeface="Garamond"/>
                <a:cs typeface="Garamond"/>
              </a:rPr>
              <a:t>Above average frequency mean (scored 3 – 4 in any event): 6 </a:t>
            </a:r>
          </a:p>
          <a:p>
            <a:pPr marL="0" indent="0">
              <a:spcBef>
                <a:spcPts val="0"/>
              </a:spcBef>
              <a:buNone/>
            </a:pPr>
            <a:endParaRPr lang="en-US" sz="2000" dirty="0">
              <a:latin typeface="Garamond"/>
              <a:cs typeface="Garamond"/>
            </a:endParaRPr>
          </a:p>
          <a:p>
            <a:pPr marL="0" indent="0">
              <a:buNone/>
            </a:pPr>
            <a:endParaRPr lang="en-US" sz="2800" dirty="0" smtClean="0">
              <a:latin typeface="Garamond"/>
              <a:cs typeface="Garamond"/>
            </a:endParaRPr>
          </a:p>
          <a:p>
            <a:pPr marL="0" indent="0">
              <a:buNone/>
            </a:pPr>
            <a:endParaRPr lang="en-US" sz="2800" dirty="0">
              <a:latin typeface="Garamond"/>
              <a:cs typeface="Garamond"/>
            </a:endParaRPr>
          </a:p>
          <a:p>
            <a:pPr marL="0" indent="0">
              <a:buNone/>
            </a:pPr>
            <a:endParaRPr lang="en-US" sz="2800" dirty="0" smtClean="0">
              <a:latin typeface="Garamond"/>
              <a:cs typeface="Garamond"/>
            </a:endParaRPr>
          </a:p>
          <a:p>
            <a:pPr marL="0" indent="0">
              <a:spcBef>
                <a:spcPts val="0"/>
              </a:spcBef>
              <a:spcAft>
                <a:spcPts val="0"/>
              </a:spcAft>
              <a:buNone/>
            </a:pPr>
            <a:endParaRPr lang="en-US" sz="2800" dirty="0">
              <a:latin typeface="Garamond"/>
              <a:cs typeface="Garamond"/>
            </a:endParaRPr>
          </a:p>
          <a:p>
            <a:pPr marL="0" indent="0">
              <a:spcBef>
                <a:spcPts val="0"/>
              </a:spcBef>
              <a:spcAft>
                <a:spcPts val="0"/>
              </a:spcAft>
              <a:buNone/>
            </a:pPr>
            <a:endParaRPr lang="en-US" sz="2800" dirty="0" smtClean="0">
              <a:latin typeface="Garamond"/>
              <a:cs typeface="Garamond"/>
            </a:endParaRPr>
          </a:p>
          <a:p>
            <a:pPr marL="0" indent="0">
              <a:spcBef>
                <a:spcPts val="0"/>
              </a:spcBef>
              <a:spcAft>
                <a:spcPts val="0"/>
              </a:spcAft>
              <a:buNone/>
            </a:pPr>
            <a:endParaRPr lang="en-US" sz="2800" dirty="0">
              <a:latin typeface="Garamond"/>
              <a:cs typeface="Garamond"/>
            </a:endParaRPr>
          </a:p>
          <a:p>
            <a:pPr marL="0" indent="0">
              <a:spcBef>
                <a:spcPts val="0"/>
              </a:spcBef>
              <a:spcAft>
                <a:spcPts val="0"/>
              </a:spcAft>
              <a:buNone/>
            </a:pPr>
            <a:endParaRPr lang="en-US" sz="2000" dirty="0">
              <a:latin typeface="Garamond"/>
              <a:cs typeface="Garamond"/>
            </a:endParaRPr>
          </a:p>
          <a:p>
            <a:pPr marL="0" indent="0">
              <a:spcBef>
                <a:spcPts val="0"/>
              </a:spcBef>
              <a:spcAft>
                <a:spcPts val="0"/>
              </a:spcAft>
              <a:buNone/>
            </a:pPr>
            <a:endParaRPr lang="en-US" sz="2000" dirty="0">
              <a:latin typeface="Garamond"/>
              <a:cs typeface="Garamond"/>
            </a:endParaRPr>
          </a:p>
        </p:txBody>
      </p:sp>
      <p:pic>
        <p:nvPicPr>
          <p:cNvPr id="7" name="Picture 6"/>
          <p:cNvPicPr>
            <a:picLocks noChangeAspect="1"/>
          </p:cNvPicPr>
          <p:nvPr/>
        </p:nvPicPr>
        <p:blipFill>
          <a:blip r:embed="rId3"/>
          <a:stretch>
            <a:fillRect/>
          </a:stretch>
        </p:blipFill>
        <p:spPr>
          <a:xfrm>
            <a:off x="346035" y="229433"/>
            <a:ext cx="8460632" cy="4875968"/>
          </a:xfrm>
          <a:prstGeom prst="rect">
            <a:avLst/>
          </a:prstGeom>
        </p:spPr>
      </p:pic>
      <p:sp>
        <p:nvSpPr>
          <p:cNvPr id="9" name="TextBox 8"/>
          <p:cNvSpPr txBox="1"/>
          <p:nvPr/>
        </p:nvSpPr>
        <p:spPr>
          <a:xfrm>
            <a:off x="4876800" y="2819400"/>
            <a:ext cx="2438400" cy="276999"/>
          </a:xfrm>
          <a:prstGeom prst="rect">
            <a:avLst/>
          </a:prstGeom>
          <a:noFill/>
        </p:spPr>
        <p:txBody>
          <a:bodyPr wrap="square" rtlCol="0">
            <a:spAutoFit/>
          </a:bodyPr>
          <a:lstStyle/>
          <a:p>
            <a:r>
              <a:rPr lang="en-US" sz="1200" b="1" dirty="0" smtClean="0">
                <a:solidFill>
                  <a:srgbClr val="FF0000"/>
                </a:solidFill>
              </a:rPr>
              <a:t>1              2              3              4</a:t>
            </a:r>
            <a:endParaRPr lang="en-US" sz="1200" b="1" dirty="0">
              <a:solidFill>
                <a:srgbClr val="FF0000"/>
              </a:solidFill>
            </a:endParaRPr>
          </a:p>
        </p:txBody>
      </p:sp>
      <p:sp>
        <p:nvSpPr>
          <p:cNvPr id="10" name="Oval 9"/>
          <p:cNvSpPr/>
          <p:nvPr/>
        </p:nvSpPr>
        <p:spPr>
          <a:xfrm>
            <a:off x="7543800" y="3048000"/>
            <a:ext cx="1231900" cy="3810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070747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set>
                                      <p:cBhvr>
                                        <p:cTn id="7" dur="455" fill="hold">
                                          <p:stCondLst>
                                            <p:cond delay="0"/>
                                          </p:stCondLst>
                                        </p:cTn>
                                        <p:tgtEl>
                                          <p:spTgt spid="9"/>
                                        </p:tgtEl>
                                        <p:attrNameLst>
                                          <p:attrName>style.rotation</p:attrName>
                                        </p:attrNameLst>
                                      </p:cBhvr>
                                      <p:to>
                                        <p:strVal val="-45.0"/>
                                      </p:to>
                                    </p:set>
                                    <p:anim calcmode="lin" valueType="num">
                                      <p:cBhvr>
                                        <p:cTn id="8"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FE4E3"/>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200" dirty="0" smtClean="0"/>
              <a:t>WIDEA FS</a:t>
            </a:r>
            <a:endParaRPr lang="en-US" sz="3200" dirty="0"/>
          </a:p>
        </p:txBody>
      </p:sp>
      <p:sp>
        <p:nvSpPr>
          <p:cNvPr id="3" name="Text Placeholder 2"/>
          <p:cNvSpPr>
            <a:spLocks noGrp="1"/>
          </p:cNvSpPr>
          <p:nvPr>
            <p:ph type="body" sz="quarter" idx="12"/>
          </p:nvPr>
        </p:nvSpPr>
        <p:spPr>
          <a:xfrm>
            <a:off x="342900" y="1028700"/>
            <a:ext cx="3543300" cy="4775200"/>
          </a:xfrm>
        </p:spPr>
        <p:txBody>
          <a:bodyPr/>
          <a:lstStyle/>
          <a:p>
            <a:r>
              <a:rPr lang="en-US" sz="2400" dirty="0" smtClean="0">
                <a:latin typeface="Times New Roman"/>
                <a:cs typeface="Times New Roman"/>
              </a:rPr>
              <a:t>Functional skills were on average of 6-12 months behind for current age</a:t>
            </a:r>
          </a:p>
          <a:p>
            <a:r>
              <a:rPr lang="en-US" sz="2400" dirty="0" smtClean="0">
                <a:latin typeface="Times New Roman"/>
                <a:cs typeface="Times New Roman"/>
              </a:rPr>
              <a:t>Despite the functional scale being designed for children &lt; 42 months, few patients had scores of 190-200(top of the scoring scale) despite many being over 42 months</a:t>
            </a:r>
          </a:p>
        </p:txBody>
      </p:sp>
      <p:sp>
        <p:nvSpPr>
          <p:cNvPr id="4" name="Slide Number Placeholder 3"/>
          <p:cNvSpPr>
            <a:spLocks noGrp="1"/>
          </p:cNvSpPr>
          <p:nvPr>
            <p:ph type="sldNum" sz="quarter" idx="14"/>
          </p:nvPr>
        </p:nvSpPr>
        <p:spPr/>
        <p:txBody>
          <a:bodyPr/>
          <a:lstStyle/>
          <a:p>
            <a:pPr>
              <a:defRPr/>
            </a:pPr>
            <a:fld id="{5C139388-F697-405F-83C2-5DDCDA3E4869}" type="slidenum">
              <a:rPr lang="en-US" altLang="en-US" smtClean="0"/>
              <a:pPr>
                <a:defRPr/>
              </a:pPr>
              <a:t>15</a:t>
            </a:fld>
            <a:endParaRPr lang="en-US" altLang="en-US"/>
          </a:p>
        </p:txBody>
      </p:sp>
      <p:sp>
        <p:nvSpPr>
          <p:cNvPr id="5" name="Footer Placeholder 4"/>
          <p:cNvSpPr>
            <a:spLocks noGrp="1"/>
          </p:cNvSpPr>
          <p:nvPr>
            <p:ph type="ftr" sz="quarter" idx="15"/>
          </p:nvPr>
        </p:nvSpPr>
        <p:spPr/>
        <p:txBody>
          <a:bodyPr/>
          <a:lstStyle/>
          <a:p>
            <a:pPr>
              <a:defRPr/>
            </a:pPr>
            <a:r>
              <a:rPr lang="en-US" altLang="en-US" smtClean="0"/>
              <a:t>Silver Lining for High-Risk Infants</a:t>
            </a:r>
            <a:endParaRPr lang="en-US" altLang="en-US"/>
          </a:p>
        </p:txBody>
      </p:sp>
      <p:pic>
        <p:nvPicPr>
          <p:cNvPr id="6" name="Picture 5"/>
          <p:cNvPicPr>
            <a:picLocks noChangeAspect="1"/>
          </p:cNvPicPr>
          <p:nvPr/>
        </p:nvPicPr>
        <p:blipFill>
          <a:blip r:embed="rId2"/>
          <a:stretch>
            <a:fillRect/>
          </a:stretch>
        </p:blipFill>
        <p:spPr>
          <a:xfrm>
            <a:off x="3884908" y="1295400"/>
            <a:ext cx="5114987" cy="3834716"/>
          </a:xfrm>
          <a:prstGeom prst="rect">
            <a:avLst/>
          </a:prstGeom>
        </p:spPr>
      </p:pic>
    </p:spTree>
    <p:extLst>
      <p:ext uri="{BB962C8B-B14F-4D97-AF65-F5344CB8AC3E}">
        <p14:creationId xmlns:p14="http://schemas.microsoft.com/office/powerpoint/2010/main" val="1384282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FE4E3"/>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600" dirty="0" smtClean="0"/>
              <a:t>Qualitative Results</a:t>
            </a:r>
            <a:endParaRPr lang="en-US" sz="3600" dirty="0"/>
          </a:p>
        </p:txBody>
      </p:sp>
      <p:sp>
        <p:nvSpPr>
          <p:cNvPr id="3" name="Text Placeholder 2"/>
          <p:cNvSpPr>
            <a:spLocks noGrp="1"/>
          </p:cNvSpPr>
          <p:nvPr>
            <p:ph type="body" sz="quarter" idx="12"/>
          </p:nvPr>
        </p:nvSpPr>
        <p:spPr>
          <a:solidFill>
            <a:schemeClr val="bg2"/>
          </a:solidFill>
        </p:spPr>
        <p:txBody>
          <a:bodyPr/>
          <a:lstStyle/>
          <a:p>
            <a:pPr marL="0" indent="0">
              <a:buNone/>
            </a:pPr>
            <a:r>
              <a:rPr lang="en-US" sz="2400" dirty="0" smtClean="0">
                <a:latin typeface="Times New Roman" panose="02020603050405020304" pitchFamily="18" charset="0"/>
                <a:cs typeface="Times New Roman" panose="02020603050405020304" pitchFamily="18" charset="0"/>
              </a:rPr>
              <a:t>Six interviews after legal action plan and legal intervention:</a:t>
            </a:r>
          </a:p>
          <a:p>
            <a:pPr marL="0" indent="0">
              <a:buNone/>
            </a:pPr>
            <a:r>
              <a:rPr lang="en-US" sz="2400" dirty="0" smtClean="0">
                <a:latin typeface="Times New Roman" panose="02020603050405020304" pitchFamily="18" charset="0"/>
                <a:cs typeface="Times New Roman" panose="02020603050405020304" pitchFamily="18" charset="0"/>
              </a:rPr>
              <a:t>When asked about how well one parent now understands the special education system: </a:t>
            </a:r>
          </a:p>
          <a:p>
            <a:pPr marL="0" indent="0">
              <a:buNone/>
            </a:pPr>
            <a:endParaRPr lang="en-US" sz="10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“I am more confident and willing to ask questions.”</a:t>
            </a:r>
          </a:p>
          <a:p>
            <a:pPr marL="0" indent="0">
              <a:buNone/>
            </a:pPr>
            <a:endParaRPr lang="en-US" sz="10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“It’s very convenient and helpful to have the legal experts at the doctor’s office.”</a:t>
            </a:r>
          </a:p>
          <a:p>
            <a:pPr marL="0" indent="0">
              <a:buNone/>
            </a:pP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endParaRPr lang="en-US" sz="2000" dirty="0" smtClean="0">
              <a:latin typeface="Times New Roman"/>
              <a:cs typeface="Times New Roman"/>
            </a:endParaRPr>
          </a:p>
          <a:p>
            <a:endParaRPr lang="en-US" sz="2000" dirty="0">
              <a:latin typeface="Times New Roman"/>
              <a:cs typeface="Times New Roman"/>
            </a:endParaRPr>
          </a:p>
          <a:p>
            <a:endParaRPr lang="en-US" sz="2000" dirty="0" smtClean="0">
              <a:latin typeface="Times New Roman"/>
              <a:cs typeface="Times New Roman"/>
            </a:endParaRPr>
          </a:p>
          <a:p>
            <a:pPr marL="0" indent="0">
              <a:buNone/>
            </a:pPr>
            <a:endParaRPr lang="en-US" sz="1400" dirty="0" smtClean="0">
              <a:latin typeface="Times New Roman"/>
              <a:cs typeface="Times New Roman"/>
            </a:endParaRPr>
          </a:p>
          <a:p>
            <a:pPr marL="0" indent="0">
              <a:buNone/>
            </a:pPr>
            <a:endParaRPr lang="en-US" sz="2000" dirty="0" smtClean="0">
              <a:latin typeface="Times New Roman"/>
              <a:cs typeface="Times New Roman"/>
            </a:endParaRPr>
          </a:p>
          <a:p>
            <a:endParaRPr lang="en-US" sz="2000" dirty="0">
              <a:latin typeface="Times New Roman"/>
              <a:cs typeface="Times New Roman"/>
            </a:endParaRPr>
          </a:p>
        </p:txBody>
      </p:sp>
      <p:sp>
        <p:nvSpPr>
          <p:cNvPr id="4" name="Slide Number Placeholder 3"/>
          <p:cNvSpPr>
            <a:spLocks noGrp="1"/>
          </p:cNvSpPr>
          <p:nvPr>
            <p:ph type="sldNum" sz="quarter" idx="14"/>
          </p:nvPr>
        </p:nvSpPr>
        <p:spPr/>
        <p:txBody>
          <a:bodyPr/>
          <a:lstStyle/>
          <a:p>
            <a:pPr>
              <a:defRPr/>
            </a:pPr>
            <a:fld id="{5C139388-F697-405F-83C2-5DDCDA3E4869}" type="slidenum">
              <a:rPr lang="en-US" altLang="en-US" smtClean="0"/>
              <a:pPr>
                <a:defRPr/>
              </a:pPr>
              <a:t>16</a:t>
            </a:fld>
            <a:endParaRPr lang="en-US" altLang="en-US"/>
          </a:p>
        </p:txBody>
      </p:sp>
      <p:sp>
        <p:nvSpPr>
          <p:cNvPr id="5" name="Footer Placeholder 4"/>
          <p:cNvSpPr>
            <a:spLocks noGrp="1"/>
          </p:cNvSpPr>
          <p:nvPr>
            <p:ph type="ftr" sz="quarter" idx="15"/>
          </p:nvPr>
        </p:nvSpPr>
        <p:spPr/>
        <p:txBody>
          <a:bodyPr/>
          <a:lstStyle/>
          <a:p>
            <a:pPr>
              <a:defRPr/>
            </a:pPr>
            <a:r>
              <a:rPr lang="en-US" altLang="en-US" dirty="0" smtClean="0"/>
              <a:t>Silver Lining for High-Risk Infants</a:t>
            </a:r>
          </a:p>
        </p:txBody>
      </p:sp>
    </p:spTree>
    <p:extLst>
      <p:ext uri="{BB962C8B-B14F-4D97-AF65-F5344CB8AC3E}">
        <p14:creationId xmlns:p14="http://schemas.microsoft.com/office/powerpoint/2010/main" val="1691122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FE4E3"/>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600" dirty="0" smtClean="0"/>
              <a:t>Impact</a:t>
            </a:r>
            <a:endParaRPr lang="en-US" sz="3600" dirty="0"/>
          </a:p>
        </p:txBody>
      </p:sp>
      <p:sp>
        <p:nvSpPr>
          <p:cNvPr id="3" name="Text Placeholder 2"/>
          <p:cNvSpPr>
            <a:spLocks noGrp="1"/>
          </p:cNvSpPr>
          <p:nvPr>
            <p:ph type="body" sz="quarter" idx="12"/>
          </p:nvPr>
        </p:nvSpPr>
        <p:spPr>
          <a:solidFill>
            <a:schemeClr val="bg2"/>
          </a:solidFill>
        </p:spPr>
        <p:txBody>
          <a:bodyPr/>
          <a:lstStyle/>
          <a:p>
            <a:r>
              <a:rPr lang="en-US" sz="2400" dirty="0">
                <a:latin typeface="Times New Roman"/>
                <a:cs typeface="Times New Roman"/>
              </a:rPr>
              <a:t>Most clinics cannot offer legal counsel to families</a:t>
            </a:r>
          </a:p>
          <a:p>
            <a:pPr lvl="1"/>
            <a:r>
              <a:rPr lang="en-US" sz="2400" dirty="0">
                <a:latin typeface="Times New Roman"/>
                <a:cs typeface="Times New Roman"/>
              </a:rPr>
              <a:t>Funding</a:t>
            </a:r>
          </a:p>
          <a:p>
            <a:pPr lvl="1"/>
            <a:r>
              <a:rPr lang="en-US" sz="2400" dirty="0" smtClean="0">
                <a:latin typeface="Times New Roman"/>
                <a:cs typeface="Times New Roman"/>
              </a:rPr>
              <a:t>Logistics</a:t>
            </a:r>
          </a:p>
          <a:p>
            <a:pPr marL="457200" lvl="1" indent="0">
              <a:buNone/>
            </a:pPr>
            <a:endParaRPr lang="en-US" sz="2000" dirty="0">
              <a:latin typeface="Times New Roman"/>
              <a:cs typeface="Times New Roman"/>
            </a:endParaRPr>
          </a:p>
          <a:p>
            <a:r>
              <a:rPr lang="en-US" sz="2400" dirty="0">
                <a:latin typeface="Times New Roman"/>
                <a:cs typeface="Times New Roman"/>
              </a:rPr>
              <a:t>Action plans help families move forward in difficult processes related to public benefits, improving family functioning</a:t>
            </a:r>
          </a:p>
          <a:p>
            <a:r>
              <a:rPr lang="en-US" sz="2400" dirty="0">
                <a:latin typeface="Times New Roman"/>
                <a:cs typeface="Times New Roman"/>
              </a:rPr>
              <a:t>Almost all processes could be deconstructed effectively</a:t>
            </a:r>
          </a:p>
          <a:p>
            <a:r>
              <a:rPr lang="en-US" sz="2400" dirty="0">
                <a:latin typeface="Times New Roman"/>
                <a:cs typeface="Times New Roman"/>
              </a:rPr>
              <a:t>Typed document with action plan, resources, phone numbers, and contact points was feasible and </a:t>
            </a:r>
            <a:r>
              <a:rPr lang="en-US" sz="2400" dirty="0" smtClean="0">
                <a:latin typeface="Times New Roman"/>
                <a:cs typeface="Times New Roman"/>
              </a:rPr>
              <a:t>helpful</a:t>
            </a:r>
            <a:endParaRPr lang="en-US" sz="2000" dirty="0" smtClean="0">
              <a:latin typeface="Times New Roman"/>
              <a:cs typeface="Times New Roman"/>
            </a:endParaRPr>
          </a:p>
          <a:p>
            <a:endParaRPr lang="en-US" sz="2000" dirty="0">
              <a:latin typeface="Times New Roman"/>
              <a:cs typeface="Times New Roman"/>
            </a:endParaRPr>
          </a:p>
          <a:p>
            <a:endParaRPr lang="en-US" sz="2000" dirty="0" smtClean="0">
              <a:latin typeface="Times New Roman"/>
              <a:cs typeface="Times New Roman"/>
            </a:endParaRPr>
          </a:p>
          <a:p>
            <a:pPr marL="0" indent="0">
              <a:buNone/>
            </a:pPr>
            <a:endParaRPr lang="en-US" sz="1400" dirty="0" smtClean="0">
              <a:latin typeface="Times New Roman"/>
              <a:cs typeface="Times New Roman"/>
            </a:endParaRPr>
          </a:p>
          <a:p>
            <a:pPr marL="0" indent="0">
              <a:buNone/>
            </a:pPr>
            <a:endParaRPr lang="en-US" sz="2000" dirty="0" smtClean="0">
              <a:latin typeface="Times New Roman"/>
              <a:cs typeface="Times New Roman"/>
            </a:endParaRPr>
          </a:p>
          <a:p>
            <a:endParaRPr lang="en-US" sz="2000" dirty="0">
              <a:latin typeface="Times New Roman"/>
              <a:cs typeface="Times New Roman"/>
            </a:endParaRPr>
          </a:p>
        </p:txBody>
      </p:sp>
      <p:sp>
        <p:nvSpPr>
          <p:cNvPr id="4" name="Slide Number Placeholder 3"/>
          <p:cNvSpPr>
            <a:spLocks noGrp="1"/>
          </p:cNvSpPr>
          <p:nvPr>
            <p:ph type="sldNum" sz="quarter" idx="14"/>
          </p:nvPr>
        </p:nvSpPr>
        <p:spPr/>
        <p:txBody>
          <a:bodyPr/>
          <a:lstStyle/>
          <a:p>
            <a:pPr>
              <a:defRPr/>
            </a:pPr>
            <a:fld id="{5C139388-F697-405F-83C2-5DDCDA3E4869}" type="slidenum">
              <a:rPr lang="en-US" altLang="en-US" smtClean="0"/>
              <a:pPr>
                <a:defRPr/>
              </a:pPr>
              <a:t>17</a:t>
            </a:fld>
            <a:endParaRPr lang="en-US" altLang="en-US"/>
          </a:p>
        </p:txBody>
      </p:sp>
      <p:sp>
        <p:nvSpPr>
          <p:cNvPr id="5" name="Footer Placeholder 4"/>
          <p:cNvSpPr>
            <a:spLocks noGrp="1"/>
          </p:cNvSpPr>
          <p:nvPr>
            <p:ph type="ftr" sz="quarter" idx="15"/>
          </p:nvPr>
        </p:nvSpPr>
        <p:spPr/>
        <p:txBody>
          <a:bodyPr/>
          <a:lstStyle/>
          <a:p>
            <a:pPr>
              <a:defRPr/>
            </a:pPr>
            <a:r>
              <a:rPr lang="en-US" altLang="en-US" dirty="0" smtClean="0"/>
              <a:t>Silver Lining for High-Risk Infants</a:t>
            </a:r>
          </a:p>
        </p:txBody>
      </p:sp>
    </p:spTree>
    <p:extLst>
      <p:ext uri="{BB962C8B-B14F-4D97-AF65-F5344CB8AC3E}">
        <p14:creationId xmlns:p14="http://schemas.microsoft.com/office/powerpoint/2010/main" val="3766501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FE4E3"/>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2900" y="247650"/>
            <a:ext cx="6972300" cy="558800"/>
          </a:xfrm>
        </p:spPr>
        <p:txBody>
          <a:bodyPr/>
          <a:lstStyle/>
          <a:p>
            <a:r>
              <a:rPr lang="en-US" sz="3600" dirty="0"/>
              <a:t>Limitations</a:t>
            </a:r>
          </a:p>
        </p:txBody>
      </p:sp>
      <p:sp>
        <p:nvSpPr>
          <p:cNvPr id="3" name="Text Placeholder 2"/>
          <p:cNvSpPr>
            <a:spLocks noGrp="1"/>
          </p:cNvSpPr>
          <p:nvPr>
            <p:ph type="body" sz="quarter" idx="12"/>
          </p:nvPr>
        </p:nvSpPr>
        <p:spPr>
          <a:solidFill>
            <a:schemeClr val="bg2"/>
          </a:solidFill>
        </p:spPr>
        <p:txBody>
          <a:bodyPr/>
          <a:lstStyle/>
          <a:p>
            <a:pPr>
              <a:spcBef>
                <a:spcPts val="1800"/>
              </a:spcBef>
            </a:pPr>
            <a:r>
              <a:rPr lang="en-US" sz="2400" dirty="0" smtClean="0">
                <a:latin typeface="Times New Roman"/>
                <a:cs typeface="Times New Roman"/>
              </a:rPr>
              <a:t>A </a:t>
            </a:r>
            <a:r>
              <a:rPr lang="en-US" sz="2400" dirty="0">
                <a:latin typeface="Times New Roman"/>
                <a:cs typeface="Times New Roman"/>
              </a:rPr>
              <a:t>functional scale that adapts as children age past 42 months might have been more helpful than the WIDEA-FS</a:t>
            </a:r>
          </a:p>
          <a:p>
            <a:pPr marL="0" indent="0">
              <a:buNone/>
            </a:pPr>
            <a:endParaRPr lang="en-US" sz="1000" dirty="0">
              <a:latin typeface="Times New Roman"/>
              <a:cs typeface="Times New Roman"/>
            </a:endParaRPr>
          </a:p>
          <a:p>
            <a:r>
              <a:rPr lang="en-US" sz="2400" dirty="0">
                <a:latin typeface="Times New Roman"/>
                <a:cs typeface="Times New Roman"/>
              </a:rPr>
              <a:t>The Action Plan process is one part of the larger roadmap to success </a:t>
            </a:r>
          </a:p>
          <a:p>
            <a:pPr marL="0" indent="0">
              <a:buNone/>
            </a:pPr>
            <a:endParaRPr lang="en-US" sz="1000" dirty="0">
              <a:latin typeface="Times New Roman"/>
              <a:cs typeface="Times New Roman"/>
            </a:endParaRPr>
          </a:p>
          <a:p>
            <a:r>
              <a:rPr lang="en-US" sz="2400" dirty="0">
                <a:latin typeface="Times New Roman"/>
                <a:cs typeface="Times New Roman"/>
              </a:rPr>
              <a:t>Needs in the NICU follow up population were very high</a:t>
            </a:r>
          </a:p>
          <a:p>
            <a:endParaRPr lang="en-US" sz="1000" dirty="0">
              <a:latin typeface="Times New Roman"/>
              <a:cs typeface="Times New Roman"/>
            </a:endParaRPr>
          </a:p>
          <a:p>
            <a:r>
              <a:rPr lang="en-US" sz="2400" dirty="0">
                <a:latin typeface="Times New Roman"/>
                <a:cs typeface="Times New Roman"/>
              </a:rPr>
              <a:t>Only short term outcomes are currently available</a:t>
            </a:r>
          </a:p>
          <a:p>
            <a:endParaRPr lang="en-US" sz="2000" dirty="0">
              <a:latin typeface="Times New Roman"/>
              <a:cs typeface="Times New Roman"/>
            </a:endParaRPr>
          </a:p>
          <a:p>
            <a:endParaRPr lang="en-US" sz="2000" dirty="0" smtClean="0">
              <a:latin typeface="Times New Roman"/>
              <a:cs typeface="Times New Roman"/>
            </a:endParaRPr>
          </a:p>
          <a:p>
            <a:pPr marL="0" indent="0">
              <a:buNone/>
            </a:pPr>
            <a:endParaRPr lang="en-US" sz="1400" dirty="0" smtClean="0">
              <a:latin typeface="Times New Roman"/>
              <a:cs typeface="Times New Roman"/>
            </a:endParaRPr>
          </a:p>
          <a:p>
            <a:pPr marL="0" indent="0">
              <a:buNone/>
            </a:pPr>
            <a:endParaRPr lang="en-US" sz="2000" dirty="0" smtClean="0">
              <a:latin typeface="Times New Roman"/>
              <a:cs typeface="Times New Roman"/>
            </a:endParaRPr>
          </a:p>
          <a:p>
            <a:endParaRPr lang="en-US" sz="2000" dirty="0">
              <a:latin typeface="Times New Roman"/>
              <a:cs typeface="Times New Roman"/>
            </a:endParaRPr>
          </a:p>
        </p:txBody>
      </p:sp>
      <p:sp>
        <p:nvSpPr>
          <p:cNvPr id="4" name="Slide Number Placeholder 3"/>
          <p:cNvSpPr>
            <a:spLocks noGrp="1"/>
          </p:cNvSpPr>
          <p:nvPr>
            <p:ph type="sldNum" sz="quarter" idx="14"/>
          </p:nvPr>
        </p:nvSpPr>
        <p:spPr/>
        <p:txBody>
          <a:bodyPr/>
          <a:lstStyle/>
          <a:p>
            <a:pPr>
              <a:defRPr/>
            </a:pPr>
            <a:fld id="{5C139388-F697-405F-83C2-5DDCDA3E4869}" type="slidenum">
              <a:rPr lang="en-US" altLang="en-US" smtClean="0"/>
              <a:pPr>
                <a:defRPr/>
              </a:pPr>
              <a:t>18</a:t>
            </a:fld>
            <a:endParaRPr lang="en-US" altLang="en-US"/>
          </a:p>
        </p:txBody>
      </p:sp>
      <p:sp>
        <p:nvSpPr>
          <p:cNvPr id="5" name="Footer Placeholder 4"/>
          <p:cNvSpPr>
            <a:spLocks noGrp="1"/>
          </p:cNvSpPr>
          <p:nvPr>
            <p:ph type="ftr" sz="quarter" idx="15"/>
          </p:nvPr>
        </p:nvSpPr>
        <p:spPr/>
        <p:txBody>
          <a:bodyPr/>
          <a:lstStyle/>
          <a:p>
            <a:pPr>
              <a:defRPr/>
            </a:pPr>
            <a:r>
              <a:rPr lang="en-US" altLang="en-US" dirty="0" smtClean="0"/>
              <a:t>Silver Lining for High-Risk Infants</a:t>
            </a:r>
          </a:p>
        </p:txBody>
      </p:sp>
    </p:spTree>
    <p:extLst>
      <p:ext uri="{BB962C8B-B14F-4D97-AF65-F5344CB8AC3E}">
        <p14:creationId xmlns:p14="http://schemas.microsoft.com/office/powerpoint/2010/main" val="6420227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FE4E3"/>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600" dirty="0" smtClean="0"/>
              <a:t>Discussion</a:t>
            </a:r>
            <a:endParaRPr lang="en-US" sz="3600" dirty="0"/>
          </a:p>
        </p:txBody>
      </p:sp>
      <p:sp>
        <p:nvSpPr>
          <p:cNvPr id="3" name="Text Placeholder 2"/>
          <p:cNvSpPr>
            <a:spLocks noGrp="1"/>
          </p:cNvSpPr>
          <p:nvPr>
            <p:ph type="body" sz="quarter" idx="12"/>
          </p:nvPr>
        </p:nvSpPr>
        <p:spPr>
          <a:solidFill>
            <a:schemeClr val="bg2"/>
          </a:solidFill>
        </p:spPr>
        <p:txBody>
          <a:bodyPr/>
          <a:lstStyle/>
          <a:p>
            <a:pPr marL="0" indent="0">
              <a:spcAft>
                <a:spcPts val="1800"/>
              </a:spcAft>
              <a:buNone/>
            </a:pPr>
            <a:endParaRPr lang="en-US" sz="2400" dirty="0" smtClean="0">
              <a:latin typeface="Times New Roman"/>
              <a:cs typeface="Times New Roman"/>
            </a:endParaRPr>
          </a:p>
          <a:p>
            <a:pPr>
              <a:spcAft>
                <a:spcPts val="1800"/>
              </a:spcAft>
            </a:pPr>
            <a:r>
              <a:rPr lang="en-US" sz="2400" dirty="0" smtClean="0">
                <a:latin typeface="Times New Roman"/>
                <a:cs typeface="Times New Roman"/>
              </a:rPr>
              <a:t>How can this process be taught?</a:t>
            </a:r>
            <a:endParaRPr lang="en-US" sz="2400" dirty="0">
              <a:latin typeface="Times New Roman"/>
              <a:cs typeface="Times New Roman"/>
            </a:endParaRPr>
          </a:p>
          <a:p>
            <a:pPr>
              <a:spcAft>
                <a:spcPts val="1800"/>
              </a:spcAft>
            </a:pPr>
            <a:r>
              <a:rPr lang="en-US" sz="2400" dirty="0" smtClean="0">
                <a:latin typeface="Times New Roman"/>
                <a:cs typeface="Times New Roman"/>
              </a:rPr>
              <a:t>Other clinics, outside of NICU care,  can benefit</a:t>
            </a:r>
          </a:p>
          <a:p>
            <a:pPr>
              <a:spcAft>
                <a:spcPts val="1800"/>
              </a:spcAft>
            </a:pPr>
            <a:r>
              <a:rPr lang="en-US" sz="2400" dirty="0" smtClean="0">
                <a:latin typeface="Times New Roman"/>
                <a:cs typeface="Times New Roman"/>
              </a:rPr>
              <a:t>How do most clinicians obtain legal counsel for patients when needed? </a:t>
            </a:r>
          </a:p>
          <a:p>
            <a:r>
              <a:rPr lang="en-US" sz="2400" dirty="0" smtClean="0">
                <a:latin typeface="Times New Roman"/>
                <a:cs typeface="Times New Roman"/>
              </a:rPr>
              <a:t>Should it be the standard of care?</a:t>
            </a:r>
            <a:endParaRPr lang="en-US" sz="2400" dirty="0">
              <a:latin typeface="Times New Roman"/>
              <a:cs typeface="Times New Roman"/>
            </a:endParaRPr>
          </a:p>
          <a:p>
            <a:endParaRPr lang="en-US" sz="2400" dirty="0" smtClean="0">
              <a:latin typeface="Times New Roman"/>
              <a:cs typeface="Times New Roman"/>
            </a:endParaRPr>
          </a:p>
          <a:p>
            <a:pPr marL="0" indent="0">
              <a:buNone/>
            </a:pPr>
            <a:endParaRPr lang="en-US" sz="1400" dirty="0" smtClean="0">
              <a:latin typeface="Times New Roman"/>
              <a:cs typeface="Times New Roman"/>
            </a:endParaRPr>
          </a:p>
          <a:p>
            <a:pPr marL="0" indent="0">
              <a:buNone/>
            </a:pPr>
            <a:endParaRPr lang="en-US" sz="2000" dirty="0" smtClean="0">
              <a:latin typeface="Times New Roman"/>
              <a:cs typeface="Times New Roman"/>
            </a:endParaRPr>
          </a:p>
          <a:p>
            <a:endParaRPr lang="en-US" sz="2000" dirty="0">
              <a:latin typeface="Times New Roman"/>
              <a:cs typeface="Times New Roman"/>
            </a:endParaRPr>
          </a:p>
        </p:txBody>
      </p:sp>
      <p:sp>
        <p:nvSpPr>
          <p:cNvPr id="4" name="Slide Number Placeholder 3"/>
          <p:cNvSpPr>
            <a:spLocks noGrp="1"/>
          </p:cNvSpPr>
          <p:nvPr>
            <p:ph type="sldNum" sz="quarter" idx="14"/>
          </p:nvPr>
        </p:nvSpPr>
        <p:spPr/>
        <p:txBody>
          <a:bodyPr/>
          <a:lstStyle/>
          <a:p>
            <a:pPr>
              <a:defRPr/>
            </a:pPr>
            <a:fld id="{5C139388-F697-405F-83C2-5DDCDA3E4869}" type="slidenum">
              <a:rPr lang="en-US" altLang="en-US" smtClean="0"/>
              <a:pPr>
                <a:defRPr/>
              </a:pPr>
              <a:t>19</a:t>
            </a:fld>
            <a:endParaRPr lang="en-US" altLang="en-US"/>
          </a:p>
        </p:txBody>
      </p:sp>
      <p:sp>
        <p:nvSpPr>
          <p:cNvPr id="5" name="Footer Placeholder 4"/>
          <p:cNvSpPr>
            <a:spLocks noGrp="1"/>
          </p:cNvSpPr>
          <p:nvPr>
            <p:ph type="ftr" sz="quarter" idx="15"/>
          </p:nvPr>
        </p:nvSpPr>
        <p:spPr/>
        <p:txBody>
          <a:bodyPr/>
          <a:lstStyle/>
          <a:p>
            <a:pPr>
              <a:defRPr/>
            </a:pPr>
            <a:r>
              <a:rPr lang="en-US" altLang="en-US" dirty="0" smtClean="0"/>
              <a:t>Silver Lining for High-Risk Infants</a:t>
            </a:r>
          </a:p>
        </p:txBody>
      </p:sp>
    </p:spTree>
    <p:extLst>
      <p:ext uri="{BB962C8B-B14F-4D97-AF65-F5344CB8AC3E}">
        <p14:creationId xmlns:p14="http://schemas.microsoft.com/office/powerpoint/2010/main" val="2612510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FE4E3"/>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600" dirty="0" smtClean="0"/>
              <a:t>Background</a:t>
            </a:r>
            <a:endParaRPr lang="en-US" sz="3600" dirty="0"/>
          </a:p>
        </p:txBody>
      </p:sp>
      <p:sp>
        <p:nvSpPr>
          <p:cNvPr id="3" name="Text Placeholder 2"/>
          <p:cNvSpPr>
            <a:spLocks noGrp="1"/>
          </p:cNvSpPr>
          <p:nvPr>
            <p:ph type="body" sz="quarter" idx="12"/>
          </p:nvPr>
        </p:nvSpPr>
        <p:spPr>
          <a:solidFill>
            <a:schemeClr val="bg2"/>
          </a:solidFill>
        </p:spPr>
        <p:txBody>
          <a:bodyPr numCol="1"/>
          <a:lstStyle/>
          <a:p>
            <a:pPr marL="0" indent="0">
              <a:buNone/>
            </a:pPr>
            <a:r>
              <a:rPr lang="en-US" sz="2400" dirty="0" smtClean="0">
                <a:latin typeface="Times New Roman"/>
                <a:cs typeface="Times New Roman"/>
              </a:rPr>
              <a:t>NICU graduates have extensive medical, developmental, and social needs </a:t>
            </a:r>
          </a:p>
          <a:p>
            <a:pPr>
              <a:spcAft>
                <a:spcPts val="0"/>
              </a:spcAft>
            </a:pPr>
            <a:r>
              <a:rPr lang="en-US" sz="2000" dirty="0" smtClean="0">
                <a:latin typeface="Times New Roman"/>
                <a:cs typeface="Times New Roman"/>
              </a:rPr>
              <a:t>Medical Complexities include: </a:t>
            </a:r>
          </a:p>
          <a:p>
            <a:pPr lvl="1"/>
            <a:r>
              <a:rPr lang="en-US" sz="2000" dirty="0" smtClean="0">
                <a:latin typeface="Times New Roman"/>
                <a:cs typeface="Times New Roman"/>
              </a:rPr>
              <a:t>BPD							</a:t>
            </a:r>
          </a:p>
          <a:p>
            <a:pPr lvl="1"/>
            <a:r>
              <a:rPr lang="en-US" sz="2000" dirty="0" smtClean="0">
                <a:latin typeface="Times New Roman"/>
                <a:cs typeface="Times New Roman"/>
              </a:rPr>
              <a:t>G-tube </a:t>
            </a:r>
          </a:p>
          <a:p>
            <a:pPr lvl="1"/>
            <a:r>
              <a:rPr lang="en-US" sz="2000" dirty="0" smtClean="0">
                <a:latin typeface="Times New Roman"/>
                <a:cs typeface="Times New Roman"/>
              </a:rPr>
              <a:t>Tracheostomy</a:t>
            </a:r>
          </a:p>
          <a:p>
            <a:pPr lvl="1">
              <a:spcAft>
                <a:spcPts val="1200"/>
              </a:spcAft>
            </a:pPr>
            <a:r>
              <a:rPr lang="en-US" sz="2000" dirty="0" smtClean="0">
                <a:latin typeface="Times New Roman"/>
                <a:cs typeface="Times New Roman"/>
              </a:rPr>
              <a:t>VP shunt</a:t>
            </a:r>
          </a:p>
          <a:p>
            <a:pPr>
              <a:spcAft>
                <a:spcPts val="0"/>
              </a:spcAft>
            </a:pPr>
            <a:r>
              <a:rPr lang="en-US" sz="2000" dirty="0" smtClean="0">
                <a:latin typeface="Times New Roman"/>
                <a:cs typeface="Times New Roman"/>
              </a:rPr>
              <a:t>Developmental Delays include: </a:t>
            </a:r>
          </a:p>
          <a:p>
            <a:pPr lvl="1"/>
            <a:r>
              <a:rPr lang="en-US" sz="2000" dirty="0" smtClean="0">
                <a:latin typeface="Times New Roman"/>
                <a:cs typeface="Times New Roman"/>
              </a:rPr>
              <a:t>ADD, ADHD, Autism Spectrum and other intellectual impairments</a:t>
            </a:r>
          </a:p>
          <a:p>
            <a:pPr lvl="1"/>
            <a:r>
              <a:rPr lang="en-US" sz="2000" dirty="0" smtClean="0">
                <a:latin typeface="Times New Roman"/>
                <a:cs typeface="Times New Roman"/>
              </a:rPr>
              <a:t>Cerebral Palsy and other motor delays</a:t>
            </a:r>
          </a:p>
          <a:p>
            <a:pPr lvl="1"/>
            <a:r>
              <a:rPr lang="en-US" sz="2000" dirty="0" smtClean="0">
                <a:latin typeface="Times New Roman"/>
                <a:cs typeface="Times New Roman"/>
              </a:rPr>
              <a:t>Need for glasses and hearing aids</a:t>
            </a:r>
          </a:p>
          <a:p>
            <a:pPr marL="457200" lvl="1" indent="0">
              <a:buNone/>
            </a:pPr>
            <a:endParaRPr lang="en-US" sz="1800" dirty="0" smtClean="0">
              <a:latin typeface="Times New Roman"/>
              <a:cs typeface="Times New Roman"/>
            </a:endParaRPr>
          </a:p>
          <a:p>
            <a:pPr marL="457200" lvl="1" indent="0">
              <a:buNone/>
            </a:pPr>
            <a:endParaRPr lang="en-US" sz="1800" dirty="0" smtClean="0">
              <a:latin typeface="Times New Roman"/>
              <a:cs typeface="Times New Roman"/>
            </a:endParaRPr>
          </a:p>
          <a:p>
            <a:pPr marL="457200" lvl="1" indent="0">
              <a:buNone/>
            </a:pPr>
            <a:endParaRPr lang="en-US" sz="1800" dirty="0" smtClean="0">
              <a:latin typeface="Times New Roman"/>
              <a:cs typeface="Times New Roman"/>
            </a:endParaRPr>
          </a:p>
          <a:p>
            <a:pPr marL="457200" lvl="1" indent="0">
              <a:buNone/>
            </a:pPr>
            <a:endParaRPr lang="en-US" sz="1800" dirty="0" smtClean="0">
              <a:latin typeface="Times New Roman"/>
              <a:cs typeface="Times New Roman"/>
            </a:endParaRPr>
          </a:p>
          <a:p>
            <a:pPr marL="457200" lvl="1" indent="0">
              <a:buNone/>
            </a:pPr>
            <a:endParaRPr lang="en-US" sz="2000" dirty="0">
              <a:latin typeface="Times New Roman"/>
              <a:cs typeface="Times New Roman"/>
            </a:endParaRPr>
          </a:p>
          <a:p>
            <a:pPr lvl="1"/>
            <a:endParaRPr lang="en-US" sz="2000" dirty="0" smtClean="0">
              <a:latin typeface="Times New Roman"/>
              <a:cs typeface="Times New Roman"/>
            </a:endParaRPr>
          </a:p>
          <a:p>
            <a:endParaRPr lang="en-US" sz="2000" dirty="0">
              <a:latin typeface="Times New Roman"/>
              <a:cs typeface="Times New Roman"/>
            </a:endParaRPr>
          </a:p>
          <a:p>
            <a:endParaRPr lang="en-US" sz="2000" dirty="0" smtClean="0">
              <a:latin typeface="Times New Roman"/>
              <a:cs typeface="Times New Roman"/>
            </a:endParaRPr>
          </a:p>
          <a:p>
            <a:endParaRPr lang="en-US" sz="2000" dirty="0">
              <a:latin typeface="Times New Roman"/>
              <a:cs typeface="Times New Roman"/>
            </a:endParaRPr>
          </a:p>
          <a:p>
            <a:endParaRPr lang="en-US" sz="2000" dirty="0" smtClean="0">
              <a:latin typeface="Times New Roman"/>
              <a:cs typeface="Times New Roman"/>
            </a:endParaRPr>
          </a:p>
          <a:p>
            <a:endParaRPr lang="en-US" sz="2000" dirty="0">
              <a:latin typeface="Times New Roman"/>
              <a:cs typeface="Times New Roman"/>
            </a:endParaRPr>
          </a:p>
          <a:p>
            <a:pPr marL="0" indent="0">
              <a:buNone/>
            </a:pPr>
            <a:r>
              <a:rPr lang="en-US" sz="1400" dirty="0" smtClean="0">
                <a:latin typeface="Times New Roman"/>
                <a:cs typeface="Times New Roman"/>
              </a:rPr>
              <a:t>1.</a:t>
            </a:r>
          </a:p>
          <a:p>
            <a:pPr marL="0" indent="0">
              <a:buNone/>
            </a:pPr>
            <a:endParaRPr lang="en-US" sz="2000" dirty="0" smtClean="0">
              <a:latin typeface="Times New Roman"/>
              <a:cs typeface="Times New Roman"/>
            </a:endParaRPr>
          </a:p>
          <a:p>
            <a:endParaRPr lang="en-US" sz="2000" dirty="0">
              <a:latin typeface="Times New Roman"/>
              <a:cs typeface="Times New Roman"/>
            </a:endParaRPr>
          </a:p>
        </p:txBody>
      </p:sp>
      <p:sp>
        <p:nvSpPr>
          <p:cNvPr id="4" name="Slide Number Placeholder 3"/>
          <p:cNvSpPr>
            <a:spLocks noGrp="1"/>
          </p:cNvSpPr>
          <p:nvPr>
            <p:ph type="sldNum" sz="quarter" idx="14"/>
          </p:nvPr>
        </p:nvSpPr>
        <p:spPr/>
        <p:txBody>
          <a:bodyPr/>
          <a:lstStyle/>
          <a:p>
            <a:pPr>
              <a:defRPr/>
            </a:pPr>
            <a:fld id="{5C139388-F697-405F-83C2-5DDCDA3E4869}" type="slidenum">
              <a:rPr lang="en-US" altLang="en-US" smtClean="0"/>
              <a:pPr>
                <a:defRPr/>
              </a:pPr>
              <a:t>2</a:t>
            </a:fld>
            <a:endParaRPr lang="en-US" altLang="en-US"/>
          </a:p>
        </p:txBody>
      </p:sp>
      <p:sp>
        <p:nvSpPr>
          <p:cNvPr id="5" name="Footer Placeholder 4"/>
          <p:cNvSpPr>
            <a:spLocks noGrp="1"/>
          </p:cNvSpPr>
          <p:nvPr>
            <p:ph type="ftr" sz="quarter" idx="15"/>
          </p:nvPr>
        </p:nvSpPr>
        <p:spPr/>
        <p:txBody>
          <a:bodyPr/>
          <a:lstStyle/>
          <a:p>
            <a:pPr>
              <a:defRPr/>
            </a:pPr>
            <a:r>
              <a:rPr lang="en-US" altLang="en-US" dirty="0" smtClean="0"/>
              <a:t>Silver Lining for High-Risk Infants</a:t>
            </a:r>
          </a:p>
        </p:txBody>
      </p:sp>
    </p:spTree>
    <p:extLst>
      <p:ext uri="{BB962C8B-B14F-4D97-AF65-F5344CB8AC3E}">
        <p14:creationId xmlns:p14="http://schemas.microsoft.com/office/powerpoint/2010/main" val="3993699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FE4E3"/>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600" dirty="0" smtClean="0"/>
              <a:t>References</a:t>
            </a:r>
            <a:endParaRPr lang="en-US" sz="3600" dirty="0"/>
          </a:p>
        </p:txBody>
      </p:sp>
      <p:sp>
        <p:nvSpPr>
          <p:cNvPr id="3" name="Text Placeholder 2"/>
          <p:cNvSpPr>
            <a:spLocks noGrp="1"/>
          </p:cNvSpPr>
          <p:nvPr>
            <p:ph type="body" sz="quarter" idx="12"/>
          </p:nvPr>
        </p:nvSpPr>
        <p:spPr>
          <a:solidFill>
            <a:schemeClr val="bg2"/>
          </a:solidFill>
        </p:spPr>
        <p:txBody>
          <a:bodyPr/>
          <a:lstStyle/>
          <a:p>
            <a:pPr marL="457200" indent="-457200">
              <a:buAutoNum type="arabicPeriod"/>
            </a:pPr>
            <a:r>
              <a:rPr lang="en-US" sz="2400" dirty="0" smtClean="0">
                <a:latin typeface="Times New Roman"/>
                <a:cs typeface="Times New Roman"/>
                <a:hlinkClick r:id="rId3"/>
              </a:rPr>
              <a:t>http</a:t>
            </a:r>
            <a:r>
              <a:rPr lang="en-US" sz="2400" dirty="0">
                <a:latin typeface="Times New Roman"/>
                <a:cs typeface="Times New Roman"/>
                <a:hlinkClick r:id="rId3"/>
              </a:rPr>
              <a:t>://legalcouncil.org/cmlpc</a:t>
            </a:r>
            <a:r>
              <a:rPr lang="en-US" sz="2400" dirty="0" smtClean="0">
                <a:latin typeface="Times New Roman"/>
                <a:cs typeface="Times New Roman"/>
                <a:hlinkClick r:id="rId3"/>
              </a:rPr>
              <a:t>/</a:t>
            </a:r>
            <a:endParaRPr lang="en-US" sz="2400" dirty="0" smtClean="0">
              <a:latin typeface="Times New Roman"/>
              <a:cs typeface="Times New Roman"/>
            </a:endParaRPr>
          </a:p>
          <a:p>
            <a:pPr marL="457200" indent="-457200">
              <a:buAutoNum type="arabicPeriod"/>
            </a:pPr>
            <a:r>
              <a:rPr lang="en-US" sz="2400" dirty="0">
                <a:latin typeface="Times New Roman"/>
                <a:cs typeface="Times New Roman"/>
                <a:hlinkClick r:id="rId4"/>
              </a:rPr>
              <a:t>http://</a:t>
            </a:r>
            <a:r>
              <a:rPr lang="en-US" sz="2400" dirty="0" smtClean="0">
                <a:latin typeface="Times New Roman"/>
                <a:cs typeface="Times New Roman"/>
                <a:hlinkClick r:id="rId4"/>
              </a:rPr>
              <a:t>legalcouncil.org/wp-content/uploads/2015/01/Project_Access_Final_Report.pdf</a:t>
            </a:r>
            <a:endParaRPr lang="en-US" sz="2400" dirty="0" smtClean="0">
              <a:latin typeface="Times New Roman"/>
              <a:cs typeface="Times New Roman"/>
            </a:endParaRPr>
          </a:p>
          <a:p>
            <a:pPr marL="0" indent="0">
              <a:buNone/>
            </a:pPr>
            <a:endParaRPr lang="en-US" sz="2400" dirty="0" smtClean="0">
              <a:latin typeface="Times New Roman"/>
              <a:cs typeface="Times New Roman"/>
            </a:endParaRPr>
          </a:p>
          <a:p>
            <a:pPr marL="0" indent="0">
              <a:buNone/>
            </a:pPr>
            <a:endParaRPr lang="en-US" sz="1400" dirty="0" smtClean="0">
              <a:latin typeface="Times New Roman"/>
              <a:cs typeface="Times New Roman"/>
            </a:endParaRPr>
          </a:p>
          <a:p>
            <a:pPr marL="0" indent="0">
              <a:buNone/>
            </a:pPr>
            <a:endParaRPr lang="en-US" sz="2000" dirty="0" smtClean="0">
              <a:latin typeface="Times New Roman"/>
              <a:cs typeface="Times New Roman"/>
            </a:endParaRPr>
          </a:p>
          <a:p>
            <a:endParaRPr lang="en-US" sz="2000" dirty="0">
              <a:latin typeface="Times New Roman"/>
              <a:cs typeface="Times New Roman"/>
            </a:endParaRPr>
          </a:p>
        </p:txBody>
      </p:sp>
      <p:sp>
        <p:nvSpPr>
          <p:cNvPr id="4" name="Slide Number Placeholder 3"/>
          <p:cNvSpPr>
            <a:spLocks noGrp="1"/>
          </p:cNvSpPr>
          <p:nvPr>
            <p:ph type="sldNum" sz="quarter" idx="14"/>
          </p:nvPr>
        </p:nvSpPr>
        <p:spPr/>
        <p:txBody>
          <a:bodyPr/>
          <a:lstStyle/>
          <a:p>
            <a:pPr>
              <a:defRPr/>
            </a:pPr>
            <a:fld id="{5C139388-F697-405F-83C2-5DDCDA3E4869}" type="slidenum">
              <a:rPr lang="en-US" altLang="en-US" smtClean="0"/>
              <a:pPr>
                <a:defRPr/>
              </a:pPr>
              <a:t>20</a:t>
            </a:fld>
            <a:endParaRPr lang="en-US" altLang="en-US"/>
          </a:p>
        </p:txBody>
      </p:sp>
      <p:sp>
        <p:nvSpPr>
          <p:cNvPr id="5" name="Footer Placeholder 4"/>
          <p:cNvSpPr>
            <a:spLocks noGrp="1"/>
          </p:cNvSpPr>
          <p:nvPr>
            <p:ph type="ftr" sz="quarter" idx="15"/>
          </p:nvPr>
        </p:nvSpPr>
        <p:spPr/>
        <p:txBody>
          <a:bodyPr/>
          <a:lstStyle/>
          <a:p>
            <a:pPr>
              <a:defRPr/>
            </a:pPr>
            <a:r>
              <a:rPr lang="en-US" altLang="en-US" dirty="0" smtClean="0"/>
              <a:t>Silver Lining for High-Risk Infants</a:t>
            </a:r>
          </a:p>
        </p:txBody>
      </p:sp>
    </p:spTree>
    <p:extLst>
      <p:ext uri="{BB962C8B-B14F-4D97-AF65-F5344CB8AC3E}">
        <p14:creationId xmlns:p14="http://schemas.microsoft.com/office/powerpoint/2010/main" val="102045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FE4E3"/>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4F601F00-C105-403C-82FB-096B0AD40F83}" type="slidenum">
              <a:rPr lang="en-US" altLang="en-US" smtClean="0"/>
              <a:pPr>
                <a:defRPr/>
              </a:pPr>
              <a:t>3</a:t>
            </a:fld>
            <a:endParaRPr lang="en-US" altLang="en-US"/>
          </a:p>
        </p:txBody>
      </p:sp>
      <p:sp>
        <p:nvSpPr>
          <p:cNvPr id="5" name="Footer Placeholder 4"/>
          <p:cNvSpPr>
            <a:spLocks noGrp="1"/>
          </p:cNvSpPr>
          <p:nvPr>
            <p:ph type="ftr" sz="quarter" idx="15"/>
          </p:nvPr>
        </p:nvSpPr>
        <p:spPr/>
        <p:txBody>
          <a:bodyPr/>
          <a:lstStyle/>
          <a:p>
            <a:pPr>
              <a:defRPr/>
            </a:pPr>
            <a:r>
              <a:rPr lang="en-US" altLang="en-US" dirty="0" smtClean="0"/>
              <a:t>Silver Lining for High-Risk Infants</a:t>
            </a:r>
            <a:endParaRPr lang="en-US" altLang="en-US" dirty="0"/>
          </a:p>
        </p:txBody>
      </p:sp>
      <p:graphicFrame>
        <p:nvGraphicFramePr>
          <p:cNvPr id="6" name="Diagram 5"/>
          <p:cNvGraphicFramePr/>
          <p:nvPr>
            <p:extLst>
              <p:ext uri="{D42A27DB-BD31-4B8C-83A1-F6EECF244321}">
                <p14:modId xmlns:p14="http://schemas.microsoft.com/office/powerpoint/2010/main" val="2923273962"/>
              </p:ext>
            </p:extLst>
          </p:nvPr>
        </p:nvGraphicFramePr>
        <p:xfrm>
          <a:off x="0" y="76200"/>
          <a:ext cx="91440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3276600" y="2133600"/>
            <a:ext cx="3048000" cy="1815882"/>
          </a:xfrm>
          <a:prstGeom prst="rect">
            <a:avLst/>
          </a:prstGeom>
          <a:noFill/>
        </p:spPr>
        <p:txBody>
          <a:bodyPr wrap="square" rtlCol="0">
            <a:spAutoFit/>
          </a:bodyPr>
          <a:lstStyle/>
          <a:p>
            <a:pPr algn="ctr"/>
            <a:r>
              <a:rPr lang="en-US" sz="2800" b="1" dirty="0" smtClean="0">
                <a:latin typeface="Garamond"/>
                <a:cs typeface="Garamond"/>
              </a:rPr>
              <a:t>CYCLE OF DISADVANTAGE AND DISABILITY</a:t>
            </a:r>
            <a:endParaRPr lang="en-US" sz="2800" b="1" dirty="0">
              <a:latin typeface="Garamond"/>
              <a:cs typeface="Garamond"/>
            </a:endParaRPr>
          </a:p>
        </p:txBody>
      </p:sp>
      <p:sp>
        <p:nvSpPr>
          <p:cNvPr id="7" name="Rounded Rectangle 6"/>
          <p:cNvSpPr/>
          <p:nvPr/>
        </p:nvSpPr>
        <p:spPr>
          <a:xfrm>
            <a:off x="4343400" y="4609664"/>
            <a:ext cx="2362200" cy="1295400"/>
          </a:xfrm>
          <a:prstGeom prst="round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1797459" y="5312048"/>
            <a:ext cx="1579838" cy="304800"/>
          </a:xfrm>
          <a:prstGeom prst="round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1676400" y="3581400"/>
            <a:ext cx="1905000" cy="994972"/>
          </a:xfrm>
          <a:prstGeom prst="round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1012602" y="1383506"/>
            <a:ext cx="2492598" cy="533400"/>
          </a:xfrm>
          <a:prstGeom prst="round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3810000" y="762000"/>
            <a:ext cx="1981200" cy="533400"/>
          </a:xfrm>
          <a:prstGeom prst="round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899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52"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Scale>
                                      <p:cBhvr>
                                        <p:cTn id="23"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0"/>
                                        </p:tgtEl>
                                        <p:attrNameLst>
                                          <p:attrName>ppt_x</p:attrName>
                                          <p:attrName>ppt_y</p:attrName>
                                        </p:attrNameLst>
                                      </p:cBhvr>
                                    </p:animMotion>
                                    <p:animEffect transition="in" filter="fade">
                                      <p:cBhvr>
                                        <p:cTn id="25" dur="1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800" decel="100000"/>
                                        <p:tgtEl>
                                          <p:spTgt spid="11"/>
                                        </p:tgtEl>
                                      </p:cBhvr>
                                    </p:animEffect>
                                    <p:anim calcmode="lin" valueType="num">
                                      <p:cBhvr>
                                        <p:cTn id="31" dur="800" decel="100000" fill="hold"/>
                                        <p:tgtEl>
                                          <p:spTgt spid="11"/>
                                        </p:tgtEl>
                                        <p:attrNameLst>
                                          <p:attrName>style.rotation</p:attrName>
                                        </p:attrNameLst>
                                      </p:cBhvr>
                                      <p:tavLst>
                                        <p:tav tm="0">
                                          <p:val>
                                            <p:fltVal val="-90"/>
                                          </p:val>
                                        </p:tav>
                                        <p:tav tm="100000">
                                          <p:val>
                                            <p:fltVal val="0"/>
                                          </p:val>
                                        </p:tav>
                                      </p:tavLst>
                                    </p:anim>
                                    <p:anim calcmode="lin" valueType="num">
                                      <p:cBhvr>
                                        <p:cTn id="32" dur="800" decel="100000" fill="hold"/>
                                        <p:tgtEl>
                                          <p:spTgt spid="11"/>
                                        </p:tgtEl>
                                        <p:attrNameLst>
                                          <p:attrName>ppt_x</p:attrName>
                                        </p:attrNameLst>
                                      </p:cBhvr>
                                      <p:tavLst>
                                        <p:tav tm="0">
                                          <p:val>
                                            <p:strVal val="#ppt_x+0.4"/>
                                          </p:val>
                                        </p:tav>
                                        <p:tav tm="100000">
                                          <p:val>
                                            <p:strVal val="#ppt_x-0.05"/>
                                          </p:val>
                                        </p:tav>
                                      </p:tavLst>
                                    </p:anim>
                                    <p:anim calcmode="lin" valueType="num">
                                      <p:cBhvr>
                                        <p:cTn id="33" dur="800" decel="100000" fill="hold"/>
                                        <p:tgtEl>
                                          <p:spTgt spid="1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1000" fill="hold"/>
                                        <p:tgtEl>
                                          <p:spTgt spid="8"/>
                                        </p:tgtEl>
                                        <p:attrNameLst>
                                          <p:attrName>ppt_w</p:attrName>
                                        </p:attrNameLst>
                                      </p:cBhvr>
                                      <p:tavLst>
                                        <p:tav tm="0">
                                          <p:val>
                                            <p:fltVal val="0"/>
                                          </p:val>
                                        </p:tav>
                                        <p:tav tm="100000">
                                          <p:val>
                                            <p:strVal val="#ppt_w"/>
                                          </p:val>
                                        </p:tav>
                                      </p:tavLst>
                                    </p:anim>
                                    <p:anim calcmode="lin" valueType="num">
                                      <p:cBhvr>
                                        <p:cTn id="41" dur="1000" fill="hold"/>
                                        <p:tgtEl>
                                          <p:spTgt spid="8"/>
                                        </p:tgtEl>
                                        <p:attrNameLst>
                                          <p:attrName>ppt_h</p:attrName>
                                        </p:attrNameLst>
                                      </p:cBhvr>
                                      <p:tavLst>
                                        <p:tav tm="0">
                                          <p:val>
                                            <p:fltVal val="0"/>
                                          </p:val>
                                        </p:tav>
                                        <p:tav tm="100000">
                                          <p:val>
                                            <p:strVal val="#ppt_h"/>
                                          </p:val>
                                        </p:tav>
                                      </p:tavLst>
                                    </p:anim>
                                    <p:anim calcmode="lin" valueType="num">
                                      <p:cBhvr>
                                        <p:cTn id="4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FE4E3"/>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pPr lvl="1">
              <a:buFont typeface="Wingdings" panose="05000000000000000000" pitchFamily="2" charset="2"/>
              <a:buChar char="v"/>
            </a:pPr>
            <a:r>
              <a:rPr lang="en-US" sz="3200" dirty="0" smtClean="0">
                <a:latin typeface="Times" panose="02020603050405020304" pitchFamily="18" charset="0"/>
                <a:cs typeface="Times" panose="02020603050405020304" pitchFamily="18" charset="0"/>
              </a:rPr>
              <a:t> Goal: Evaluate coordinated legal advocacy </a:t>
            </a:r>
            <a:r>
              <a:rPr lang="en-US" sz="3200" dirty="0">
                <a:latin typeface="Times" panose="02020603050405020304" pitchFamily="18" charset="0"/>
                <a:cs typeface="Times" panose="02020603050405020304" pitchFamily="18" charset="0"/>
              </a:rPr>
              <a:t>to </a:t>
            </a:r>
            <a:r>
              <a:rPr lang="en-US" sz="3200" dirty="0" smtClean="0">
                <a:latin typeface="Times" panose="02020603050405020304" pitchFamily="18" charset="0"/>
                <a:cs typeface="Times" panose="02020603050405020304" pitchFamily="18" charset="0"/>
              </a:rPr>
              <a:t>improve access </a:t>
            </a:r>
            <a:r>
              <a:rPr lang="en-US" sz="3200" dirty="0">
                <a:latin typeface="Times" panose="02020603050405020304" pitchFamily="18" charset="0"/>
                <a:cs typeface="Times" panose="02020603050405020304" pitchFamily="18" charset="0"/>
              </a:rPr>
              <a:t>to </a:t>
            </a:r>
            <a:r>
              <a:rPr lang="en-US" sz="3200" dirty="0" smtClean="0">
                <a:latin typeface="Times" panose="02020603050405020304" pitchFamily="18" charset="0"/>
                <a:cs typeface="Times" panose="02020603050405020304" pitchFamily="18" charset="0"/>
              </a:rPr>
              <a:t>public benefits for medically complex children who come from low income, minority families</a:t>
            </a:r>
          </a:p>
          <a:p>
            <a:pPr lvl="1">
              <a:buFont typeface="Wingdings" panose="05000000000000000000" pitchFamily="2" charset="2"/>
              <a:buChar char="v"/>
            </a:pPr>
            <a:endParaRPr lang="en-US" sz="3200" dirty="0">
              <a:latin typeface="Times" panose="02020603050405020304" pitchFamily="18" charset="0"/>
              <a:cs typeface="Times" panose="02020603050405020304" pitchFamily="18" charset="0"/>
            </a:endParaRPr>
          </a:p>
          <a:p>
            <a:pPr lvl="1">
              <a:buFont typeface="Wingdings" panose="05000000000000000000" pitchFamily="2" charset="2"/>
              <a:buChar char="v"/>
            </a:pPr>
            <a:r>
              <a:rPr lang="en-US" sz="3200" dirty="0" smtClean="0">
                <a:latin typeface="Times" panose="02020603050405020304" pitchFamily="18" charset="0"/>
                <a:cs typeface="Times" panose="02020603050405020304" pitchFamily="18" charset="0"/>
              </a:rPr>
              <a:t> These children are at increased risk of having adverse health outcomes</a:t>
            </a:r>
          </a:p>
          <a:p>
            <a:pPr lvl="1">
              <a:buFont typeface="Wingdings" panose="05000000000000000000" pitchFamily="2" charset="2"/>
              <a:buChar char="v"/>
            </a:pPr>
            <a:endParaRPr lang="en-US" sz="3200" dirty="0">
              <a:latin typeface="Times" panose="02020603050405020304" pitchFamily="18" charset="0"/>
              <a:cs typeface="Times" panose="02020603050405020304" pitchFamily="18" charset="0"/>
            </a:endParaRPr>
          </a:p>
          <a:p>
            <a:pPr marL="0" indent="0">
              <a:buNone/>
            </a:pPr>
            <a:endParaRPr lang="en-US" sz="3200" dirty="0"/>
          </a:p>
        </p:txBody>
      </p:sp>
      <p:sp>
        <p:nvSpPr>
          <p:cNvPr id="4" name="Slide Number Placeholder 3"/>
          <p:cNvSpPr>
            <a:spLocks noGrp="1"/>
          </p:cNvSpPr>
          <p:nvPr>
            <p:ph type="sldNum" sz="quarter" idx="14"/>
          </p:nvPr>
        </p:nvSpPr>
        <p:spPr/>
        <p:txBody>
          <a:bodyPr/>
          <a:lstStyle/>
          <a:p>
            <a:pPr>
              <a:defRPr/>
            </a:pPr>
            <a:fld id="{5C139388-F697-405F-83C2-5DDCDA3E4869}" type="slidenum">
              <a:rPr lang="en-US" altLang="en-US" smtClean="0"/>
              <a:pPr>
                <a:defRPr/>
              </a:pPr>
              <a:t>4</a:t>
            </a:fld>
            <a:endParaRPr lang="en-US" altLang="en-US"/>
          </a:p>
        </p:txBody>
      </p:sp>
      <p:sp>
        <p:nvSpPr>
          <p:cNvPr id="5" name="Footer Placeholder 4"/>
          <p:cNvSpPr>
            <a:spLocks noGrp="1"/>
          </p:cNvSpPr>
          <p:nvPr>
            <p:ph type="ftr" sz="quarter" idx="15"/>
          </p:nvPr>
        </p:nvSpPr>
        <p:spPr/>
        <p:txBody>
          <a:bodyPr/>
          <a:lstStyle/>
          <a:p>
            <a:pPr>
              <a:defRPr/>
            </a:pPr>
            <a:r>
              <a:rPr lang="en-US" altLang="en-US" dirty="0" smtClean="0"/>
              <a:t>Silver Lining for High-Risk Infants</a:t>
            </a:r>
            <a:endParaRPr lang="en-US" altLang="en-US" dirty="0"/>
          </a:p>
        </p:txBody>
      </p:sp>
    </p:spTree>
    <p:extLst>
      <p:ext uri="{BB962C8B-B14F-4D97-AF65-F5344CB8AC3E}">
        <p14:creationId xmlns:p14="http://schemas.microsoft.com/office/powerpoint/2010/main" val="3471975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FE4E3"/>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600" dirty="0" smtClean="0"/>
              <a:t>Medical-Legal Partnerships (MLP)</a:t>
            </a:r>
            <a:endParaRPr lang="en-US" sz="3600" dirty="0"/>
          </a:p>
        </p:txBody>
      </p:sp>
      <p:sp>
        <p:nvSpPr>
          <p:cNvPr id="3" name="Text Placeholder 2"/>
          <p:cNvSpPr>
            <a:spLocks noGrp="1"/>
          </p:cNvSpPr>
          <p:nvPr>
            <p:ph type="body" sz="quarter" idx="12"/>
          </p:nvPr>
        </p:nvSpPr>
        <p:spPr/>
        <p:txBody>
          <a:bodyPr/>
          <a:lstStyle/>
          <a:p>
            <a:pPr marL="0" indent="0">
              <a:spcAft>
                <a:spcPts val="1800"/>
              </a:spcAft>
              <a:buNone/>
            </a:pPr>
            <a:endParaRPr lang="en-US" sz="2400" dirty="0" smtClean="0">
              <a:latin typeface="Garamond" panose="02020404030301010803" pitchFamily="18" charset="0"/>
            </a:endParaRPr>
          </a:p>
          <a:p>
            <a:pPr>
              <a:spcAft>
                <a:spcPts val="1800"/>
              </a:spcAft>
            </a:pPr>
            <a:r>
              <a:rPr lang="en-US" sz="2400" dirty="0" smtClean="0">
                <a:latin typeface="Times"/>
                <a:cs typeface="Times"/>
              </a:rPr>
              <a:t>Social determinants of health</a:t>
            </a:r>
          </a:p>
          <a:p>
            <a:pPr>
              <a:spcAft>
                <a:spcPts val="1800"/>
              </a:spcAft>
            </a:pPr>
            <a:r>
              <a:rPr lang="en-US" sz="2400" dirty="0" smtClean="0">
                <a:latin typeface="Times"/>
                <a:cs typeface="Times"/>
              </a:rPr>
              <a:t>Health is modified by illness, chronic disease, access to healthcare, access to pubic benefits</a:t>
            </a:r>
          </a:p>
          <a:p>
            <a:pPr>
              <a:spcAft>
                <a:spcPts val="1800"/>
              </a:spcAft>
            </a:pPr>
            <a:r>
              <a:rPr lang="en-US" sz="2400" dirty="0" smtClean="0">
                <a:latin typeface="Times"/>
                <a:cs typeface="Times"/>
              </a:rPr>
              <a:t>Lawyers are sometimes the best subspecialists</a:t>
            </a:r>
          </a:p>
          <a:p>
            <a:pPr>
              <a:spcAft>
                <a:spcPts val="1800"/>
              </a:spcAft>
            </a:pPr>
            <a:r>
              <a:rPr lang="en-US" sz="2400" dirty="0" smtClean="0">
                <a:latin typeface="Times"/>
                <a:cs typeface="Times"/>
              </a:rPr>
              <a:t>Understanding of health-related law: insurance, public benefits, housing, developmental and educational supports through IDEA</a:t>
            </a:r>
            <a:endParaRPr lang="en-US" sz="2400" dirty="0">
              <a:latin typeface="Times"/>
              <a:cs typeface="Times"/>
            </a:endParaRPr>
          </a:p>
        </p:txBody>
      </p:sp>
      <p:sp>
        <p:nvSpPr>
          <p:cNvPr id="4" name="Slide Number Placeholder 3"/>
          <p:cNvSpPr>
            <a:spLocks noGrp="1"/>
          </p:cNvSpPr>
          <p:nvPr>
            <p:ph type="sldNum" sz="quarter" idx="14"/>
          </p:nvPr>
        </p:nvSpPr>
        <p:spPr/>
        <p:txBody>
          <a:bodyPr/>
          <a:lstStyle/>
          <a:p>
            <a:pPr>
              <a:defRPr/>
            </a:pPr>
            <a:fld id="{5C139388-F697-405F-83C2-5DDCDA3E4869}" type="slidenum">
              <a:rPr lang="en-US" altLang="en-US" smtClean="0"/>
              <a:pPr>
                <a:defRPr/>
              </a:pPr>
              <a:t>5</a:t>
            </a:fld>
            <a:endParaRPr lang="en-US" altLang="en-US"/>
          </a:p>
        </p:txBody>
      </p:sp>
      <p:sp>
        <p:nvSpPr>
          <p:cNvPr id="5" name="Footer Placeholder 4"/>
          <p:cNvSpPr>
            <a:spLocks noGrp="1"/>
          </p:cNvSpPr>
          <p:nvPr>
            <p:ph type="ftr" sz="quarter" idx="15"/>
          </p:nvPr>
        </p:nvSpPr>
        <p:spPr/>
        <p:txBody>
          <a:bodyPr/>
          <a:lstStyle/>
          <a:p>
            <a:pPr>
              <a:defRPr/>
            </a:pPr>
            <a:r>
              <a:rPr lang="en-US" altLang="en-US" smtClean="0"/>
              <a:t>Silver Lining for High-Risk Infants</a:t>
            </a:r>
            <a:endParaRPr lang="en-US" altLang="en-US"/>
          </a:p>
        </p:txBody>
      </p:sp>
    </p:spTree>
    <p:extLst>
      <p:ext uri="{BB962C8B-B14F-4D97-AF65-F5344CB8AC3E}">
        <p14:creationId xmlns:p14="http://schemas.microsoft.com/office/powerpoint/2010/main" val="593230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FE4E3"/>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600" dirty="0" smtClean="0"/>
              <a:t>Early Steps</a:t>
            </a:r>
            <a:endParaRPr lang="en-US" sz="3600" dirty="0"/>
          </a:p>
        </p:txBody>
      </p:sp>
      <p:sp>
        <p:nvSpPr>
          <p:cNvPr id="3" name="Text Placeholder 2"/>
          <p:cNvSpPr>
            <a:spLocks noGrp="1"/>
          </p:cNvSpPr>
          <p:nvPr>
            <p:ph type="body" sz="quarter" idx="12"/>
          </p:nvPr>
        </p:nvSpPr>
        <p:spPr>
          <a:solidFill>
            <a:schemeClr val="bg2"/>
          </a:solidFill>
        </p:spPr>
        <p:txBody>
          <a:bodyPr/>
          <a:lstStyle/>
          <a:p>
            <a:r>
              <a:rPr lang="en-US" sz="2400" dirty="0">
                <a:latin typeface="Times New Roman" panose="02020603050405020304" pitchFamily="18" charset="0"/>
                <a:cs typeface="Times New Roman" panose="02020603050405020304" pitchFamily="18" charset="0"/>
              </a:rPr>
              <a:t>Project Access, a </a:t>
            </a:r>
            <a:r>
              <a:rPr lang="en-US" sz="2400" dirty="0" smtClean="0">
                <a:latin typeface="Times New Roman" panose="02020603050405020304" pitchFamily="18" charset="0"/>
                <a:cs typeface="Times New Roman" panose="02020603050405020304" pitchFamily="18" charset="0"/>
              </a:rPr>
              <a:t>MLP project </a:t>
            </a:r>
            <a:r>
              <a:rPr lang="en-US" sz="2400" dirty="0">
                <a:latin typeface="Times New Roman" panose="02020603050405020304" pitchFamily="18" charset="0"/>
                <a:cs typeface="Times New Roman" panose="02020603050405020304" pitchFamily="18" charset="0"/>
              </a:rPr>
              <a:t>at the </a:t>
            </a:r>
            <a:r>
              <a:rPr lang="en-US" sz="2400" dirty="0" smtClean="0">
                <a:latin typeface="Times New Roman" panose="02020603050405020304" pitchFamily="18" charset="0"/>
                <a:cs typeface="Times New Roman" panose="02020603050405020304" pitchFamily="18" charset="0"/>
              </a:rPr>
              <a:t>University of Chicago from 2000-2004 </a:t>
            </a:r>
            <a:endParaRPr lang="en-US" sz="2400" dirty="0">
              <a:latin typeface="Times New Roman" panose="02020603050405020304" pitchFamily="18" charset="0"/>
              <a:cs typeface="Times New Roman" panose="02020603050405020304" pitchFamily="18" charset="0"/>
            </a:endParaRPr>
          </a:p>
          <a:p>
            <a:pPr lvl="1">
              <a:buFont typeface="Arial"/>
              <a:buChar char="•"/>
            </a:pPr>
            <a:r>
              <a:rPr lang="en-US" sz="2400" dirty="0" smtClean="0">
                <a:latin typeface="Times New Roman" panose="02020603050405020304" pitchFamily="18" charset="0"/>
                <a:cs typeface="Times New Roman" panose="02020603050405020304" pitchFamily="18" charset="0"/>
              </a:rPr>
              <a:t>3-5 </a:t>
            </a:r>
            <a:r>
              <a:rPr lang="en-US" sz="2400" dirty="0">
                <a:latin typeface="Times New Roman" panose="02020603050405020304" pitchFamily="18" charset="0"/>
                <a:cs typeface="Times New Roman" panose="02020603050405020304" pitchFamily="18" charset="0"/>
              </a:rPr>
              <a:t>unmet legal needs at NICU </a:t>
            </a:r>
            <a:r>
              <a:rPr lang="en-US" sz="2400" dirty="0" smtClean="0">
                <a:latin typeface="Times New Roman" panose="02020603050405020304" pitchFamily="18" charset="0"/>
                <a:cs typeface="Times New Roman" panose="02020603050405020304" pitchFamily="18" charset="0"/>
              </a:rPr>
              <a:t>discharge</a:t>
            </a:r>
            <a:endParaRPr lang="en-US" sz="2400" dirty="0">
              <a:latin typeface="Times New Roman" panose="02020603050405020304" pitchFamily="18" charset="0"/>
              <a:cs typeface="Times New Roman" panose="02020603050405020304" pitchFamily="18" charset="0"/>
            </a:endParaRPr>
          </a:p>
          <a:p>
            <a:pPr lvl="1">
              <a:buFont typeface="Arial"/>
              <a:buChar char="•"/>
            </a:pPr>
            <a:r>
              <a:rPr lang="en-US" sz="2400" dirty="0">
                <a:latin typeface="Times New Roman" panose="02020603050405020304" pitchFamily="18" charset="0"/>
                <a:cs typeface="Times New Roman" panose="02020603050405020304" pitchFamily="18" charset="0"/>
              </a:rPr>
              <a:t>Most needs around public benefits</a:t>
            </a:r>
          </a:p>
          <a:p>
            <a:pPr lvl="1">
              <a:buFont typeface="Arial"/>
              <a:buChar char="•"/>
            </a:pPr>
            <a:r>
              <a:rPr lang="en-US" sz="2400" dirty="0" smtClean="0">
                <a:latin typeface="Times New Roman" panose="02020603050405020304" pitchFamily="18" charset="0"/>
                <a:cs typeface="Times New Roman" panose="02020603050405020304" pitchFamily="18" charset="0"/>
              </a:rPr>
              <a:t>Established the Chicago Medical-Legal Partnership for Children permanently in 2006</a:t>
            </a:r>
          </a:p>
          <a:p>
            <a:pPr lvl="1">
              <a:buFont typeface="Arial"/>
              <a:buChar char="•"/>
            </a:pPr>
            <a:r>
              <a:rPr lang="en-US" sz="2400" dirty="0" smtClean="0">
                <a:latin typeface="Times New Roman" panose="02020603050405020304" pitchFamily="18" charset="0"/>
                <a:cs typeface="Times New Roman" panose="02020603050405020304" pitchFamily="18" charset="0"/>
              </a:rPr>
              <a:t>Previously: use ‘rescue’  </a:t>
            </a:r>
            <a:r>
              <a:rPr lang="en-US" sz="2400" dirty="0">
                <a:latin typeface="Times New Roman" panose="02020603050405020304" pitchFamily="18" charset="0"/>
                <a:cs typeface="Times New Roman" panose="02020603050405020304" pitchFamily="18" charset="0"/>
              </a:rPr>
              <a:t>legal services</a:t>
            </a:r>
          </a:p>
          <a:p>
            <a:pPr lvl="1">
              <a:buFont typeface="Arial"/>
              <a:buChar char="•"/>
            </a:pPr>
            <a:r>
              <a:rPr lang="en-US" sz="2400" dirty="0" smtClean="0">
                <a:latin typeface="Times New Roman" panose="02020603050405020304" pitchFamily="18" charset="0"/>
                <a:cs typeface="Times New Roman" panose="02020603050405020304" pitchFamily="18" charset="0"/>
              </a:rPr>
              <a:t>Break the Cycle: Anticipate </a:t>
            </a:r>
            <a:r>
              <a:rPr lang="en-US" sz="2400" dirty="0">
                <a:latin typeface="Times New Roman" panose="02020603050405020304" pitchFamily="18" charset="0"/>
                <a:cs typeface="Times New Roman" panose="02020603050405020304" pitchFamily="18" charset="0"/>
              </a:rPr>
              <a:t>and introduce legal </a:t>
            </a:r>
            <a:r>
              <a:rPr lang="en-US" sz="2400" dirty="0" smtClean="0">
                <a:latin typeface="Times New Roman" panose="02020603050405020304" pitchFamily="18" charset="0"/>
                <a:cs typeface="Times New Roman" panose="02020603050405020304" pitchFamily="18" charset="0"/>
              </a:rPr>
              <a:t>advocates earlier</a:t>
            </a:r>
            <a:endParaRPr lang="en-US" sz="2000" dirty="0">
              <a:latin typeface="Times New Roman"/>
              <a:cs typeface="Times New Roman"/>
            </a:endParaRPr>
          </a:p>
          <a:p>
            <a:pPr marL="457200" lvl="1" indent="0">
              <a:buNone/>
            </a:pPr>
            <a:endParaRPr lang="en-US" sz="2000" dirty="0" smtClean="0">
              <a:latin typeface="Times New Roman"/>
              <a:cs typeface="Times New Roman"/>
            </a:endParaRPr>
          </a:p>
          <a:p>
            <a:endParaRPr lang="en-US" sz="2000" dirty="0">
              <a:latin typeface="Times New Roman"/>
              <a:cs typeface="Times New Roman"/>
            </a:endParaRPr>
          </a:p>
          <a:p>
            <a:endParaRPr lang="en-US" sz="2000" dirty="0" smtClean="0">
              <a:latin typeface="Times New Roman"/>
              <a:cs typeface="Times New Roman"/>
            </a:endParaRPr>
          </a:p>
          <a:p>
            <a:endParaRPr lang="en-US" sz="2000" dirty="0">
              <a:latin typeface="Times New Roman"/>
              <a:cs typeface="Times New Roman"/>
            </a:endParaRPr>
          </a:p>
          <a:p>
            <a:endParaRPr lang="en-US" sz="2000" dirty="0" smtClean="0">
              <a:latin typeface="Times New Roman"/>
              <a:cs typeface="Times New Roman"/>
            </a:endParaRPr>
          </a:p>
          <a:p>
            <a:endParaRPr lang="en-US" sz="2000" dirty="0">
              <a:latin typeface="Times New Roman"/>
              <a:cs typeface="Times New Roman"/>
            </a:endParaRPr>
          </a:p>
          <a:p>
            <a:pPr marL="0" indent="0">
              <a:buNone/>
            </a:pPr>
            <a:r>
              <a:rPr lang="en-US" sz="1400" dirty="0" smtClean="0">
                <a:latin typeface="Times New Roman"/>
                <a:cs typeface="Times New Roman"/>
              </a:rPr>
              <a:t>1.</a:t>
            </a:r>
          </a:p>
          <a:p>
            <a:pPr marL="0" indent="0">
              <a:buNone/>
            </a:pPr>
            <a:endParaRPr lang="en-US" sz="2000" dirty="0" smtClean="0">
              <a:latin typeface="Times New Roman"/>
              <a:cs typeface="Times New Roman"/>
            </a:endParaRPr>
          </a:p>
          <a:p>
            <a:endParaRPr lang="en-US" sz="2000" dirty="0">
              <a:latin typeface="Times New Roman"/>
              <a:cs typeface="Times New Roman"/>
            </a:endParaRPr>
          </a:p>
        </p:txBody>
      </p:sp>
      <p:sp>
        <p:nvSpPr>
          <p:cNvPr id="4" name="Slide Number Placeholder 3"/>
          <p:cNvSpPr>
            <a:spLocks noGrp="1"/>
          </p:cNvSpPr>
          <p:nvPr>
            <p:ph type="sldNum" sz="quarter" idx="14"/>
          </p:nvPr>
        </p:nvSpPr>
        <p:spPr/>
        <p:txBody>
          <a:bodyPr/>
          <a:lstStyle/>
          <a:p>
            <a:pPr>
              <a:defRPr/>
            </a:pPr>
            <a:fld id="{5C139388-F697-405F-83C2-5DDCDA3E4869}" type="slidenum">
              <a:rPr lang="en-US" altLang="en-US" smtClean="0"/>
              <a:pPr>
                <a:defRPr/>
              </a:pPr>
              <a:t>6</a:t>
            </a:fld>
            <a:endParaRPr lang="en-US" altLang="en-US"/>
          </a:p>
        </p:txBody>
      </p:sp>
      <p:sp>
        <p:nvSpPr>
          <p:cNvPr id="5" name="Footer Placeholder 4"/>
          <p:cNvSpPr>
            <a:spLocks noGrp="1"/>
          </p:cNvSpPr>
          <p:nvPr>
            <p:ph type="ftr" sz="quarter" idx="15"/>
          </p:nvPr>
        </p:nvSpPr>
        <p:spPr/>
        <p:txBody>
          <a:bodyPr/>
          <a:lstStyle/>
          <a:p>
            <a:pPr>
              <a:defRPr/>
            </a:pPr>
            <a:r>
              <a:rPr lang="en-US" altLang="en-US" dirty="0" smtClean="0"/>
              <a:t>Silver Lining for High-Risk Infants</a:t>
            </a:r>
          </a:p>
        </p:txBody>
      </p:sp>
    </p:spTree>
    <p:extLst>
      <p:ext uri="{BB962C8B-B14F-4D97-AF65-F5344CB8AC3E}">
        <p14:creationId xmlns:p14="http://schemas.microsoft.com/office/powerpoint/2010/main" val="4109955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FE4E3"/>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600" dirty="0" smtClean="0"/>
              <a:t>Medical-Legal Partnerships</a:t>
            </a:r>
            <a:endParaRPr lang="en-US" sz="3600" dirty="0"/>
          </a:p>
        </p:txBody>
      </p:sp>
      <p:sp>
        <p:nvSpPr>
          <p:cNvPr id="3" name="Text Placeholder 2"/>
          <p:cNvSpPr>
            <a:spLocks noGrp="1"/>
          </p:cNvSpPr>
          <p:nvPr>
            <p:ph type="body" sz="quarter" idx="12"/>
          </p:nvPr>
        </p:nvSpPr>
        <p:spPr>
          <a:xfrm>
            <a:off x="359586" y="1028700"/>
            <a:ext cx="8445500" cy="4775200"/>
          </a:xfrm>
          <a:solidFill>
            <a:schemeClr val="bg2"/>
          </a:solidFill>
        </p:spPr>
        <p:txBody>
          <a:bodyPr/>
          <a:lstStyle/>
          <a:p>
            <a:pPr marL="457200" lvl="1" indent="0">
              <a:buNone/>
            </a:pPr>
            <a:endParaRPr lang="en-US" sz="2000" dirty="0" smtClean="0">
              <a:latin typeface="Times New Roman"/>
              <a:cs typeface="Times New Roman"/>
            </a:endParaRPr>
          </a:p>
          <a:p>
            <a:pPr marL="0" indent="0">
              <a:buNone/>
            </a:pPr>
            <a:endParaRPr lang="en-US" sz="2000" dirty="0">
              <a:latin typeface="Times New Roman"/>
              <a:cs typeface="Times New Roman"/>
            </a:endParaRPr>
          </a:p>
          <a:p>
            <a:endParaRPr lang="en-US" sz="2000" dirty="0" smtClean="0">
              <a:latin typeface="Times New Roman"/>
              <a:cs typeface="Times New Roman"/>
            </a:endParaRPr>
          </a:p>
          <a:p>
            <a:endParaRPr lang="en-US" sz="2000" dirty="0">
              <a:latin typeface="Times New Roman"/>
              <a:cs typeface="Times New Roman"/>
            </a:endParaRPr>
          </a:p>
          <a:p>
            <a:endParaRPr lang="en-US" sz="2000" dirty="0" smtClean="0">
              <a:latin typeface="Times New Roman"/>
              <a:cs typeface="Times New Roman"/>
            </a:endParaRPr>
          </a:p>
          <a:p>
            <a:endParaRPr lang="en-US" sz="2000" dirty="0">
              <a:latin typeface="Times New Roman"/>
              <a:cs typeface="Times New Roman"/>
            </a:endParaRPr>
          </a:p>
          <a:p>
            <a:pPr marL="0" indent="0">
              <a:buNone/>
            </a:pPr>
            <a:endParaRPr lang="en-US" sz="2000" dirty="0" smtClean="0">
              <a:latin typeface="Times New Roman"/>
              <a:cs typeface="Times New Roman"/>
            </a:endParaRPr>
          </a:p>
          <a:p>
            <a:endParaRPr lang="en-US" sz="2000" dirty="0">
              <a:latin typeface="Times New Roman"/>
              <a:cs typeface="Times New Roman"/>
            </a:endParaRPr>
          </a:p>
        </p:txBody>
      </p:sp>
      <p:sp>
        <p:nvSpPr>
          <p:cNvPr id="4" name="Slide Number Placeholder 3"/>
          <p:cNvSpPr>
            <a:spLocks noGrp="1"/>
          </p:cNvSpPr>
          <p:nvPr>
            <p:ph type="sldNum" sz="quarter" idx="14"/>
          </p:nvPr>
        </p:nvSpPr>
        <p:spPr/>
        <p:txBody>
          <a:bodyPr/>
          <a:lstStyle/>
          <a:p>
            <a:pPr>
              <a:defRPr/>
            </a:pPr>
            <a:fld id="{5C139388-F697-405F-83C2-5DDCDA3E4869}" type="slidenum">
              <a:rPr lang="en-US" altLang="en-US" smtClean="0"/>
              <a:pPr>
                <a:defRPr/>
              </a:pPr>
              <a:t>7</a:t>
            </a:fld>
            <a:endParaRPr lang="en-US" altLang="en-US"/>
          </a:p>
        </p:txBody>
      </p:sp>
      <p:sp>
        <p:nvSpPr>
          <p:cNvPr id="5" name="Footer Placeholder 4"/>
          <p:cNvSpPr>
            <a:spLocks noGrp="1"/>
          </p:cNvSpPr>
          <p:nvPr>
            <p:ph type="ftr" sz="quarter" idx="15"/>
          </p:nvPr>
        </p:nvSpPr>
        <p:spPr/>
        <p:txBody>
          <a:bodyPr/>
          <a:lstStyle/>
          <a:p>
            <a:pPr>
              <a:defRPr/>
            </a:pPr>
            <a:r>
              <a:rPr lang="en-US" altLang="en-US" dirty="0" smtClean="0"/>
              <a:t>Silver Lining for High-Risk Infants</a:t>
            </a:r>
          </a:p>
        </p:txBody>
      </p:sp>
      <p:pic>
        <p:nvPicPr>
          <p:cNvPr id="6" name="Picture 5"/>
          <p:cNvPicPr>
            <a:picLocks noChangeAspect="1"/>
          </p:cNvPicPr>
          <p:nvPr/>
        </p:nvPicPr>
        <p:blipFill>
          <a:blip r:embed="rId2"/>
          <a:stretch>
            <a:fillRect/>
          </a:stretch>
        </p:blipFill>
        <p:spPr>
          <a:xfrm>
            <a:off x="342900" y="1524000"/>
            <a:ext cx="8462186" cy="3254687"/>
          </a:xfrm>
          <a:prstGeom prst="rect">
            <a:avLst/>
          </a:prstGeom>
        </p:spPr>
      </p:pic>
      <p:sp>
        <p:nvSpPr>
          <p:cNvPr id="8" name="Rounded Rectangle 7"/>
          <p:cNvSpPr/>
          <p:nvPr/>
        </p:nvSpPr>
        <p:spPr>
          <a:xfrm>
            <a:off x="457200" y="3276600"/>
            <a:ext cx="2819400" cy="994972"/>
          </a:xfrm>
          <a:prstGeom prst="round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217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FE4E3"/>
        </a:solidFill>
        <a:effectLst/>
      </p:bgPr>
    </p:bg>
    <p:spTree>
      <p:nvGrpSpPr>
        <p:cNvPr id="1" name=""/>
        <p:cNvGrpSpPr/>
        <p:nvPr/>
      </p:nvGrpSpPr>
      <p:grpSpPr>
        <a:xfrm>
          <a:off x="0" y="0"/>
          <a:ext cx="0" cy="0"/>
          <a:chOff x="0" y="0"/>
          <a:chExt cx="0" cy="0"/>
        </a:xfrm>
      </p:grpSpPr>
      <p:pic>
        <p:nvPicPr>
          <p:cNvPr id="60418" name="Picture 2" descr="EarInfection"/>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685800" y="228600"/>
            <a:ext cx="7737743" cy="5638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419" name="Text Box 3"/>
          <p:cNvSpPr txBox="1">
            <a:spLocks noChangeArrowheads="1"/>
          </p:cNvSpPr>
          <p:nvPr/>
        </p:nvSpPr>
        <p:spPr bwMode="auto">
          <a:xfrm>
            <a:off x="4648200" y="6324600"/>
            <a:ext cx="4114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200" dirty="0">
                <a:latin typeface="Times New Roman" charset="0"/>
              </a:rPr>
              <a:t>                         Cartoon courtesy of Jack Maypole, MD  		       </a:t>
            </a:r>
            <a:r>
              <a:rPr lang="en-US" altLang="en-US" sz="1200" dirty="0" smtClean="0">
                <a:latin typeface="Times New Roman" charset="0"/>
              </a:rPr>
              <a:t>      </a:t>
            </a:r>
            <a:r>
              <a:rPr lang="en-US" altLang="en-US" sz="1200" dirty="0">
                <a:latin typeface="Times New Roman" charset="0"/>
              </a:rPr>
              <a:t>(jackmaypole@yahoo.com)</a:t>
            </a: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11167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FE4E3"/>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600" dirty="0" smtClean="0"/>
              <a:t>Hypothesis</a:t>
            </a:r>
            <a:endParaRPr lang="en-US" sz="3600" dirty="0"/>
          </a:p>
        </p:txBody>
      </p:sp>
      <p:sp>
        <p:nvSpPr>
          <p:cNvPr id="3" name="Text Placeholder 2"/>
          <p:cNvSpPr>
            <a:spLocks noGrp="1"/>
          </p:cNvSpPr>
          <p:nvPr>
            <p:ph type="body" sz="quarter" idx="12"/>
          </p:nvPr>
        </p:nvSpPr>
        <p:spPr>
          <a:solidFill>
            <a:schemeClr val="bg2"/>
          </a:solidFill>
        </p:spPr>
        <p:txBody>
          <a:bodyPr/>
          <a:lstStyle/>
          <a:p>
            <a:endParaRPr lang="en-US" sz="2400" dirty="0" smtClean="0">
              <a:latin typeface="Times New Roman"/>
              <a:cs typeface="Times New Roman"/>
            </a:endParaRPr>
          </a:p>
          <a:p>
            <a:r>
              <a:rPr lang="en-US" sz="2400" dirty="0" smtClean="0">
                <a:latin typeface="Times New Roman"/>
                <a:cs typeface="Times New Roman"/>
              </a:rPr>
              <a:t>Improving </a:t>
            </a:r>
            <a:r>
              <a:rPr lang="en-US" sz="2400" dirty="0">
                <a:latin typeface="Times New Roman"/>
                <a:cs typeface="Times New Roman"/>
              </a:rPr>
              <a:t>the process of obtaining public benefits improves </a:t>
            </a:r>
            <a:r>
              <a:rPr lang="en-US" sz="2400" dirty="0" smtClean="0">
                <a:latin typeface="Times New Roman"/>
                <a:cs typeface="Times New Roman"/>
              </a:rPr>
              <a:t> </a:t>
            </a:r>
            <a:r>
              <a:rPr lang="en-US" sz="2400" dirty="0">
                <a:latin typeface="Times New Roman"/>
                <a:cs typeface="Times New Roman"/>
              </a:rPr>
              <a:t>functional outcomes of children and </a:t>
            </a:r>
            <a:r>
              <a:rPr lang="en-US" sz="2400" dirty="0" smtClean="0">
                <a:latin typeface="Times New Roman"/>
                <a:cs typeface="Times New Roman"/>
              </a:rPr>
              <a:t>parents</a:t>
            </a:r>
          </a:p>
          <a:p>
            <a:endParaRPr lang="en-US" sz="2000" dirty="0">
              <a:latin typeface="Times New Roman"/>
              <a:cs typeface="Times New Roman"/>
            </a:endParaRPr>
          </a:p>
          <a:p>
            <a:endParaRPr lang="en-US" sz="2000" dirty="0" smtClean="0">
              <a:latin typeface="Times New Roman"/>
              <a:cs typeface="Times New Roman"/>
            </a:endParaRPr>
          </a:p>
          <a:p>
            <a:pPr marL="0" indent="0">
              <a:buNone/>
            </a:pPr>
            <a:endParaRPr lang="en-US" sz="1400" dirty="0" smtClean="0">
              <a:latin typeface="Times New Roman"/>
              <a:cs typeface="Times New Roman"/>
            </a:endParaRPr>
          </a:p>
          <a:p>
            <a:pPr marL="0" indent="0">
              <a:buNone/>
            </a:pPr>
            <a:endParaRPr lang="en-US" sz="2000" dirty="0" smtClean="0">
              <a:latin typeface="Times New Roman"/>
              <a:cs typeface="Times New Roman"/>
            </a:endParaRPr>
          </a:p>
          <a:p>
            <a:endParaRPr lang="en-US" sz="2000" dirty="0">
              <a:latin typeface="Times New Roman"/>
              <a:cs typeface="Times New Roman"/>
            </a:endParaRPr>
          </a:p>
        </p:txBody>
      </p:sp>
      <p:sp>
        <p:nvSpPr>
          <p:cNvPr id="4" name="Slide Number Placeholder 3"/>
          <p:cNvSpPr>
            <a:spLocks noGrp="1"/>
          </p:cNvSpPr>
          <p:nvPr>
            <p:ph type="sldNum" sz="quarter" idx="14"/>
          </p:nvPr>
        </p:nvSpPr>
        <p:spPr/>
        <p:txBody>
          <a:bodyPr/>
          <a:lstStyle/>
          <a:p>
            <a:pPr>
              <a:defRPr/>
            </a:pPr>
            <a:fld id="{5C139388-F697-405F-83C2-5DDCDA3E4869}" type="slidenum">
              <a:rPr lang="en-US" altLang="en-US" smtClean="0"/>
              <a:pPr>
                <a:defRPr/>
              </a:pPr>
              <a:t>9</a:t>
            </a:fld>
            <a:endParaRPr lang="en-US" altLang="en-US"/>
          </a:p>
        </p:txBody>
      </p:sp>
      <p:sp>
        <p:nvSpPr>
          <p:cNvPr id="5" name="Footer Placeholder 4"/>
          <p:cNvSpPr>
            <a:spLocks noGrp="1"/>
          </p:cNvSpPr>
          <p:nvPr>
            <p:ph type="ftr" sz="quarter" idx="15"/>
          </p:nvPr>
        </p:nvSpPr>
        <p:spPr/>
        <p:txBody>
          <a:bodyPr/>
          <a:lstStyle/>
          <a:p>
            <a:pPr>
              <a:defRPr/>
            </a:pPr>
            <a:r>
              <a:rPr lang="en-US" altLang="en-US" dirty="0" smtClean="0"/>
              <a:t>Silver Lining for High-Risk Infants</a:t>
            </a:r>
          </a:p>
        </p:txBody>
      </p:sp>
      <p:pic>
        <p:nvPicPr>
          <p:cNvPr id="6" name="Picture 5"/>
          <p:cNvPicPr>
            <a:picLocks noChangeAspect="1"/>
          </p:cNvPicPr>
          <p:nvPr/>
        </p:nvPicPr>
        <p:blipFill>
          <a:blip r:embed="rId3"/>
          <a:stretch>
            <a:fillRect/>
          </a:stretch>
        </p:blipFill>
        <p:spPr>
          <a:xfrm>
            <a:off x="4996786" y="2849105"/>
            <a:ext cx="3385213" cy="2390807"/>
          </a:xfrm>
          <a:prstGeom prst="rect">
            <a:avLst/>
          </a:prstGeom>
        </p:spPr>
      </p:pic>
      <p:sp>
        <p:nvSpPr>
          <p:cNvPr id="8" name="TextBox 7"/>
          <p:cNvSpPr txBox="1"/>
          <p:nvPr/>
        </p:nvSpPr>
        <p:spPr>
          <a:xfrm>
            <a:off x="342899" y="2895600"/>
            <a:ext cx="4247487" cy="2739211"/>
          </a:xfrm>
          <a:prstGeom prst="rect">
            <a:avLst/>
          </a:prstGeom>
          <a:noFill/>
        </p:spPr>
        <p:txBody>
          <a:bodyPr wrap="square" rtlCol="0">
            <a:spAutoFit/>
          </a:bodyPr>
          <a:lstStyle/>
          <a:p>
            <a:pPr marL="342900" lvl="0" indent="-342900">
              <a:spcBef>
                <a:spcPct val="20000"/>
              </a:spcBef>
              <a:spcAft>
                <a:spcPts val="1200"/>
              </a:spcAft>
              <a:buFont typeface="Arial"/>
              <a:buChar char="•"/>
            </a:pPr>
            <a:r>
              <a:rPr lang="en-US" sz="2400" dirty="0">
                <a:solidFill>
                  <a:prstClr val="black"/>
                </a:solidFill>
                <a:latin typeface="Times New Roman"/>
                <a:cs typeface="Times New Roman"/>
              </a:rPr>
              <a:t>Using advocacy allows families to receive services earlier and more efficiently than if families have to navigate the system on their own</a:t>
            </a:r>
            <a:endParaRPr lang="en-US" sz="2000" dirty="0">
              <a:solidFill>
                <a:prstClr val="black"/>
              </a:solidFill>
              <a:latin typeface="Times New Roman"/>
              <a:cs typeface="Times New Roman"/>
            </a:endParaRPr>
          </a:p>
          <a:p>
            <a:endParaRPr lang="en-US" dirty="0"/>
          </a:p>
        </p:txBody>
      </p:sp>
    </p:spTree>
    <p:extLst>
      <p:ext uri="{BB962C8B-B14F-4D97-AF65-F5344CB8AC3E}">
        <p14:creationId xmlns:p14="http://schemas.microsoft.com/office/powerpoint/2010/main" val="364331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9764</TotalTime>
  <Words>1210</Words>
  <Application>Microsoft Office PowerPoint</Application>
  <PresentationFormat>On-screen Show (4:3)</PresentationFormat>
  <Paragraphs>298</Paragraphs>
  <Slides>20</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Ariel</vt:lpstr>
      <vt:lpstr>Calibri</vt:lpstr>
      <vt:lpstr>Garamond</vt:lpstr>
      <vt:lpstr>Times</vt:lpstr>
      <vt:lpstr>Times New Roman</vt:lpstr>
      <vt:lpstr>Wingdings</vt:lpstr>
      <vt:lpstr>ヒラギノ角ゴ Pro W3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TOKY Branding + 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toky laptop</dc:creator>
  <cp:lastModifiedBy>Laura Magistro Wells</cp:lastModifiedBy>
  <cp:revision>131</cp:revision>
  <dcterms:created xsi:type="dcterms:W3CDTF">2012-09-20T19:29:57Z</dcterms:created>
  <dcterms:modified xsi:type="dcterms:W3CDTF">2017-04-20T13:45:25Z</dcterms:modified>
</cp:coreProperties>
</file>