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69" r:id="rId3"/>
    <p:sldId id="300" r:id="rId4"/>
    <p:sldId id="286" r:id="rId5"/>
    <p:sldId id="261" r:id="rId6"/>
    <p:sldId id="262" r:id="rId7"/>
    <p:sldId id="270" r:id="rId8"/>
    <p:sldId id="271" r:id="rId9"/>
    <p:sldId id="273" r:id="rId10"/>
    <p:sldId id="274" r:id="rId11"/>
    <p:sldId id="275" r:id="rId12"/>
    <p:sldId id="297" r:id="rId13"/>
    <p:sldId id="298" r:id="rId14"/>
    <p:sldId id="291" r:id="rId15"/>
    <p:sldId id="299" r:id="rId16"/>
    <p:sldId id="292" r:id="rId17"/>
    <p:sldId id="272" r:id="rId18"/>
    <p:sldId id="293" r:id="rId19"/>
    <p:sldId id="277" r:id="rId20"/>
    <p:sldId id="281" r:id="rId21"/>
    <p:sldId id="294" r:id="rId22"/>
    <p:sldId id="278" r:id="rId23"/>
    <p:sldId id="279" r:id="rId24"/>
    <p:sldId id="295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pratibha01@gmail.com" initials="d" lastIdx="0" clrIdx="0">
    <p:extLst/>
  </p:cmAuthor>
  <p:cmAuthor id="2" name="Wood, David Lee" initials="WDL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F53"/>
    <a:srgbClr val="11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4"/>
    <p:restoredTop sz="90179" autoAdjust="0"/>
  </p:normalViewPr>
  <p:slideViewPr>
    <p:cSldViewPr snapToGrid="0" snapToObjects="1">
      <p:cViewPr varScale="1">
        <p:scale>
          <a:sx n="83" d="100"/>
          <a:sy n="83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(days)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Gestational Age</c:v>
                </c:pt>
                <c:pt idx="1">
                  <c:v>Smoking***</c:v>
                </c:pt>
                <c:pt idx="2">
                  <c:v>Exposure to BZDs*</c:v>
                </c:pt>
                <c:pt idx="3">
                  <c:v>Birth Weight+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6.4</c:v>
                </c:pt>
                <c:pt idx="2">
                  <c:v>12.6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0848904"/>
        <c:axId val="320850472"/>
      </c:barChart>
      <c:catAx>
        <c:axId val="320848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850472"/>
        <c:crosses val="autoZero"/>
        <c:auto val="1"/>
        <c:lblAlgn val="ctr"/>
        <c:lblOffset val="100"/>
        <c:noMultiLvlLbl val="0"/>
      </c:catAx>
      <c:valAx>
        <c:axId val="32085047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084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4-17T10:28:22.141" idx="1">
    <p:pos x="10" y="10"/>
    <p:text>I would give some of the symptoms of NAS and drugs associated with NAS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4-17T10:49:17.034" idx="4">
    <p:pos x="10" y="10"/>
    <p:text>Nice slide!  I added the labels for the cord tissue analysis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2BD14-7E73-DF47-8AF3-7DB3124C7518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C83CD-787B-ED40-86C8-C34CA9775A8B}">
      <dgm:prSet phldrT="[Text]" custT="1"/>
      <dgm:spPr/>
      <dgm:t>
        <a:bodyPr/>
        <a:lstStyle/>
        <a:p>
          <a:r>
            <a:rPr lang="en-US" sz="2400" dirty="0" smtClean="0"/>
            <a:t>Demographics</a:t>
          </a:r>
          <a:endParaRPr lang="en-US" sz="2400" dirty="0"/>
        </a:p>
      </dgm:t>
    </dgm:pt>
    <dgm:pt modelId="{B7C6A25E-CF02-B94C-B6C3-D5827492EB6E}" type="parTrans" cxnId="{056AFE66-CBD1-4D4F-9352-EF05121A5399}">
      <dgm:prSet/>
      <dgm:spPr/>
      <dgm:t>
        <a:bodyPr/>
        <a:lstStyle/>
        <a:p>
          <a:endParaRPr lang="en-US"/>
        </a:p>
      </dgm:t>
    </dgm:pt>
    <dgm:pt modelId="{BEE676FD-C0B6-A742-86A0-CE4656579F5B}" type="sibTrans" cxnId="{056AFE66-CBD1-4D4F-9352-EF05121A5399}">
      <dgm:prSet/>
      <dgm:spPr/>
      <dgm:t>
        <a:bodyPr/>
        <a:lstStyle/>
        <a:p>
          <a:endParaRPr lang="en-US"/>
        </a:p>
      </dgm:t>
    </dgm:pt>
    <dgm:pt modelId="{5CC8961A-D355-AE43-9EB4-8F366BF4FB08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82BA8A3D-B288-DE44-8AFE-7CC1B4C9DDC1}" type="parTrans" cxnId="{08D32C22-652E-6741-B970-5C0961E5BAC0}">
      <dgm:prSet/>
      <dgm:spPr/>
      <dgm:t>
        <a:bodyPr/>
        <a:lstStyle/>
        <a:p>
          <a:endParaRPr lang="en-US"/>
        </a:p>
      </dgm:t>
    </dgm:pt>
    <dgm:pt modelId="{EA6A0F6D-DA26-674E-BF79-A6410BDEC625}" type="sibTrans" cxnId="{08D32C22-652E-6741-B970-5C0961E5BAC0}">
      <dgm:prSet/>
      <dgm:spPr/>
      <dgm:t>
        <a:bodyPr/>
        <a:lstStyle/>
        <a:p>
          <a:endParaRPr lang="en-US"/>
        </a:p>
      </dgm:t>
    </dgm:pt>
    <dgm:pt modelId="{9298F2CF-8375-4944-86E5-4B8B7710E1DD}">
      <dgm:prSet phldrT="[Text]" custT="1"/>
      <dgm:spPr/>
      <dgm:t>
        <a:bodyPr/>
        <a:lstStyle/>
        <a:p>
          <a:r>
            <a:rPr lang="en-US" sz="2400" dirty="0" smtClean="0"/>
            <a:t>Maternal Habits</a:t>
          </a:r>
          <a:endParaRPr lang="en-US" sz="2400" dirty="0"/>
        </a:p>
      </dgm:t>
    </dgm:pt>
    <dgm:pt modelId="{45D07A7E-C404-8F49-B2E6-04B0BD55A08F}" type="parTrans" cxnId="{365CE694-73DF-6C43-A9A8-2755E4EF01A5}">
      <dgm:prSet/>
      <dgm:spPr/>
      <dgm:t>
        <a:bodyPr/>
        <a:lstStyle/>
        <a:p>
          <a:endParaRPr lang="en-US"/>
        </a:p>
      </dgm:t>
    </dgm:pt>
    <dgm:pt modelId="{D68FEF23-1221-4F40-9EC1-32F35E713E4E}" type="sibTrans" cxnId="{365CE694-73DF-6C43-A9A8-2755E4EF01A5}">
      <dgm:prSet/>
      <dgm:spPr/>
      <dgm:t>
        <a:bodyPr/>
        <a:lstStyle/>
        <a:p>
          <a:endParaRPr lang="en-US"/>
        </a:p>
      </dgm:t>
    </dgm:pt>
    <dgm:pt modelId="{6A85F74C-19A4-5C42-A80E-2ECE6E279598}">
      <dgm:prSet phldrT="[Text]"/>
      <dgm:spPr/>
      <dgm:t>
        <a:bodyPr/>
        <a:lstStyle/>
        <a:p>
          <a:r>
            <a:rPr lang="en-US" dirty="0" smtClean="0"/>
            <a:t>Maternal tobacco use (&gt;5 cigs/day in last trimester)</a:t>
          </a:r>
          <a:endParaRPr lang="en-US" dirty="0"/>
        </a:p>
      </dgm:t>
    </dgm:pt>
    <dgm:pt modelId="{599D8E94-E45B-0D4C-B50B-A5198F816092}" type="parTrans" cxnId="{72C6EB9C-F1E5-A341-A5BD-2B95A251D377}">
      <dgm:prSet/>
      <dgm:spPr/>
      <dgm:t>
        <a:bodyPr/>
        <a:lstStyle/>
        <a:p>
          <a:endParaRPr lang="en-US"/>
        </a:p>
      </dgm:t>
    </dgm:pt>
    <dgm:pt modelId="{35461A00-D2A3-694C-B379-C9A414121B68}" type="sibTrans" cxnId="{72C6EB9C-F1E5-A341-A5BD-2B95A251D377}">
      <dgm:prSet/>
      <dgm:spPr/>
      <dgm:t>
        <a:bodyPr/>
        <a:lstStyle/>
        <a:p>
          <a:endParaRPr lang="en-US"/>
        </a:p>
      </dgm:t>
    </dgm:pt>
    <dgm:pt modelId="{87B0653B-B23B-F549-995D-3E47F2E9AC9C}">
      <dgm:prSet phldrT="[Text]"/>
      <dgm:spPr/>
      <dgm:t>
        <a:bodyPr/>
        <a:lstStyle/>
        <a:p>
          <a:r>
            <a:rPr lang="en-US" dirty="0" smtClean="0"/>
            <a:t>Maternal alcohol intake</a:t>
          </a:r>
          <a:endParaRPr lang="en-US" dirty="0"/>
        </a:p>
      </dgm:t>
    </dgm:pt>
    <dgm:pt modelId="{A89AB618-4C60-2546-A3EB-C6D2929E57EB}" type="parTrans" cxnId="{B843EC92-A734-3A4E-9E35-F654740712F3}">
      <dgm:prSet/>
      <dgm:spPr/>
      <dgm:t>
        <a:bodyPr/>
        <a:lstStyle/>
        <a:p>
          <a:endParaRPr lang="en-US"/>
        </a:p>
      </dgm:t>
    </dgm:pt>
    <dgm:pt modelId="{F6BEDA27-9EB9-7A4B-AF3E-926CAC0CF6D4}" type="sibTrans" cxnId="{B843EC92-A734-3A4E-9E35-F654740712F3}">
      <dgm:prSet/>
      <dgm:spPr/>
      <dgm:t>
        <a:bodyPr/>
        <a:lstStyle/>
        <a:p>
          <a:endParaRPr lang="en-US"/>
        </a:p>
      </dgm:t>
    </dgm:pt>
    <dgm:pt modelId="{6962781F-62F9-324E-B7B3-D3BDA56565D3}">
      <dgm:prSet phldrT="[Text]" custT="1"/>
      <dgm:spPr/>
      <dgm:t>
        <a:bodyPr/>
        <a:lstStyle/>
        <a:p>
          <a:r>
            <a:rPr lang="en-US" sz="2400" dirty="0" smtClean="0"/>
            <a:t>Past Medical </a:t>
          </a:r>
          <a:r>
            <a:rPr lang="en-US" sz="2400" dirty="0" err="1" smtClean="0"/>
            <a:t>Hx</a:t>
          </a:r>
          <a:endParaRPr lang="en-US" sz="2400" dirty="0"/>
        </a:p>
      </dgm:t>
    </dgm:pt>
    <dgm:pt modelId="{13188961-2951-CC43-9493-88114EDAB64C}" type="parTrans" cxnId="{16713D4F-E977-1F45-A271-C7394186EE86}">
      <dgm:prSet/>
      <dgm:spPr/>
      <dgm:t>
        <a:bodyPr/>
        <a:lstStyle/>
        <a:p>
          <a:endParaRPr lang="en-US"/>
        </a:p>
      </dgm:t>
    </dgm:pt>
    <dgm:pt modelId="{7E0B3BA6-B4B6-B144-9623-565022986DB3}" type="sibTrans" cxnId="{16713D4F-E977-1F45-A271-C7394186EE86}">
      <dgm:prSet/>
      <dgm:spPr/>
      <dgm:t>
        <a:bodyPr/>
        <a:lstStyle/>
        <a:p>
          <a:endParaRPr lang="en-US"/>
        </a:p>
      </dgm:t>
    </dgm:pt>
    <dgm:pt modelId="{02B44656-F683-9648-9CBF-1EF1E3ED05A0}">
      <dgm:prSet phldrT="[Text]"/>
      <dgm:spPr/>
      <dgm:t>
        <a:bodyPr/>
        <a:lstStyle/>
        <a:p>
          <a:r>
            <a:rPr lang="en-US" dirty="0" err="1" smtClean="0"/>
            <a:t>Hx</a:t>
          </a:r>
          <a:r>
            <a:rPr lang="en-US" dirty="0" smtClean="0"/>
            <a:t> of mental illness</a:t>
          </a:r>
          <a:endParaRPr lang="en-US" dirty="0"/>
        </a:p>
      </dgm:t>
    </dgm:pt>
    <dgm:pt modelId="{13CE55A3-378C-D449-8747-99878AA120A7}" type="parTrans" cxnId="{ECF310FC-4D27-9D49-B36F-1EC522398E9C}">
      <dgm:prSet/>
      <dgm:spPr/>
      <dgm:t>
        <a:bodyPr/>
        <a:lstStyle/>
        <a:p>
          <a:endParaRPr lang="en-US"/>
        </a:p>
      </dgm:t>
    </dgm:pt>
    <dgm:pt modelId="{8096AC62-5E40-C747-8E1D-B6AF755CBE3D}" type="sibTrans" cxnId="{ECF310FC-4D27-9D49-B36F-1EC522398E9C}">
      <dgm:prSet/>
      <dgm:spPr/>
      <dgm:t>
        <a:bodyPr/>
        <a:lstStyle/>
        <a:p>
          <a:endParaRPr lang="en-US"/>
        </a:p>
      </dgm:t>
    </dgm:pt>
    <dgm:pt modelId="{A37C0B13-1C0F-0643-AC3C-816075354F14}">
      <dgm:prSet phldrT="[Text]"/>
      <dgm:spPr/>
      <dgm:t>
        <a:bodyPr/>
        <a:lstStyle/>
        <a:p>
          <a:r>
            <a:rPr lang="en-US" dirty="0" smtClean="0"/>
            <a:t>Hepatitis C status</a:t>
          </a:r>
          <a:endParaRPr lang="en-US" dirty="0"/>
        </a:p>
      </dgm:t>
    </dgm:pt>
    <dgm:pt modelId="{4733003A-DB0F-A040-8E3F-3B4A371E05CE}" type="parTrans" cxnId="{D6128BCA-1D95-374C-A6AD-6F75EE854421}">
      <dgm:prSet/>
      <dgm:spPr/>
      <dgm:t>
        <a:bodyPr/>
        <a:lstStyle/>
        <a:p>
          <a:endParaRPr lang="en-US"/>
        </a:p>
      </dgm:t>
    </dgm:pt>
    <dgm:pt modelId="{DA77C094-5BFE-B54C-B090-2849586D8D2C}" type="sibTrans" cxnId="{D6128BCA-1D95-374C-A6AD-6F75EE854421}">
      <dgm:prSet/>
      <dgm:spPr/>
      <dgm:t>
        <a:bodyPr/>
        <a:lstStyle/>
        <a:p>
          <a:endParaRPr lang="en-US"/>
        </a:p>
      </dgm:t>
    </dgm:pt>
    <dgm:pt modelId="{EFC089F1-28EB-0B4C-BDC3-894CB017286A}">
      <dgm:prSet phldrT="[Text]"/>
      <dgm:spPr/>
      <dgm:t>
        <a:bodyPr/>
        <a:lstStyle/>
        <a:p>
          <a:r>
            <a:rPr lang="en-US" dirty="0" smtClean="0"/>
            <a:t>Parity</a:t>
          </a:r>
          <a:endParaRPr lang="en-US" dirty="0"/>
        </a:p>
      </dgm:t>
    </dgm:pt>
    <dgm:pt modelId="{BD507DBB-39DF-4F44-9675-87710B1BB6F5}" type="parTrans" cxnId="{CF036C68-DD83-8B45-86C9-E2A99B7F372F}">
      <dgm:prSet/>
      <dgm:spPr/>
      <dgm:t>
        <a:bodyPr/>
        <a:lstStyle/>
        <a:p>
          <a:endParaRPr lang="en-US"/>
        </a:p>
      </dgm:t>
    </dgm:pt>
    <dgm:pt modelId="{7655A681-569B-BD40-93EC-BC232E666C03}" type="sibTrans" cxnId="{CF036C68-DD83-8B45-86C9-E2A99B7F372F}">
      <dgm:prSet/>
      <dgm:spPr/>
      <dgm:t>
        <a:bodyPr/>
        <a:lstStyle/>
        <a:p>
          <a:endParaRPr lang="en-US"/>
        </a:p>
      </dgm:t>
    </dgm:pt>
    <dgm:pt modelId="{76FAC3B8-DCE6-D948-AC19-74C3A6B1A269}">
      <dgm:prSet phldrT="[Text]"/>
      <dgm:spPr/>
      <dgm:t>
        <a:bodyPr/>
        <a:lstStyle/>
        <a:p>
          <a:r>
            <a:rPr lang="en-US" dirty="0" smtClean="0"/>
            <a:t>Marital status</a:t>
          </a:r>
          <a:endParaRPr lang="en-US" dirty="0"/>
        </a:p>
      </dgm:t>
    </dgm:pt>
    <dgm:pt modelId="{FA3CFAA4-44E2-1842-B28B-DC3A194FBB02}" type="parTrans" cxnId="{ACF0C516-D00F-D34B-8D43-9D007CF1E872}">
      <dgm:prSet/>
      <dgm:spPr/>
      <dgm:t>
        <a:bodyPr/>
        <a:lstStyle/>
        <a:p>
          <a:endParaRPr lang="en-US"/>
        </a:p>
      </dgm:t>
    </dgm:pt>
    <dgm:pt modelId="{5D6E0472-EE45-2C4C-A981-B7B88A4B212F}" type="sibTrans" cxnId="{ACF0C516-D00F-D34B-8D43-9D007CF1E872}">
      <dgm:prSet/>
      <dgm:spPr/>
      <dgm:t>
        <a:bodyPr/>
        <a:lstStyle/>
        <a:p>
          <a:endParaRPr lang="en-US"/>
        </a:p>
      </dgm:t>
    </dgm:pt>
    <dgm:pt modelId="{B8EC16C4-E4E6-FD47-BC85-B78474DCA047}">
      <dgm:prSet phldrT="[Text]"/>
      <dgm:spPr/>
      <dgm:t>
        <a:bodyPr/>
        <a:lstStyle/>
        <a:p>
          <a:r>
            <a:rPr lang="en-US" dirty="0" smtClean="0"/>
            <a:t>Education level</a:t>
          </a:r>
          <a:endParaRPr lang="en-US" dirty="0"/>
        </a:p>
      </dgm:t>
    </dgm:pt>
    <dgm:pt modelId="{ADBF4914-7D1C-CD45-9F74-A2DAD9494B4E}" type="parTrans" cxnId="{41C0B422-8908-BC4E-AD6B-74D1D4741F72}">
      <dgm:prSet/>
      <dgm:spPr/>
      <dgm:t>
        <a:bodyPr/>
        <a:lstStyle/>
        <a:p>
          <a:endParaRPr lang="en-US"/>
        </a:p>
      </dgm:t>
    </dgm:pt>
    <dgm:pt modelId="{C3E7AB6B-9900-1D4C-A244-678DFB119A56}" type="sibTrans" cxnId="{41C0B422-8908-BC4E-AD6B-74D1D4741F72}">
      <dgm:prSet/>
      <dgm:spPr/>
      <dgm:t>
        <a:bodyPr/>
        <a:lstStyle/>
        <a:p>
          <a:endParaRPr lang="en-US"/>
        </a:p>
      </dgm:t>
    </dgm:pt>
    <dgm:pt modelId="{2C0CC137-A15B-5949-A660-ABCF9B3119CA}">
      <dgm:prSet phldrT="[Text]"/>
      <dgm:spPr/>
      <dgm:t>
        <a:bodyPr/>
        <a:lstStyle/>
        <a:p>
          <a:r>
            <a:rPr lang="en-US" dirty="0" smtClean="0"/>
            <a:t>Insurance type</a:t>
          </a:r>
          <a:endParaRPr lang="en-US" dirty="0"/>
        </a:p>
      </dgm:t>
    </dgm:pt>
    <dgm:pt modelId="{53A26103-F3F8-A94A-A703-A884722DA34C}" type="parTrans" cxnId="{537ED230-8C64-F645-96AF-C7A7743F86E8}">
      <dgm:prSet/>
      <dgm:spPr/>
      <dgm:t>
        <a:bodyPr/>
        <a:lstStyle/>
        <a:p>
          <a:endParaRPr lang="en-US"/>
        </a:p>
      </dgm:t>
    </dgm:pt>
    <dgm:pt modelId="{EE33FF85-92DC-5540-A6EB-8F8006B076DC}" type="sibTrans" cxnId="{537ED230-8C64-F645-96AF-C7A7743F86E8}">
      <dgm:prSet/>
      <dgm:spPr/>
      <dgm:t>
        <a:bodyPr/>
        <a:lstStyle/>
        <a:p>
          <a:endParaRPr lang="en-US"/>
        </a:p>
      </dgm:t>
    </dgm:pt>
    <dgm:pt modelId="{A366A8F6-B154-C94B-9EDB-23F04775524D}">
      <dgm:prSet phldrT="[Text]"/>
      <dgm:spPr/>
      <dgm:t>
        <a:bodyPr/>
        <a:lstStyle/>
        <a:p>
          <a:r>
            <a:rPr lang="en-US" dirty="0" smtClean="0"/>
            <a:t>Type of delivery</a:t>
          </a:r>
          <a:endParaRPr lang="en-US" dirty="0"/>
        </a:p>
      </dgm:t>
    </dgm:pt>
    <dgm:pt modelId="{2C107D82-7A36-D540-95CE-F64013BBBA9B}" type="parTrans" cxnId="{2B1DC1BD-2979-604B-81A1-89CA75E65494}">
      <dgm:prSet/>
      <dgm:spPr/>
      <dgm:t>
        <a:bodyPr/>
        <a:lstStyle/>
        <a:p>
          <a:endParaRPr lang="en-US"/>
        </a:p>
      </dgm:t>
    </dgm:pt>
    <dgm:pt modelId="{29D6B5DF-FB74-5340-B7F7-85C3D89C61DE}" type="sibTrans" cxnId="{2B1DC1BD-2979-604B-81A1-89CA75E65494}">
      <dgm:prSet/>
      <dgm:spPr/>
      <dgm:t>
        <a:bodyPr/>
        <a:lstStyle/>
        <a:p>
          <a:endParaRPr lang="en-US"/>
        </a:p>
      </dgm:t>
    </dgm:pt>
    <dgm:pt modelId="{BFDEBFF9-7EA0-464B-B12F-AB95A3775187}">
      <dgm:prSet phldrT="[Text]"/>
      <dgm:spPr/>
      <dgm:t>
        <a:bodyPr/>
        <a:lstStyle/>
        <a:p>
          <a:r>
            <a:rPr lang="en-US" dirty="0" smtClean="0"/>
            <a:t>Drug use</a:t>
          </a:r>
          <a:endParaRPr lang="en-US" dirty="0"/>
        </a:p>
      </dgm:t>
    </dgm:pt>
    <dgm:pt modelId="{5ED687BC-8D0B-9445-8D54-748EC2659FD7}" type="parTrans" cxnId="{D1A5CBA9-319A-D74E-A2B1-F91F6B766A7E}">
      <dgm:prSet/>
      <dgm:spPr/>
      <dgm:t>
        <a:bodyPr/>
        <a:lstStyle/>
        <a:p>
          <a:endParaRPr lang="en-US"/>
        </a:p>
      </dgm:t>
    </dgm:pt>
    <dgm:pt modelId="{7B1D2055-56AD-5645-8BC1-AFC7DCA68170}" type="sibTrans" cxnId="{D1A5CBA9-319A-D74E-A2B1-F91F6B766A7E}">
      <dgm:prSet/>
      <dgm:spPr/>
      <dgm:t>
        <a:bodyPr/>
        <a:lstStyle/>
        <a:p>
          <a:endParaRPr lang="en-US"/>
        </a:p>
      </dgm:t>
    </dgm:pt>
    <dgm:pt modelId="{1CF22655-775F-964B-98E9-9E58A669BD82}">
      <dgm:prSet phldrT="[Text]"/>
      <dgm:spPr/>
      <dgm:t>
        <a:bodyPr/>
        <a:lstStyle/>
        <a:p>
          <a:r>
            <a:rPr lang="en-US" dirty="0" smtClean="0"/>
            <a:t>UDS (</a:t>
          </a:r>
          <a:r>
            <a:rPr lang="en-US" smtClean="0"/>
            <a:t>prenatal,admission</a:t>
          </a:r>
          <a:r>
            <a:rPr lang="en-US" dirty="0" smtClean="0"/>
            <a:t>)</a:t>
          </a:r>
          <a:endParaRPr lang="en-US" dirty="0"/>
        </a:p>
      </dgm:t>
    </dgm:pt>
    <dgm:pt modelId="{FB420F17-2D6D-F445-9F3B-D9F917960C1E}" type="parTrans" cxnId="{75BDA1EF-0271-E54A-990F-DB8DC0A61E1A}">
      <dgm:prSet/>
      <dgm:spPr/>
      <dgm:t>
        <a:bodyPr/>
        <a:lstStyle/>
        <a:p>
          <a:endParaRPr lang="en-US"/>
        </a:p>
      </dgm:t>
    </dgm:pt>
    <dgm:pt modelId="{02B5D11C-6203-9541-B683-9781DF212B82}" type="sibTrans" cxnId="{75BDA1EF-0271-E54A-990F-DB8DC0A61E1A}">
      <dgm:prSet/>
      <dgm:spPr/>
      <dgm:t>
        <a:bodyPr/>
        <a:lstStyle/>
        <a:p>
          <a:endParaRPr lang="en-US"/>
        </a:p>
      </dgm:t>
    </dgm:pt>
    <dgm:pt modelId="{AA862EE2-B87C-704D-AC95-6F38C77BE32D}" type="pres">
      <dgm:prSet presAssocID="{A142BD14-7E73-DF47-8AF3-7DB3124C75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C024BA-B5F1-7A40-8F17-48F599929258}" type="pres">
      <dgm:prSet presAssocID="{77DC83CD-787B-ED40-86C8-C34CA9775A8B}" presName="composite" presStyleCnt="0"/>
      <dgm:spPr/>
    </dgm:pt>
    <dgm:pt modelId="{F85505CA-F5C4-C842-A88A-E07A5CFA1C24}" type="pres">
      <dgm:prSet presAssocID="{77DC83CD-787B-ED40-86C8-C34CA9775A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0E4F4-D7F6-B641-B1E0-2E5F14650E26}" type="pres">
      <dgm:prSet presAssocID="{77DC83CD-787B-ED40-86C8-C34CA9775A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3055-2726-0140-9933-B6E94F14E790}" type="pres">
      <dgm:prSet presAssocID="{BEE676FD-C0B6-A742-86A0-CE4656579F5B}" presName="space" presStyleCnt="0"/>
      <dgm:spPr/>
    </dgm:pt>
    <dgm:pt modelId="{52CDCB9E-4D83-C548-80F0-05DA845BF784}" type="pres">
      <dgm:prSet presAssocID="{9298F2CF-8375-4944-86E5-4B8B7710E1DD}" presName="composite" presStyleCnt="0"/>
      <dgm:spPr/>
    </dgm:pt>
    <dgm:pt modelId="{8D2B0BE7-875F-1442-864B-CC2930B55E01}" type="pres">
      <dgm:prSet presAssocID="{9298F2CF-8375-4944-86E5-4B8B7710E1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02933-7B66-E144-93A1-EA706CF67C10}" type="pres">
      <dgm:prSet presAssocID="{9298F2CF-8375-4944-86E5-4B8B7710E1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E1121-B5B1-8640-BB81-A69985B59D02}" type="pres">
      <dgm:prSet presAssocID="{D68FEF23-1221-4F40-9EC1-32F35E713E4E}" presName="space" presStyleCnt="0"/>
      <dgm:spPr/>
    </dgm:pt>
    <dgm:pt modelId="{8C10A6EA-2E43-104B-8FFB-B40E35B14B82}" type="pres">
      <dgm:prSet presAssocID="{6962781F-62F9-324E-B7B3-D3BDA56565D3}" presName="composite" presStyleCnt="0"/>
      <dgm:spPr/>
    </dgm:pt>
    <dgm:pt modelId="{BA49B81C-6957-324F-BC4F-CCE2A0D6E868}" type="pres">
      <dgm:prSet presAssocID="{6962781F-62F9-324E-B7B3-D3BDA56565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B599C-6A18-EB4B-A64B-8384E9134FC2}" type="pres">
      <dgm:prSet presAssocID="{6962781F-62F9-324E-B7B3-D3BDA56565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991158-AEC5-984F-A0A4-7076A81C989A}" type="presOf" srcId="{5CC8961A-D355-AE43-9EB4-8F366BF4FB08}" destId="{5F80E4F4-D7F6-B641-B1E0-2E5F14650E26}" srcOrd="0" destOrd="0" presId="urn:microsoft.com/office/officeart/2005/8/layout/hList1"/>
    <dgm:cxn modelId="{D6128BCA-1D95-374C-A6AD-6F75EE854421}" srcId="{6962781F-62F9-324E-B7B3-D3BDA56565D3}" destId="{A37C0B13-1C0F-0643-AC3C-816075354F14}" srcOrd="1" destOrd="0" parTransId="{4733003A-DB0F-A040-8E3F-3B4A371E05CE}" sibTransId="{DA77C094-5BFE-B54C-B090-2849586D8D2C}"/>
    <dgm:cxn modelId="{2B1DC1BD-2979-604B-81A1-89CA75E65494}" srcId="{77DC83CD-787B-ED40-86C8-C34CA9775A8B}" destId="{A366A8F6-B154-C94B-9EDB-23F04775524D}" srcOrd="5" destOrd="0" parTransId="{2C107D82-7A36-D540-95CE-F64013BBBA9B}" sibTransId="{29D6B5DF-FB74-5340-B7F7-85C3D89C61DE}"/>
    <dgm:cxn modelId="{1FD1F77F-0426-B84B-9DDE-AD66A7A723BD}" type="presOf" srcId="{BFDEBFF9-7EA0-464B-B12F-AB95A3775187}" destId="{3AA02933-7B66-E144-93A1-EA706CF67C10}" srcOrd="0" destOrd="2" presId="urn:microsoft.com/office/officeart/2005/8/layout/hList1"/>
    <dgm:cxn modelId="{CF036C68-DD83-8B45-86C9-E2A99B7F372F}" srcId="{77DC83CD-787B-ED40-86C8-C34CA9775A8B}" destId="{EFC089F1-28EB-0B4C-BDC3-894CB017286A}" srcOrd="1" destOrd="0" parTransId="{BD507DBB-39DF-4F44-9675-87710B1BB6F5}" sibTransId="{7655A681-569B-BD40-93EC-BC232E666C03}"/>
    <dgm:cxn modelId="{41C0B422-8908-BC4E-AD6B-74D1D4741F72}" srcId="{77DC83CD-787B-ED40-86C8-C34CA9775A8B}" destId="{B8EC16C4-E4E6-FD47-BC85-B78474DCA047}" srcOrd="3" destOrd="0" parTransId="{ADBF4914-7D1C-CD45-9F74-A2DAD9494B4E}" sibTransId="{C3E7AB6B-9900-1D4C-A244-678DFB119A56}"/>
    <dgm:cxn modelId="{365CE694-73DF-6C43-A9A8-2755E4EF01A5}" srcId="{A142BD14-7E73-DF47-8AF3-7DB3124C7518}" destId="{9298F2CF-8375-4944-86E5-4B8B7710E1DD}" srcOrd="1" destOrd="0" parTransId="{45D07A7E-C404-8F49-B2E6-04B0BD55A08F}" sibTransId="{D68FEF23-1221-4F40-9EC1-32F35E713E4E}"/>
    <dgm:cxn modelId="{76DAE341-794E-364E-AEF3-5208855A2CEA}" type="presOf" srcId="{1CF22655-775F-964B-98E9-9E58A669BD82}" destId="{3AA02933-7B66-E144-93A1-EA706CF67C10}" srcOrd="0" destOrd="3" presId="urn:microsoft.com/office/officeart/2005/8/layout/hList1"/>
    <dgm:cxn modelId="{4A863C10-CC9F-874A-BCF7-61823C40985E}" type="presOf" srcId="{6962781F-62F9-324E-B7B3-D3BDA56565D3}" destId="{BA49B81C-6957-324F-BC4F-CCE2A0D6E868}" srcOrd="0" destOrd="0" presId="urn:microsoft.com/office/officeart/2005/8/layout/hList1"/>
    <dgm:cxn modelId="{27E56223-6CF0-064E-B903-F8DBE01B282B}" type="presOf" srcId="{6A85F74C-19A4-5C42-A80E-2ECE6E279598}" destId="{3AA02933-7B66-E144-93A1-EA706CF67C10}" srcOrd="0" destOrd="0" presId="urn:microsoft.com/office/officeart/2005/8/layout/hList1"/>
    <dgm:cxn modelId="{3CE7B695-3B2A-ED4F-97A1-29C647CCBF7B}" type="presOf" srcId="{77DC83CD-787B-ED40-86C8-C34CA9775A8B}" destId="{F85505CA-F5C4-C842-A88A-E07A5CFA1C24}" srcOrd="0" destOrd="0" presId="urn:microsoft.com/office/officeart/2005/8/layout/hList1"/>
    <dgm:cxn modelId="{6773A394-EE79-0B40-AC67-CED166C7FF73}" type="presOf" srcId="{A37C0B13-1C0F-0643-AC3C-816075354F14}" destId="{E74B599C-6A18-EB4B-A64B-8384E9134FC2}" srcOrd="0" destOrd="1" presId="urn:microsoft.com/office/officeart/2005/8/layout/hList1"/>
    <dgm:cxn modelId="{B843EC92-A734-3A4E-9E35-F654740712F3}" srcId="{9298F2CF-8375-4944-86E5-4B8B7710E1DD}" destId="{87B0653B-B23B-F549-995D-3E47F2E9AC9C}" srcOrd="1" destOrd="0" parTransId="{A89AB618-4C60-2546-A3EB-C6D2929E57EB}" sibTransId="{F6BEDA27-9EB9-7A4B-AF3E-926CAC0CF6D4}"/>
    <dgm:cxn modelId="{16713D4F-E977-1F45-A271-C7394186EE86}" srcId="{A142BD14-7E73-DF47-8AF3-7DB3124C7518}" destId="{6962781F-62F9-324E-B7B3-D3BDA56565D3}" srcOrd="2" destOrd="0" parTransId="{13188961-2951-CC43-9493-88114EDAB64C}" sibTransId="{7E0B3BA6-B4B6-B144-9623-565022986DB3}"/>
    <dgm:cxn modelId="{D4F6A218-C69C-A14D-B338-37A2B42FF6FB}" type="presOf" srcId="{87B0653B-B23B-F549-995D-3E47F2E9AC9C}" destId="{3AA02933-7B66-E144-93A1-EA706CF67C10}" srcOrd="0" destOrd="1" presId="urn:microsoft.com/office/officeart/2005/8/layout/hList1"/>
    <dgm:cxn modelId="{75A7BABC-2F27-FA4B-87D6-D59381D703C6}" type="presOf" srcId="{A366A8F6-B154-C94B-9EDB-23F04775524D}" destId="{5F80E4F4-D7F6-B641-B1E0-2E5F14650E26}" srcOrd="0" destOrd="5" presId="urn:microsoft.com/office/officeart/2005/8/layout/hList1"/>
    <dgm:cxn modelId="{056AFE66-CBD1-4D4F-9352-EF05121A5399}" srcId="{A142BD14-7E73-DF47-8AF3-7DB3124C7518}" destId="{77DC83CD-787B-ED40-86C8-C34CA9775A8B}" srcOrd="0" destOrd="0" parTransId="{B7C6A25E-CF02-B94C-B6C3-D5827492EB6E}" sibTransId="{BEE676FD-C0B6-A742-86A0-CE4656579F5B}"/>
    <dgm:cxn modelId="{CC2BA6DF-B2EC-9E48-8A9F-C9A005509B64}" type="presOf" srcId="{02B44656-F683-9648-9CBF-1EF1E3ED05A0}" destId="{E74B599C-6A18-EB4B-A64B-8384E9134FC2}" srcOrd="0" destOrd="0" presId="urn:microsoft.com/office/officeart/2005/8/layout/hList1"/>
    <dgm:cxn modelId="{9FAFFAC0-9026-1242-8E83-B3B89428458C}" type="presOf" srcId="{A142BD14-7E73-DF47-8AF3-7DB3124C7518}" destId="{AA862EE2-B87C-704D-AC95-6F38C77BE32D}" srcOrd="0" destOrd="0" presId="urn:microsoft.com/office/officeart/2005/8/layout/hList1"/>
    <dgm:cxn modelId="{F9EE2A76-82AC-9447-9D87-3A84934E78F4}" type="presOf" srcId="{B8EC16C4-E4E6-FD47-BC85-B78474DCA047}" destId="{5F80E4F4-D7F6-B641-B1E0-2E5F14650E26}" srcOrd="0" destOrd="3" presId="urn:microsoft.com/office/officeart/2005/8/layout/hList1"/>
    <dgm:cxn modelId="{537ED230-8C64-F645-96AF-C7A7743F86E8}" srcId="{77DC83CD-787B-ED40-86C8-C34CA9775A8B}" destId="{2C0CC137-A15B-5949-A660-ABCF9B3119CA}" srcOrd="4" destOrd="0" parTransId="{53A26103-F3F8-A94A-A703-A884722DA34C}" sibTransId="{EE33FF85-92DC-5540-A6EB-8F8006B076DC}"/>
    <dgm:cxn modelId="{ACF0C516-D00F-D34B-8D43-9D007CF1E872}" srcId="{77DC83CD-787B-ED40-86C8-C34CA9775A8B}" destId="{76FAC3B8-DCE6-D948-AC19-74C3A6B1A269}" srcOrd="2" destOrd="0" parTransId="{FA3CFAA4-44E2-1842-B28B-DC3A194FBB02}" sibTransId="{5D6E0472-EE45-2C4C-A981-B7B88A4B212F}"/>
    <dgm:cxn modelId="{C5819942-BD69-2448-9CF7-25C93E53DD9F}" type="presOf" srcId="{76FAC3B8-DCE6-D948-AC19-74C3A6B1A269}" destId="{5F80E4F4-D7F6-B641-B1E0-2E5F14650E26}" srcOrd="0" destOrd="2" presId="urn:microsoft.com/office/officeart/2005/8/layout/hList1"/>
    <dgm:cxn modelId="{ECF310FC-4D27-9D49-B36F-1EC522398E9C}" srcId="{6962781F-62F9-324E-B7B3-D3BDA56565D3}" destId="{02B44656-F683-9648-9CBF-1EF1E3ED05A0}" srcOrd="0" destOrd="0" parTransId="{13CE55A3-378C-D449-8747-99878AA120A7}" sibTransId="{8096AC62-5E40-C747-8E1D-B6AF755CBE3D}"/>
    <dgm:cxn modelId="{3E50ACA8-603C-2F43-908F-DC796C662638}" type="presOf" srcId="{9298F2CF-8375-4944-86E5-4B8B7710E1DD}" destId="{8D2B0BE7-875F-1442-864B-CC2930B55E01}" srcOrd="0" destOrd="0" presId="urn:microsoft.com/office/officeart/2005/8/layout/hList1"/>
    <dgm:cxn modelId="{317BFAB2-8F44-744E-8AC1-980E31ABDD0F}" type="presOf" srcId="{EFC089F1-28EB-0B4C-BDC3-894CB017286A}" destId="{5F80E4F4-D7F6-B641-B1E0-2E5F14650E26}" srcOrd="0" destOrd="1" presId="urn:microsoft.com/office/officeart/2005/8/layout/hList1"/>
    <dgm:cxn modelId="{75BDA1EF-0271-E54A-990F-DB8DC0A61E1A}" srcId="{9298F2CF-8375-4944-86E5-4B8B7710E1DD}" destId="{1CF22655-775F-964B-98E9-9E58A669BD82}" srcOrd="3" destOrd="0" parTransId="{FB420F17-2D6D-F445-9F3B-D9F917960C1E}" sibTransId="{02B5D11C-6203-9541-B683-9781DF212B82}"/>
    <dgm:cxn modelId="{08D32C22-652E-6741-B970-5C0961E5BAC0}" srcId="{77DC83CD-787B-ED40-86C8-C34CA9775A8B}" destId="{5CC8961A-D355-AE43-9EB4-8F366BF4FB08}" srcOrd="0" destOrd="0" parTransId="{82BA8A3D-B288-DE44-8AFE-7CC1B4C9DDC1}" sibTransId="{EA6A0F6D-DA26-674E-BF79-A6410BDEC625}"/>
    <dgm:cxn modelId="{72C6EB9C-F1E5-A341-A5BD-2B95A251D377}" srcId="{9298F2CF-8375-4944-86E5-4B8B7710E1DD}" destId="{6A85F74C-19A4-5C42-A80E-2ECE6E279598}" srcOrd="0" destOrd="0" parTransId="{599D8E94-E45B-0D4C-B50B-A5198F816092}" sibTransId="{35461A00-D2A3-694C-B379-C9A414121B68}"/>
    <dgm:cxn modelId="{94FE3437-4C95-474E-A67B-913D7AA6E092}" type="presOf" srcId="{2C0CC137-A15B-5949-A660-ABCF9B3119CA}" destId="{5F80E4F4-D7F6-B641-B1E0-2E5F14650E26}" srcOrd="0" destOrd="4" presId="urn:microsoft.com/office/officeart/2005/8/layout/hList1"/>
    <dgm:cxn modelId="{D1A5CBA9-319A-D74E-A2B1-F91F6B766A7E}" srcId="{9298F2CF-8375-4944-86E5-4B8B7710E1DD}" destId="{BFDEBFF9-7EA0-464B-B12F-AB95A3775187}" srcOrd="2" destOrd="0" parTransId="{5ED687BC-8D0B-9445-8D54-748EC2659FD7}" sibTransId="{7B1D2055-56AD-5645-8BC1-AFC7DCA68170}"/>
    <dgm:cxn modelId="{6A87DDD0-71A8-9440-8A92-96FE3EF77924}" type="presParOf" srcId="{AA862EE2-B87C-704D-AC95-6F38C77BE32D}" destId="{B3C024BA-B5F1-7A40-8F17-48F599929258}" srcOrd="0" destOrd="0" presId="urn:microsoft.com/office/officeart/2005/8/layout/hList1"/>
    <dgm:cxn modelId="{EF27686C-AD2E-944F-AC85-28E4AADC9D13}" type="presParOf" srcId="{B3C024BA-B5F1-7A40-8F17-48F599929258}" destId="{F85505CA-F5C4-C842-A88A-E07A5CFA1C24}" srcOrd="0" destOrd="0" presId="urn:microsoft.com/office/officeart/2005/8/layout/hList1"/>
    <dgm:cxn modelId="{5BC72114-7896-AD42-8112-9ABFF9F1C01C}" type="presParOf" srcId="{B3C024BA-B5F1-7A40-8F17-48F599929258}" destId="{5F80E4F4-D7F6-B641-B1E0-2E5F14650E26}" srcOrd="1" destOrd="0" presId="urn:microsoft.com/office/officeart/2005/8/layout/hList1"/>
    <dgm:cxn modelId="{544C8FB4-EAC7-8A4B-9838-892BC06FA905}" type="presParOf" srcId="{AA862EE2-B87C-704D-AC95-6F38C77BE32D}" destId="{39A43055-2726-0140-9933-B6E94F14E790}" srcOrd="1" destOrd="0" presId="urn:microsoft.com/office/officeart/2005/8/layout/hList1"/>
    <dgm:cxn modelId="{807C1CE4-9277-9648-8BDC-EADE2F8FCA1E}" type="presParOf" srcId="{AA862EE2-B87C-704D-AC95-6F38C77BE32D}" destId="{52CDCB9E-4D83-C548-80F0-05DA845BF784}" srcOrd="2" destOrd="0" presId="urn:microsoft.com/office/officeart/2005/8/layout/hList1"/>
    <dgm:cxn modelId="{6D5A9764-6A2B-6545-B34C-8ED272D25230}" type="presParOf" srcId="{52CDCB9E-4D83-C548-80F0-05DA845BF784}" destId="{8D2B0BE7-875F-1442-864B-CC2930B55E01}" srcOrd="0" destOrd="0" presId="urn:microsoft.com/office/officeart/2005/8/layout/hList1"/>
    <dgm:cxn modelId="{D54C1556-7384-7A48-A78C-459ED4C71C6B}" type="presParOf" srcId="{52CDCB9E-4D83-C548-80F0-05DA845BF784}" destId="{3AA02933-7B66-E144-93A1-EA706CF67C10}" srcOrd="1" destOrd="0" presId="urn:microsoft.com/office/officeart/2005/8/layout/hList1"/>
    <dgm:cxn modelId="{55D66661-5B15-1D4E-BC8F-AB0BF8DC874C}" type="presParOf" srcId="{AA862EE2-B87C-704D-AC95-6F38C77BE32D}" destId="{5BEE1121-B5B1-8640-BB81-A69985B59D02}" srcOrd="3" destOrd="0" presId="urn:microsoft.com/office/officeart/2005/8/layout/hList1"/>
    <dgm:cxn modelId="{875040D5-EAEF-6943-8125-E206EC6B47B5}" type="presParOf" srcId="{AA862EE2-B87C-704D-AC95-6F38C77BE32D}" destId="{8C10A6EA-2E43-104B-8FFB-B40E35B14B82}" srcOrd="4" destOrd="0" presId="urn:microsoft.com/office/officeart/2005/8/layout/hList1"/>
    <dgm:cxn modelId="{2D7C4E62-67F0-3941-A7D1-EE146BFBCC61}" type="presParOf" srcId="{8C10A6EA-2E43-104B-8FFB-B40E35B14B82}" destId="{BA49B81C-6957-324F-BC4F-CCE2A0D6E868}" srcOrd="0" destOrd="0" presId="urn:microsoft.com/office/officeart/2005/8/layout/hList1"/>
    <dgm:cxn modelId="{EAB48D98-D59F-8C4A-A125-EF85A826E5AF}" type="presParOf" srcId="{8C10A6EA-2E43-104B-8FFB-B40E35B14B82}" destId="{E74B599C-6A18-EB4B-A64B-8384E9134F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11CD7-1038-EA43-B614-40A5F38DCD6C}" type="doc">
      <dgm:prSet loTypeId="urn:microsoft.com/office/officeart/2005/8/layout/venn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0302A-7536-5D47-8599-4ACE9D64C709}">
      <dgm:prSet phldrT="[Text]" custT="1"/>
      <dgm:spPr/>
      <dgm:t>
        <a:bodyPr/>
        <a:lstStyle/>
        <a:p>
          <a:r>
            <a:rPr lang="en-US" sz="2000" dirty="0" smtClean="0"/>
            <a:t>Buprenorphine (89%) </a:t>
          </a:r>
          <a:endParaRPr lang="en-US" sz="2000" dirty="0"/>
        </a:p>
      </dgm:t>
    </dgm:pt>
    <dgm:pt modelId="{23A62F2E-704B-D248-BDCB-912EB0063288}" type="parTrans" cxnId="{05342FC3-AA6B-8B4C-A41C-60D5A0DEBDD9}">
      <dgm:prSet/>
      <dgm:spPr/>
      <dgm:t>
        <a:bodyPr/>
        <a:lstStyle/>
        <a:p>
          <a:endParaRPr lang="en-US"/>
        </a:p>
      </dgm:t>
    </dgm:pt>
    <dgm:pt modelId="{1C7D8D29-8DD7-3241-99B1-5630BE18EDF2}" type="sibTrans" cxnId="{05342FC3-AA6B-8B4C-A41C-60D5A0DEBDD9}">
      <dgm:prSet/>
      <dgm:spPr/>
      <dgm:t>
        <a:bodyPr/>
        <a:lstStyle/>
        <a:p>
          <a:endParaRPr lang="en-US"/>
        </a:p>
      </dgm:t>
    </dgm:pt>
    <dgm:pt modelId="{E31D77F2-36C6-5C44-9CFF-27A40173B82A}">
      <dgm:prSet phldrT="[Text]" custT="1"/>
      <dgm:spPr/>
      <dgm:t>
        <a:bodyPr/>
        <a:lstStyle/>
        <a:p>
          <a:r>
            <a:rPr lang="en-US" sz="2000" dirty="0" smtClean="0"/>
            <a:t>BZDs </a:t>
          </a:r>
          <a:br>
            <a:rPr lang="en-US" sz="2000" dirty="0" smtClean="0"/>
          </a:br>
          <a:r>
            <a:rPr lang="en-US" sz="2000" dirty="0" smtClean="0"/>
            <a:t>(34%) </a:t>
          </a:r>
          <a:endParaRPr lang="en-US" sz="2000" dirty="0"/>
        </a:p>
      </dgm:t>
    </dgm:pt>
    <dgm:pt modelId="{5E8842B5-F68B-B544-9EFE-BB498204BDD7}" type="parTrans" cxnId="{107452D4-5896-E144-93E9-EEACAACA5D34}">
      <dgm:prSet/>
      <dgm:spPr/>
      <dgm:t>
        <a:bodyPr/>
        <a:lstStyle/>
        <a:p>
          <a:endParaRPr lang="en-US"/>
        </a:p>
      </dgm:t>
    </dgm:pt>
    <dgm:pt modelId="{1D1F0879-C00A-E046-99AE-BE6425638EF3}" type="sibTrans" cxnId="{107452D4-5896-E144-93E9-EEACAACA5D34}">
      <dgm:prSet/>
      <dgm:spPr/>
      <dgm:t>
        <a:bodyPr/>
        <a:lstStyle/>
        <a:p>
          <a:endParaRPr lang="en-US"/>
        </a:p>
      </dgm:t>
    </dgm:pt>
    <dgm:pt modelId="{FDFBEA37-009F-6D43-A8A1-C2A383FA16F4}">
      <dgm:prSet phldrT="[Text]" custT="1"/>
      <dgm:spPr/>
      <dgm:t>
        <a:bodyPr/>
        <a:lstStyle/>
        <a:p>
          <a:r>
            <a:rPr lang="en-US" sz="2000" dirty="0" smtClean="0"/>
            <a:t>Methadone (9%)</a:t>
          </a:r>
          <a:endParaRPr lang="en-US" sz="2000" dirty="0"/>
        </a:p>
      </dgm:t>
    </dgm:pt>
    <dgm:pt modelId="{8630EC53-71E2-5E46-9FE0-59F96E0D2A62}" type="parTrans" cxnId="{FBC460FB-8755-4242-A1C9-06051D5BEDE7}">
      <dgm:prSet/>
      <dgm:spPr/>
      <dgm:t>
        <a:bodyPr/>
        <a:lstStyle/>
        <a:p>
          <a:endParaRPr lang="en-US"/>
        </a:p>
      </dgm:t>
    </dgm:pt>
    <dgm:pt modelId="{19602DBA-4D44-984D-B9A9-5C2C0117E467}" type="sibTrans" cxnId="{FBC460FB-8755-4242-A1C9-06051D5BEDE7}">
      <dgm:prSet/>
      <dgm:spPr/>
      <dgm:t>
        <a:bodyPr/>
        <a:lstStyle/>
        <a:p>
          <a:endParaRPr lang="en-US"/>
        </a:p>
      </dgm:t>
    </dgm:pt>
    <dgm:pt modelId="{79D98047-8DD0-E945-A0A1-CF1315AEEB82}" type="pres">
      <dgm:prSet presAssocID="{DA711CD7-1038-EA43-B614-40A5F38DCD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0AB76-98D7-7D4B-B1C6-150774445960}" type="pres">
      <dgm:prSet presAssocID="{1A90302A-7536-5D47-8599-4ACE9D64C709}" presName="circ1" presStyleLbl="vennNode1" presStyleIdx="0" presStyleCnt="3"/>
      <dgm:spPr/>
      <dgm:t>
        <a:bodyPr/>
        <a:lstStyle/>
        <a:p>
          <a:endParaRPr lang="en-US"/>
        </a:p>
      </dgm:t>
    </dgm:pt>
    <dgm:pt modelId="{CE244837-24F7-CA4D-A46C-8504CC749EB8}" type="pres">
      <dgm:prSet presAssocID="{1A90302A-7536-5D47-8599-4ACE9D64C7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D03DF-8EDA-974A-BAF0-761ABAD2FA79}" type="pres">
      <dgm:prSet presAssocID="{E31D77F2-36C6-5C44-9CFF-27A40173B82A}" presName="circ2" presStyleLbl="vennNode1" presStyleIdx="1" presStyleCnt="3"/>
      <dgm:spPr/>
      <dgm:t>
        <a:bodyPr/>
        <a:lstStyle/>
        <a:p>
          <a:endParaRPr lang="en-US"/>
        </a:p>
      </dgm:t>
    </dgm:pt>
    <dgm:pt modelId="{F5565A4F-5544-C340-AD44-03C9FAAFF71B}" type="pres">
      <dgm:prSet presAssocID="{E31D77F2-36C6-5C44-9CFF-27A40173B8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4C92B-4B90-0D43-9B3C-95D2C07EAE60}" type="pres">
      <dgm:prSet presAssocID="{FDFBEA37-009F-6D43-A8A1-C2A383FA16F4}" presName="circ3" presStyleLbl="vennNode1" presStyleIdx="2" presStyleCnt="3"/>
      <dgm:spPr/>
      <dgm:t>
        <a:bodyPr/>
        <a:lstStyle/>
        <a:p>
          <a:endParaRPr lang="en-US"/>
        </a:p>
      </dgm:t>
    </dgm:pt>
    <dgm:pt modelId="{95966390-772F-9F48-9770-557E5E652628}" type="pres">
      <dgm:prSet presAssocID="{FDFBEA37-009F-6D43-A8A1-C2A383FA16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42FC3-AA6B-8B4C-A41C-60D5A0DEBDD9}" srcId="{DA711CD7-1038-EA43-B614-40A5F38DCD6C}" destId="{1A90302A-7536-5D47-8599-4ACE9D64C709}" srcOrd="0" destOrd="0" parTransId="{23A62F2E-704B-D248-BDCB-912EB0063288}" sibTransId="{1C7D8D29-8DD7-3241-99B1-5630BE18EDF2}"/>
    <dgm:cxn modelId="{F5B9F608-B32C-A749-8EA5-AA73EED2A9B7}" type="presOf" srcId="{FDFBEA37-009F-6D43-A8A1-C2A383FA16F4}" destId="{B914C92B-4B90-0D43-9B3C-95D2C07EAE60}" srcOrd="0" destOrd="0" presId="urn:microsoft.com/office/officeart/2005/8/layout/venn1"/>
    <dgm:cxn modelId="{887E0992-E0E2-4048-94DD-F857AD9C24AB}" type="presOf" srcId="{1A90302A-7536-5D47-8599-4ACE9D64C709}" destId="{9030AB76-98D7-7D4B-B1C6-150774445960}" srcOrd="0" destOrd="0" presId="urn:microsoft.com/office/officeart/2005/8/layout/venn1"/>
    <dgm:cxn modelId="{D285BF2B-DEFB-F44A-80B5-AE5D231C04BF}" type="presOf" srcId="{E31D77F2-36C6-5C44-9CFF-27A40173B82A}" destId="{AB6D03DF-8EDA-974A-BAF0-761ABAD2FA79}" srcOrd="0" destOrd="0" presId="urn:microsoft.com/office/officeart/2005/8/layout/venn1"/>
    <dgm:cxn modelId="{3CA520D0-D0AE-CF45-BAB9-60A5C78B7B2A}" type="presOf" srcId="{DA711CD7-1038-EA43-B614-40A5F38DCD6C}" destId="{79D98047-8DD0-E945-A0A1-CF1315AEEB82}" srcOrd="0" destOrd="0" presId="urn:microsoft.com/office/officeart/2005/8/layout/venn1"/>
    <dgm:cxn modelId="{37F7852B-DF0E-C844-B389-F845455113D0}" type="presOf" srcId="{FDFBEA37-009F-6D43-A8A1-C2A383FA16F4}" destId="{95966390-772F-9F48-9770-557E5E652628}" srcOrd="1" destOrd="0" presId="urn:microsoft.com/office/officeart/2005/8/layout/venn1"/>
    <dgm:cxn modelId="{4DAC9BDD-3FE4-DB43-BA2C-DB88FE1D5CE3}" type="presOf" srcId="{E31D77F2-36C6-5C44-9CFF-27A40173B82A}" destId="{F5565A4F-5544-C340-AD44-03C9FAAFF71B}" srcOrd="1" destOrd="0" presId="urn:microsoft.com/office/officeart/2005/8/layout/venn1"/>
    <dgm:cxn modelId="{CDDB668A-D185-0C4C-9B3A-ED5F55A2C54B}" type="presOf" srcId="{1A90302A-7536-5D47-8599-4ACE9D64C709}" destId="{CE244837-24F7-CA4D-A46C-8504CC749EB8}" srcOrd="1" destOrd="0" presId="urn:microsoft.com/office/officeart/2005/8/layout/venn1"/>
    <dgm:cxn modelId="{FBC460FB-8755-4242-A1C9-06051D5BEDE7}" srcId="{DA711CD7-1038-EA43-B614-40A5F38DCD6C}" destId="{FDFBEA37-009F-6D43-A8A1-C2A383FA16F4}" srcOrd="2" destOrd="0" parTransId="{8630EC53-71E2-5E46-9FE0-59F96E0D2A62}" sibTransId="{19602DBA-4D44-984D-B9A9-5C2C0117E467}"/>
    <dgm:cxn modelId="{107452D4-5896-E144-93E9-EEACAACA5D34}" srcId="{DA711CD7-1038-EA43-B614-40A5F38DCD6C}" destId="{E31D77F2-36C6-5C44-9CFF-27A40173B82A}" srcOrd="1" destOrd="0" parTransId="{5E8842B5-F68B-B544-9EFE-BB498204BDD7}" sibTransId="{1D1F0879-C00A-E046-99AE-BE6425638EF3}"/>
    <dgm:cxn modelId="{237B7CC4-AFAC-FD46-AA69-E678CDB3A28A}" type="presParOf" srcId="{79D98047-8DD0-E945-A0A1-CF1315AEEB82}" destId="{9030AB76-98D7-7D4B-B1C6-150774445960}" srcOrd="0" destOrd="0" presId="urn:microsoft.com/office/officeart/2005/8/layout/venn1"/>
    <dgm:cxn modelId="{058382B0-2BF7-DF4F-8177-D3F8790CB7ED}" type="presParOf" srcId="{79D98047-8DD0-E945-A0A1-CF1315AEEB82}" destId="{CE244837-24F7-CA4D-A46C-8504CC749EB8}" srcOrd="1" destOrd="0" presId="urn:microsoft.com/office/officeart/2005/8/layout/venn1"/>
    <dgm:cxn modelId="{0CC33DCE-BE94-1541-8AA7-19C0C5E6FB21}" type="presParOf" srcId="{79D98047-8DD0-E945-A0A1-CF1315AEEB82}" destId="{AB6D03DF-8EDA-974A-BAF0-761ABAD2FA79}" srcOrd="2" destOrd="0" presId="urn:microsoft.com/office/officeart/2005/8/layout/venn1"/>
    <dgm:cxn modelId="{421973DB-5E5F-4C4A-A6C7-313F61C6D852}" type="presParOf" srcId="{79D98047-8DD0-E945-A0A1-CF1315AEEB82}" destId="{F5565A4F-5544-C340-AD44-03C9FAAFF71B}" srcOrd="3" destOrd="0" presId="urn:microsoft.com/office/officeart/2005/8/layout/venn1"/>
    <dgm:cxn modelId="{1199AE76-DF6C-0C4E-95C2-7202E0502974}" type="presParOf" srcId="{79D98047-8DD0-E945-A0A1-CF1315AEEB82}" destId="{B914C92B-4B90-0D43-9B3C-95D2C07EAE60}" srcOrd="4" destOrd="0" presId="urn:microsoft.com/office/officeart/2005/8/layout/venn1"/>
    <dgm:cxn modelId="{95AE2682-22F4-C744-B40A-17E6C28B17B2}" type="presParOf" srcId="{79D98047-8DD0-E945-A0A1-CF1315AEEB82}" destId="{95966390-772F-9F48-9770-557E5E6526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3DA04-F7E2-AC49-872A-0776A6B96EB9}" type="doc">
      <dgm:prSet loTypeId="urn:microsoft.com/office/officeart/2005/8/layout/chevron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CD16C-3EC0-E845-BD03-93AE155C12E6}">
      <dgm:prSet phldrT="[Text]"/>
      <dgm:spPr/>
      <dgm:t>
        <a:bodyPr/>
        <a:lstStyle/>
        <a:p>
          <a:r>
            <a:rPr lang="en-US" dirty="0" smtClean="0"/>
            <a:t>Tertiary prevention</a:t>
          </a:r>
          <a:endParaRPr lang="en-US" dirty="0"/>
        </a:p>
      </dgm:t>
    </dgm:pt>
    <dgm:pt modelId="{39AA24F2-1261-524B-AB0C-B71F0E2675C8}" type="parTrans" cxnId="{35F911F4-7AE2-0D4B-BC4B-4B729D54B42E}">
      <dgm:prSet/>
      <dgm:spPr/>
      <dgm:t>
        <a:bodyPr/>
        <a:lstStyle/>
        <a:p>
          <a:endParaRPr lang="en-US"/>
        </a:p>
      </dgm:t>
    </dgm:pt>
    <dgm:pt modelId="{CCF795EF-2697-474F-A100-D13910A4635F}" type="sibTrans" cxnId="{35F911F4-7AE2-0D4B-BC4B-4B729D54B42E}">
      <dgm:prSet/>
      <dgm:spPr/>
      <dgm:t>
        <a:bodyPr/>
        <a:lstStyle/>
        <a:p>
          <a:endParaRPr lang="en-US"/>
        </a:p>
      </dgm:t>
    </dgm:pt>
    <dgm:pt modelId="{9879BB13-54FE-ED43-8679-84FB998AE1FD}">
      <dgm:prSet phldrT="[Text]"/>
      <dgm:spPr/>
      <dgm:t>
        <a:bodyPr/>
        <a:lstStyle/>
        <a:p>
          <a:r>
            <a:rPr lang="en-US" dirty="0" smtClean="0"/>
            <a:t>Need to conduct more studies to understand long term effects of withdrawal in infants</a:t>
          </a:r>
          <a:endParaRPr lang="en-US" dirty="0"/>
        </a:p>
      </dgm:t>
    </dgm:pt>
    <dgm:pt modelId="{9A9EDE6F-5234-804E-9216-B5504380D99C}" type="parTrans" cxnId="{E14794CC-17F0-3F42-8487-E1347739E56C}">
      <dgm:prSet/>
      <dgm:spPr/>
      <dgm:t>
        <a:bodyPr/>
        <a:lstStyle/>
        <a:p>
          <a:endParaRPr lang="en-US"/>
        </a:p>
      </dgm:t>
    </dgm:pt>
    <dgm:pt modelId="{08842586-49D9-5647-BD41-10450EC69192}" type="sibTrans" cxnId="{E14794CC-17F0-3F42-8487-E1347739E56C}">
      <dgm:prSet/>
      <dgm:spPr/>
      <dgm:t>
        <a:bodyPr/>
        <a:lstStyle/>
        <a:p>
          <a:endParaRPr lang="en-US"/>
        </a:p>
      </dgm:t>
    </dgm:pt>
    <dgm:pt modelId="{1056A432-1917-3C42-B927-77A15FA96783}">
      <dgm:prSet phldrT="[Text]"/>
      <dgm:spPr/>
      <dgm:t>
        <a:bodyPr/>
        <a:lstStyle/>
        <a:p>
          <a:r>
            <a:rPr lang="en-US" dirty="0" smtClean="0"/>
            <a:t>Secondary prevention</a:t>
          </a:r>
          <a:endParaRPr lang="en-US" dirty="0"/>
        </a:p>
      </dgm:t>
    </dgm:pt>
    <dgm:pt modelId="{351B78ED-67DE-B540-8819-89DC41DCB19D}" type="parTrans" cxnId="{2F3667E4-9FFE-6C45-A1A2-EFC8997D1F9C}">
      <dgm:prSet/>
      <dgm:spPr/>
      <dgm:t>
        <a:bodyPr/>
        <a:lstStyle/>
        <a:p>
          <a:endParaRPr lang="en-US"/>
        </a:p>
      </dgm:t>
    </dgm:pt>
    <dgm:pt modelId="{1972D116-117C-FA48-BBC9-21CAEF84E7DF}" type="sibTrans" cxnId="{2F3667E4-9FFE-6C45-A1A2-EFC8997D1F9C}">
      <dgm:prSet/>
      <dgm:spPr/>
      <dgm:t>
        <a:bodyPr/>
        <a:lstStyle/>
        <a:p>
          <a:endParaRPr lang="en-US"/>
        </a:p>
      </dgm:t>
    </dgm:pt>
    <dgm:pt modelId="{5351A63C-AFDB-1241-B853-64E781672B85}">
      <dgm:prSet phldrT="[Text]"/>
      <dgm:spPr/>
      <dgm:t>
        <a:bodyPr/>
        <a:lstStyle/>
        <a:p>
          <a:endParaRPr lang="en-US" dirty="0"/>
        </a:p>
      </dgm:t>
    </dgm:pt>
    <dgm:pt modelId="{182A133D-A4A2-BA4A-8845-D952F3C993C4}" type="parTrans" cxnId="{DF090F03-0D24-4341-855D-DA3E5868165B}">
      <dgm:prSet/>
      <dgm:spPr/>
      <dgm:t>
        <a:bodyPr/>
        <a:lstStyle/>
        <a:p>
          <a:endParaRPr lang="en-US"/>
        </a:p>
      </dgm:t>
    </dgm:pt>
    <dgm:pt modelId="{BB3A5CCE-612F-C34A-80FF-0CE8DB27F7CA}" type="sibTrans" cxnId="{DF090F03-0D24-4341-855D-DA3E5868165B}">
      <dgm:prSet/>
      <dgm:spPr/>
      <dgm:t>
        <a:bodyPr/>
        <a:lstStyle/>
        <a:p>
          <a:endParaRPr lang="en-US"/>
        </a:p>
      </dgm:t>
    </dgm:pt>
    <dgm:pt modelId="{84C5705B-AF3E-6944-B9BD-0E6F1DD532ED}">
      <dgm:prSet phldrT="[Text]"/>
      <dgm:spPr/>
      <dgm:t>
        <a:bodyPr/>
        <a:lstStyle/>
        <a:p>
          <a:r>
            <a:rPr lang="en-US" dirty="0" smtClean="0"/>
            <a:t> Identify high risk women </a:t>
          </a:r>
          <a:r>
            <a:rPr lang="en-US" dirty="0" smtClean="0">
              <a:solidFill>
                <a:srgbClr val="FF0000"/>
              </a:solidFill>
            </a:rPr>
            <a:t>(cigarette smoking, opioid abuse and polysubstance use) </a:t>
          </a:r>
          <a:r>
            <a:rPr lang="en-US" dirty="0" smtClean="0"/>
            <a:t>and treat before/early in pregnancy </a:t>
          </a:r>
          <a:endParaRPr lang="en-US" dirty="0"/>
        </a:p>
      </dgm:t>
    </dgm:pt>
    <dgm:pt modelId="{D0E2F634-E791-2D4B-BFE8-2E49D48F8827}" type="parTrans" cxnId="{C488F49C-A6DD-6147-A0C3-5BCB03610917}">
      <dgm:prSet/>
      <dgm:spPr/>
      <dgm:t>
        <a:bodyPr/>
        <a:lstStyle/>
        <a:p>
          <a:endParaRPr lang="en-US"/>
        </a:p>
      </dgm:t>
    </dgm:pt>
    <dgm:pt modelId="{87D7D7B6-49F3-AC4B-BB59-CE609E9554E4}" type="sibTrans" cxnId="{C488F49C-A6DD-6147-A0C3-5BCB03610917}">
      <dgm:prSet/>
      <dgm:spPr/>
      <dgm:t>
        <a:bodyPr/>
        <a:lstStyle/>
        <a:p>
          <a:endParaRPr lang="en-US"/>
        </a:p>
      </dgm:t>
    </dgm:pt>
    <dgm:pt modelId="{B4AA51A3-29E7-EF4F-8F43-E36792F30084}">
      <dgm:prSet phldrT="[Text]"/>
      <dgm:spPr/>
      <dgm:t>
        <a:bodyPr/>
        <a:lstStyle/>
        <a:p>
          <a:r>
            <a:rPr lang="en-US" dirty="0" smtClean="0"/>
            <a:t>Primary prevention</a:t>
          </a:r>
        </a:p>
      </dgm:t>
    </dgm:pt>
    <dgm:pt modelId="{4CB1EF0E-E726-A346-B2C0-FADE95C0AD64}" type="parTrans" cxnId="{0A51E8BE-8A74-DD45-BE9D-0F067693C267}">
      <dgm:prSet/>
      <dgm:spPr/>
      <dgm:t>
        <a:bodyPr/>
        <a:lstStyle/>
        <a:p>
          <a:endParaRPr lang="en-US"/>
        </a:p>
      </dgm:t>
    </dgm:pt>
    <dgm:pt modelId="{662FC384-1DE0-504C-91EE-EBAFA2E6ACC1}" type="sibTrans" cxnId="{0A51E8BE-8A74-DD45-BE9D-0F067693C267}">
      <dgm:prSet/>
      <dgm:spPr/>
      <dgm:t>
        <a:bodyPr/>
        <a:lstStyle/>
        <a:p>
          <a:endParaRPr lang="en-US"/>
        </a:p>
      </dgm:t>
    </dgm:pt>
    <dgm:pt modelId="{2D023EC3-B596-7C4E-989E-FF3B45287D3B}">
      <dgm:prSet phldrT="[Text]"/>
      <dgm:spPr/>
      <dgm:t>
        <a:bodyPr/>
        <a:lstStyle/>
        <a:p>
          <a:r>
            <a:rPr lang="en-US" dirty="0" smtClean="0"/>
            <a:t>Improve rates of maternal education</a:t>
          </a:r>
          <a:endParaRPr lang="en-US" dirty="0"/>
        </a:p>
      </dgm:t>
    </dgm:pt>
    <dgm:pt modelId="{BBC43953-DCB9-4D45-A509-34CE5E4F798D}" type="parTrans" cxnId="{6C93A55C-7853-A14D-8810-C5EE4ED9FF2E}">
      <dgm:prSet/>
      <dgm:spPr/>
      <dgm:t>
        <a:bodyPr/>
        <a:lstStyle/>
        <a:p>
          <a:endParaRPr lang="en-US"/>
        </a:p>
      </dgm:t>
    </dgm:pt>
    <dgm:pt modelId="{B5920E0F-85B0-0F42-9B40-830218751732}" type="sibTrans" cxnId="{6C93A55C-7853-A14D-8810-C5EE4ED9FF2E}">
      <dgm:prSet/>
      <dgm:spPr/>
      <dgm:t>
        <a:bodyPr/>
        <a:lstStyle/>
        <a:p>
          <a:endParaRPr lang="en-US"/>
        </a:p>
      </dgm:t>
    </dgm:pt>
    <dgm:pt modelId="{3FBC4840-BA7D-1B4E-8799-C8419624AE2D}">
      <dgm:prSet phldrT="[Text]"/>
      <dgm:spPr/>
      <dgm:t>
        <a:bodyPr/>
        <a:lstStyle/>
        <a:p>
          <a:r>
            <a:rPr lang="en-US" dirty="0" smtClean="0"/>
            <a:t>Treat/prevent mental health illness</a:t>
          </a:r>
          <a:endParaRPr lang="en-US" dirty="0"/>
        </a:p>
      </dgm:t>
    </dgm:pt>
    <dgm:pt modelId="{25CDE28E-C14F-8A41-ADB4-2D50441BD18C}" type="parTrans" cxnId="{0897D775-074C-C140-BA86-D8930E3D0006}">
      <dgm:prSet/>
      <dgm:spPr/>
      <dgm:t>
        <a:bodyPr/>
        <a:lstStyle/>
        <a:p>
          <a:endParaRPr lang="en-US"/>
        </a:p>
      </dgm:t>
    </dgm:pt>
    <dgm:pt modelId="{2F405F44-C4EA-AF46-983A-B1307906CE03}" type="sibTrans" cxnId="{0897D775-074C-C140-BA86-D8930E3D0006}">
      <dgm:prSet/>
      <dgm:spPr/>
      <dgm:t>
        <a:bodyPr/>
        <a:lstStyle/>
        <a:p>
          <a:endParaRPr lang="en-US"/>
        </a:p>
      </dgm:t>
    </dgm:pt>
    <dgm:pt modelId="{D71034F2-74BD-7D4C-9AF6-092ACAC7D257}" type="pres">
      <dgm:prSet presAssocID="{8B23DA04-F7E2-AC49-872A-0776A6B96E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4419F-B450-F448-B006-7330F36EB291}" type="pres">
      <dgm:prSet presAssocID="{AF2CD16C-3EC0-E845-BD03-93AE155C12E6}" presName="composite" presStyleCnt="0"/>
      <dgm:spPr/>
    </dgm:pt>
    <dgm:pt modelId="{E1E9E540-6166-1A43-9E5C-9B36DD9F5193}" type="pres">
      <dgm:prSet presAssocID="{AF2CD16C-3EC0-E845-BD03-93AE155C12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96BB1-2D07-9D45-8009-1DDF96A78940}" type="pres">
      <dgm:prSet presAssocID="{AF2CD16C-3EC0-E845-BD03-93AE155C12E6}" presName="descendantText" presStyleLbl="alignAcc1" presStyleIdx="0" presStyleCnt="3" custLinFactNeighborY="-1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19CD-E881-8A44-81A4-1BC0B710E690}" type="pres">
      <dgm:prSet presAssocID="{CCF795EF-2697-474F-A100-D13910A4635F}" presName="sp" presStyleCnt="0"/>
      <dgm:spPr/>
    </dgm:pt>
    <dgm:pt modelId="{1F0C55ED-31A2-D04D-BF78-6DEC56D20EBE}" type="pres">
      <dgm:prSet presAssocID="{1056A432-1917-3C42-B927-77A15FA96783}" presName="composite" presStyleCnt="0"/>
      <dgm:spPr/>
    </dgm:pt>
    <dgm:pt modelId="{F33200FD-7910-7246-95A5-5FA8C28EDBF6}" type="pres">
      <dgm:prSet presAssocID="{1056A432-1917-3C42-B927-77A15FA9678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43CD4-0963-E849-ADCA-8E1BC32F7628}" type="pres">
      <dgm:prSet presAssocID="{1056A432-1917-3C42-B927-77A15FA9678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FA647-2905-2641-92B5-09BB75DCA82E}" type="pres">
      <dgm:prSet presAssocID="{1972D116-117C-FA48-BBC9-21CAEF84E7DF}" presName="sp" presStyleCnt="0"/>
      <dgm:spPr/>
    </dgm:pt>
    <dgm:pt modelId="{595CFFC0-5FB7-6A47-9AEB-28540B960F79}" type="pres">
      <dgm:prSet presAssocID="{B4AA51A3-29E7-EF4F-8F43-E36792F30084}" presName="composite" presStyleCnt="0"/>
      <dgm:spPr/>
    </dgm:pt>
    <dgm:pt modelId="{A4EAE0CD-DF40-2543-B640-8140C453BC3D}" type="pres">
      <dgm:prSet presAssocID="{B4AA51A3-29E7-EF4F-8F43-E36792F300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5FE4F-41BD-3A44-B735-905778568438}" type="pres">
      <dgm:prSet presAssocID="{B4AA51A3-29E7-EF4F-8F43-E36792F300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3A55C-7853-A14D-8810-C5EE4ED9FF2E}" srcId="{B4AA51A3-29E7-EF4F-8F43-E36792F30084}" destId="{2D023EC3-B596-7C4E-989E-FF3B45287D3B}" srcOrd="0" destOrd="0" parTransId="{BBC43953-DCB9-4D45-A509-34CE5E4F798D}" sibTransId="{B5920E0F-85B0-0F42-9B40-830218751732}"/>
    <dgm:cxn modelId="{35F911F4-7AE2-0D4B-BC4B-4B729D54B42E}" srcId="{8B23DA04-F7E2-AC49-872A-0776A6B96EB9}" destId="{AF2CD16C-3EC0-E845-BD03-93AE155C12E6}" srcOrd="0" destOrd="0" parTransId="{39AA24F2-1261-524B-AB0C-B71F0E2675C8}" sibTransId="{CCF795EF-2697-474F-A100-D13910A4635F}"/>
    <dgm:cxn modelId="{23288763-1E3E-8B4E-8EA1-5E9E489BD86D}" type="presOf" srcId="{3FBC4840-BA7D-1B4E-8799-C8419624AE2D}" destId="{BE55FE4F-41BD-3A44-B735-905778568438}" srcOrd="0" destOrd="1" presId="urn:microsoft.com/office/officeart/2005/8/layout/chevron2"/>
    <dgm:cxn modelId="{0897D775-074C-C140-BA86-D8930E3D0006}" srcId="{B4AA51A3-29E7-EF4F-8F43-E36792F30084}" destId="{3FBC4840-BA7D-1B4E-8799-C8419624AE2D}" srcOrd="1" destOrd="0" parTransId="{25CDE28E-C14F-8A41-ADB4-2D50441BD18C}" sibTransId="{2F405F44-C4EA-AF46-983A-B1307906CE03}"/>
    <dgm:cxn modelId="{0A51E8BE-8A74-DD45-BE9D-0F067693C267}" srcId="{8B23DA04-F7E2-AC49-872A-0776A6B96EB9}" destId="{B4AA51A3-29E7-EF4F-8F43-E36792F30084}" srcOrd="2" destOrd="0" parTransId="{4CB1EF0E-E726-A346-B2C0-FADE95C0AD64}" sibTransId="{662FC384-1DE0-504C-91EE-EBAFA2E6ACC1}"/>
    <dgm:cxn modelId="{FC793F82-2DDF-9F41-865D-18FBB615E241}" type="presOf" srcId="{AF2CD16C-3EC0-E845-BD03-93AE155C12E6}" destId="{E1E9E540-6166-1A43-9E5C-9B36DD9F5193}" srcOrd="0" destOrd="0" presId="urn:microsoft.com/office/officeart/2005/8/layout/chevron2"/>
    <dgm:cxn modelId="{C488F49C-A6DD-6147-A0C3-5BCB03610917}" srcId="{1056A432-1917-3C42-B927-77A15FA96783}" destId="{84C5705B-AF3E-6944-B9BD-0E6F1DD532ED}" srcOrd="1" destOrd="0" parTransId="{D0E2F634-E791-2D4B-BFE8-2E49D48F8827}" sibTransId="{87D7D7B6-49F3-AC4B-BB59-CE609E9554E4}"/>
    <dgm:cxn modelId="{C0C87FC4-5453-4A40-842B-B32BD87E8C13}" type="presOf" srcId="{84C5705B-AF3E-6944-B9BD-0E6F1DD532ED}" destId="{97743CD4-0963-E849-ADCA-8E1BC32F7628}" srcOrd="0" destOrd="1" presId="urn:microsoft.com/office/officeart/2005/8/layout/chevron2"/>
    <dgm:cxn modelId="{3F53E080-623E-CD48-AF46-0103A423084E}" type="presOf" srcId="{1056A432-1917-3C42-B927-77A15FA96783}" destId="{F33200FD-7910-7246-95A5-5FA8C28EDBF6}" srcOrd="0" destOrd="0" presId="urn:microsoft.com/office/officeart/2005/8/layout/chevron2"/>
    <dgm:cxn modelId="{4A5ADB07-B2DB-6343-9227-F1B624E880F3}" type="presOf" srcId="{8B23DA04-F7E2-AC49-872A-0776A6B96EB9}" destId="{D71034F2-74BD-7D4C-9AF6-092ACAC7D257}" srcOrd="0" destOrd="0" presId="urn:microsoft.com/office/officeart/2005/8/layout/chevron2"/>
    <dgm:cxn modelId="{E14794CC-17F0-3F42-8487-E1347739E56C}" srcId="{AF2CD16C-3EC0-E845-BD03-93AE155C12E6}" destId="{9879BB13-54FE-ED43-8679-84FB998AE1FD}" srcOrd="0" destOrd="0" parTransId="{9A9EDE6F-5234-804E-9216-B5504380D99C}" sibTransId="{08842586-49D9-5647-BD41-10450EC69192}"/>
    <dgm:cxn modelId="{70FF5C04-AB2F-8340-8C76-92E3BA0BF329}" type="presOf" srcId="{2D023EC3-B596-7C4E-989E-FF3B45287D3B}" destId="{BE55FE4F-41BD-3A44-B735-905778568438}" srcOrd="0" destOrd="0" presId="urn:microsoft.com/office/officeart/2005/8/layout/chevron2"/>
    <dgm:cxn modelId="{DF090F03-0D24-4341-855D-DA3E5868165B}" srcId="{1056A432-1917-3C42-B927-77A15FA96783}" destId="{5351A63C-AFDB-1241-B853-64E781672B85}" srcOrd="0" destOrd="0" parTransId="{182A133D-A4A2-BA4A-8845-D952F3C993C4}" sibTransId="{BB3A5CCE-612F-C34A-80FF-0CE8DB27F7CA}"/>
    <dgm:cxn modelId="{2F3667E4-9FFE-6C45-A1A2-EFC8997D1F9C}" srcId="{8B23DA04-F7E2-AC49-872A-0776A6B96EB9}" destId="{1056A432-1917-3C42-B927-77A15FA96783}" srcOrd="1" destOrd="0" parTransId="{351B78ED-67DE-B540-8819-89DC41DCB19D}" sibTransId="{1972D116-117C-FA48-BBC9-21CAEF84E7DF}"/>
    <dgm:cxn modelId="{A8B16133-1805-5C42-9F38-DEFAF0D239B6}" type="presOf" srcId="{9879BB13-54FE-ED43-8679-84FB998AE1FD}" destId="{C7596BB1-2D07-9D45-8009-1DDF96A78940}" srcOrd="0" destOrd="0" presId="urn:microsoft.com/office/officeart/2005/8/layout/chevron2"/>
    <dgm:cxn modelId="{1E87CE42-06E0-B744-8505-08DB2C81116E}" type="presOf" srcId="{B4AA51A3-29E7-EF4F-8F43-E36792F30084}" destId="{A4EAE0CD-DF40-2543-B640-8140C453BC3D}" srcOrd="0" destOrd="0" presId="urn:microsoft.com/office/officeart/2005/8/layout/chevron2"/>
    <dgm:cxn modelId="{6A7C6DE1-B4F0-A545-A1EE-4CB7AC920782}" type="presOf" srcId="{5351A63C-AFDB-1241-B853-64E781672B85}" destId="{97743CD4-0963-E849-ADCA-8E1BC32F7628}" srcOrd="0" destOrd="0" presId="urn:microsoft.com/office/officeart/2005/8/layout/chevron2"/>
    <dgm:cxn modelId="{1E077F7C-4DE8-5F48-9A5B-5E09436B9303}" type="presParOf" srcId="{D71034F2-74BD-7D4C-9AF6-092ACAC7D257}" destId="{F014419F-B450-F448-B006-7330F36EB291}" srcOrd="0" destOrd="0" presId="urn:microsoft.com/office/officeart/2005/8/layout/chevron2"/>
    <dgm:cxn modelId="{FE9ED14A-38E8-7640-9C26-BDF218D5E31C}" type="presParOf" srcId="{F014419F-B450-F448-B006-7330F36EB291}" destId="{E1E9E540-6166-1A43-9E5C-9B36DD9F5193}" srcOrd="0" destOrd="0" presId="urn:microsoft.com/office/officeart/2005/8/layout/chevron2"/>
    <dgm:cxn modelId="{144E51B8-814C-6D46-A0BB-3105B01DA483}" type="presParOf" srcId="{F014419F-B450-F448-B006-7330F36EB291}" destId="{C7596BB1-2D07-9D45-8009-1DDF96A78940}" srcOrd="1" destOrd="0" presId="urn:microsoft.com/office/officeart/2005/8/layout/chevron2"/>
    <dgm:cxn modelId="{00E8AA60-8142-BB4B-85E7-CCBFFA3848E5}" type="presParOf" srcId="{D71034F2-74BD-7D4C-9AF6-092ACAC7D257}" destId="{094D19CD-E881-8A44-81A4-1BC0B710E690}" srcOrd="1" destOrd="0" presId="urn:microsoft.com/office/officeart/2005/8/layout/chevron2"/>
    <dgm:cxn modelId="{12DEBA98-1DE6-2542-91C4-36F8DE9ED300}" type="presParOf" srcId="{D71034F2-74BD-7D4C-9AF6-092ACAC7D257}" destId="{1F0C55ED-31A2-D04D-BF78-6DEC56D20EBE}" srcOrd="2" destOrd="0" presId="urn:microsoft.com/office/officeart/2005/8/layout/chevron2"/>
    <dgm:cxn modelId="{D64CFF35-5020-6449-9365-E364A5378A92}" type="presParOf" srcId="{1F0C55ED-31A2-D04D-BF78-6DEC56D20EBE}" destId="{F33200FD-7910-7246-95A5-5FA8C28EDBF6}" srcOrd="0" destOrd="0" presId="urn:microsoft.com/office/officeart/2005/8/layout/chevron2"/>
    <dgm:cxn modelId="{F06C2A67-B418-FE4D-8986-B19559128B2D}" type="presParOf" srcId="{1F0C55ED-31A2-D04D-BF78-6DEC56D20EBE}" destId="{97743CD4-0963-E849-ADCA-8E1BC32F7628}" srcOrd="1" destOrd="0" presId="urn:microsoft.com/office/officeart/2005/8/layout/chevron2"/>
    <dgm:cxn modelId="{699A1930-4CEE-184B-9E26-60A445C0DD04}" type="presParOf" srcId="{D71034F2-74BD-7D4C-9AF6-092ACAC7D257}" destId="{588FA647-2905-2641-92B5-09BB75DCA82E}" srcOrd="3" destOrd="0" presId="urn:microsoft.com/office/officeart/2005/8/layout/chevron2"/>
    <dgm:cxn modelId="{C0F97807-1A27-A641-82BE-E66BE0D58B37}" type="presParOf" srcId="{D71034F2-74BD-7D4C-9AF6-092ACAC7D257}" destId="{595CFFC0-5FB7-6A47-9AEB-28540B960F79}" srcOrd="4" destOrd="0" presId="urn:microsoft.com/office/officeart/2005/8/layout/chevron2"/>
    <dgm:cxn modelId="{2251ECFA-572C-8347-AA9C-CD776A7C1A78}" type="presParOf" srcId="{595CFFC0-5FB7-6A47-9AEB-28540B960F79}" destId="{A4EAE0CD-DF40-2543-B640-8140C453BC3D}" srcOrd="0" destOrd="0" presId="urn:microsoft.com/office/officeart/2005/8/layout/chevron2"/>
    <dgm:cxn modelId="{F6E921CF-2962-6F48-B0A8-F3377378502A}" type="presParOf" srcId="{595CFFC0-5FB7-6A47-9AEB-28540B960F79}" destId="{BE55FE4F-41BD-3A44-B735-9057785684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32C3-5CF2-024F-9DB5-2BE5C2E2711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825F-EFB7-5949-8035-423C127F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Drug withdrawal syndrome seen shortly after birth in babies </a:t>
            </a:r>
            <a:r>
              <a:rPr lang="en-US" baseline="0" dirty="0" smtClean="0"/>
              <a:t>who were exposed to opioids in utero</a:t>
            </a:r>
          </a:p>
          <a:p>
            <a:endParaRPr lang="en-US" dirty="0" smtClean="0"/>
          </a:p>
          <a:p>
            <a:r>
              <a:rPr lang="en-US" dirty="0" smtClean="0"/>
              <a:t>Tremors Irritability Increased wakefulness High-pitched crying Increased muscle tone Hyperactive deep tendon reflexes Exaggerated Moro reflex Seizures Frequent yawning and sneezing.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Poor feeding Uncoordinated and constant sucking Vomiting Diarrhea Dehydration Poor </a:t>
            </a:r>
            <a:r>
              <a:rPr lang="en-US" dirty="0" err="1" smtClean="0"/>
              <a:t>wt</a:t>
            </a:r>
            <a:r>
              <a:rPr lang="en-US" dirty="0" smtClean="0"/>
              <a:t> gain Autonomic signs Increased sweating Nasal stuffiness Fever Mottling Temperature instability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89% reported using buprenorphine/being</a:t>
            </a:r>
            <a:r>
              <a:rPr lang="en-US" baseline="0" dirty="0" smtClean="0"/>
              <a:t> prescribed buprenorphine, ONLY 61% had POSITIVE CORD TISSUE 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Though 34% reported using BZDs/being </a:t>
            </a:r>
            <a:r>
              <a:rPr lang="en-US" baseline="0" dirty="0" smtClean="0"/>
              <a:t>prescribed BZD, ONLY 9% had POSITIVE CORD TISSUE ANALYSIS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remove this slide</a:t>
            </a:r>
            <a:r>
              <a:rPr lang="en-US" baseline="0" dirty="0" smtClean="0"/>
              <a:t> if exceeding &gt;10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Backward elimination of variables that</a:t>
            </a:r>
            <a:r>
              <a:rPr lang="en-US" baseline="0" dirty="0" smtClean="0"/>
              <a:t> were found to be significant in bivariate analysis (p=0.15)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infants exposed to benzodiazepines had 12.7 day longer LOS on average (p = 0.07)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infants born to mothers smoking &gt; 5 cigarettes per day in the last trimester had 6.4 day longer LOS on average (p = 0.022)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Gestational age ( p= 0.027)</a:t>
            </a:r>
          </a:p>
          <a:p>
            <a:r>
              <a:rPr lang="en-US" dirty="0" smtClean="0">
                <a:effectLst/>
              </a:rPr>
              <a:t>BW (p= 0.149)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all</a:t>
            </a:r>
            <a:r>
              <a:rPr lang="en-US" baseline="0" dirty="0" smtClean="0"/>
              <a:t> the factors in relationship to this cycle --- &gt; poverty, relationship instability, low education levels</a:t>
            </a:r>
          </a:p>
          <a:p>
            <a:r>
              <a:rPr lang="en-US" baseline="0" dirty="0" smtClean="0"/>
              <a:t>High risk health factors – mental illness, </a:t>
            </a:r>
            <a:r>
              <a:rPr lang="en-US" baseline="0" dirty="0" err="1" smtClean="0"/>
              <a:t>hep</a:t>
            </a:r>
            <a:r>
              <a:rPr lang="en-US" baseline="0" dirty="0" smtClean="0"/>
              <a:t> c, poly drug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6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decrease</a:t>
            </a:r>
            <a:r>
              <a:rPr lang="en-US" baseline="0" dirty="0" smtClean="0"/>
              <a:t> infant LOS and prevent the emotional and financial burden on the mothers and health care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could be pain relievers, illicit substance, </a:t>
            </a:r>
            <a:r>
              <a:rPr lang="en-US" dirty="0" err="1" smtClean="0"/>
              <a:t>opiod</a:t>
            </a:r>
            <a:r>
              <a:rPr lang="en-US" dirty="0" smtClean="0"/>
              <a:t> maintenance therapy (Long-term treatment for opioid use disorder, under medical supervision, with a longer-acting but less euphoric opioid)</a:t>
            </a:r>
          </a:p>
          <a:p>
            <a:endParaRPr lang="en-US" dirty="0" smtClean="0"/>
          </a:p>
          <a:p>
            <a:r>
              <a:rPr lang="en-US" dirty="0" smtClean="0"/>
              <a:t>Source: https://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cdcgrandrounds</a:t>
            </a:r>
            <a:r>
              <a:rPr lang="en-US" dirty="0" smtClean="0"/>
              <a:t>/pdf/archives/2016/august2016.pdf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4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2: Mutually Exclusive Sources of Exposure for Neonatal Abstinence Syndrome Cases, Tennessee 2013-2015. The increase in exposure to prescription drugs only was statistically significant (p=0.01). Time trends did not reach statistical significance for exposure to illicit/diverted drugs only (p=0.07) or prescription and illicit drugs (p=0.55).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??Need info</a:t>
            </a:r>
            <a:r>
              <a:rPr lang="en-US" baseline="0" dirty="0" smtClean="0">
                <a:solidFill>
                  <a:srgbClr val="FF0000"/>
                </a:solidFill>
              </a:rPr>
              <a:t> for our study sample, illicit vs MAT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epidemic of NAS is evolving</a:t>
            </a:r>
            <a:r>
              <a:rPr lang="en-US" baseline="0" dirty="0" smtClean="0"/>
              <a:t> in the United States and TN is the epicenter as it is the second highest prescribing state (after Alabama)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both opiates and benzodiazepines, Alabama, Tennessee, and West Virginia were the three highest-prescribing states.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??</a:t>
            </a:r>
            <a:r>
              <a:rPr lang="en-US" dirty="0" smtClean="0"/>
              <a:t> Incidence in north-east TN over 50 per 1000 live births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142.9, 142.8 prescriptions per 100 persons</a:t>
            </a:r>
          </a:p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Paulozzi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 J., Mack, K. A., &amp;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Hockenberry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M. (2014). Vital signs: variation among states in prescribing of opioid pain relievers and benzodiazepines—United States, 2012. MMWR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Rep, 63(26), 563-8.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remove this slide</a:t>
            </a:r>
            <a:r>
              <a:rPr lang="en-US" baseline="0" dirty="0" smtClean="0"/>
              <a:t> if exceeding &gt;10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remove this slide</a:t>
            </a:r>
            <a:r>
              <a:rPr lang="en-US" baseline="0" dirty="0" smtClean="0"/>
              <a:t> if exceeding &gt;10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3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remove this slide</a:t>
            </a:r>
            <a:r>
              <a:rPr lang="en-US" baseline="0" dirty="0" smtClean="0"/>
              <a:t> if exceeding &gt;10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825F-EFB7-5949-8035-423C127F3B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914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49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TSU stacked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00" y="4357116"/>
            <a:ext cx="3074865" cy="12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0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808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43328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43328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94841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94841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81624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9575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98169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0344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6490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7E4C-8237-E74A-A7DE-3F2F006848A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SU stacked g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00" y="4357116"/>
            <a:ext cx="3074865" cy="12687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16494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Factors Associated with Maternal Drug Use and the Severity of Neonatal Abstinence Syndrome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604516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Dr. Pratibha Agarwal, </a:t>
            </a:r>
            <a:r>
              <a:rPr lang="en-US" sz="2400" dirty="0" smtClean="0"/>
              <a:t>Student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Dr</a:t>
            </a:r>
            <a:r>
              <a:rPr lang="en-US" sz="2400" dirty="0"/>
              <a:t>. David Wood, </a:t>
            </a:r>
            <a:r>
              <a:rPr lang="en-US" sz="2400" dirty="0" smtClean="0"/>
              <a:t>Mentor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Beth </a:t>
            </a:r>
            <a:r>
              <a:rPr lang="en-US" sz="2400" dirty="0"/>
              <a:t>Bailey, PhD, </a:t>
            </a:r>
            <a:r>
              <a:rPr lang="en-US" sz="2400" dirty="0" smtClean="0"/>
              <a:t>Statistician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/>
              <a:t>Jesi</a:t>
            </a:r>
            <a:r>
              <a:rPr lang="en-US" sz="2400" dirty="0" smtClean="0"/>
              <a:t> </a:t>
            </a:r>
            <a:r>
              <a:rPr lang="en-US" sz="2400" dirty="0"/>
              <a:t>Hall, R</a:t>
            </a:r>
            <a:r>
              <a:rPr lang="en-US" sz="2400" dirty="0" smtClean="0"/>
              <a:t>esearch Assistant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Health Information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94457"/>
              </p:ext>
            </p:extLst>
          </p:nvPr>
        </p:nvGraphicFramePr>
        <p:xfrm>
          <a:off x="914399" y="1673043"/>
          <a:ext cx="7625752" cy="303697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812876"/>
                <a:gridCol w="3812876"/>
              </a:tblGrid>
              <a:tr h="616906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Length of stay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Gestational age</a:t>
                      </a:r>
                      <a:endParaRPr lang="en-US" sz="2400" dirty="0"/>
                    </a:p>
                  </a:txBody>
                  <a:tcPr anchor="ctr"/>
                </a:tc>
              </a:tr>
              <a:tr h="616906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Feeding status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Gender</a:t>
                      </a:r>
                      <a:endParaRPr lang="en-US" sz="2400" dirty="0"/>
                    </a:p>
                  </a:txBody>
                  <a:tcPr anchor="ctr"/>
                </a:tc>
              </a:tr>
              <a:tr h="616906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Pharmacologic</a:t>
                      </a:r>
                      <a:r>
                        <a:rPr lang="en-US" sz="2400" baseline="0" dirty="0" smtClean="0"/>
                        <a:t> treatment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Birth weight</a:t>
                      </a:r>
                      <a:endParaRPr lang="en-US" sz="2400" dirty="0"/>
                    </a:p>
                  </a:txBody>
                  <a:tcPr anchor="ctr"/>
                </a:tc>
              </a:tr>
              <a:tr h="118626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/>
                        <a:t>Non pharmacologic 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/>
                        <a:t>Highest Finnegan score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5" y="1565694"/>
            <a:ext cx="8229600" cy="4148081"/>
          </a:xfrm>
        </p:spPr>
        <p:txBody>
          <a:bodyPr/>
          <a:lstStyle/>
          <a:p>
            <a:r>
              <a:rPr lang="en-US" dirty="0" smtClean="0"/>
              <a:t>Descriptive statistics</a:t>
            </a:r>
          </a:p>
          <a:p>
            <a:pPr lvl="1"/>
            <a:r>
              <a:rPr lang="en-US" dirty="0" smtClean="0"/>
              <a:t>Mothers</a:t>
            </a:r>
          </a:p>
          <a:p>
            <a:pPr lvl="1"/>
            <a:r>
              <a:rPr lang="en-US" dirty="0" smtClean="0"/>
              <a:t>Infants</a:t>
            </a:r>
          </a:p>
          <a:p>
            <a:r>
              <a:rPr lang="en-US" dirty="0" smtClean="0"/>
              <a:t>Bivariate analysis</a:t>
            </a:r>
          </a:p>
          <a:p>
            <a:r>
              <a:rPr lang="en-US" dirty="0" smtClean="0"/>
              <a:t>Multivariate analysis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5" y="1565694"/>
            <a:ext cx="8229600" cy="4148081"/>
          </a:xfrm>
        </p:spPr>
        <p:txBody>
          <a:bodyPr>
            <a:normAutofit/>
          </a:bodyPr>
          <a:lstStyle/>
          <a:p>
            <a:r>
              <a:rPr lang="en-US" dirty="0"/>
              <a:t>Mothers mean age was 28.3 (</a:t>
            </a:r>
            <a:r>
              <a:rPr lang="en-US" dirty="0" err="1"/>
              <a:t>s.d.</a:t>
            </a:r>
            <a:r>
              <a:rPr lang="en-US" dirty="0"/>
              <a:t> = 4.8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Mean parity was 1.74 (</a:t>
            </a:r>
            <a:r>
              <a:rPr lang="en-US" dirty="0" err="1"/>
              <a:t>s.d.</a:t>
            </a:r>
            <a:r>
              <a:rPr lang="en-US" dirty="0"/>
              <a:t> = 0.49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Social factors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72 % were unmarried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34.2% had less than HS and 38.4% had HS education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87% were on public health insurance (proxy for poverty)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5" y="1565694"/>
            <a:ext cx="8229600" cy="4148081"/>
          </a:xfrm>
        </p:spPr>
        <p:txBody>
          <a:bodyPr>
            <a:normAutofit/>
          </a:bodyPr>
          <a:lstStyle/>
          <a:p>
            <a:r>
              <a:rPr lang="en-US" dirty="0"/>
              <a:t>34% delivered by C section</a:t>
            </a:r>
          </a:p>
          <a:p>
            <a:r>
              <a:rPr lang="en-US" b="1" dirty="0"/>
              <a:t>53% had a  history of mental illness</a:t>
            </a:r>
          </a:p>
          <a:p>
            <a:r>
              <a:rPr lang="en-US" dirty="0"/>
              <a:t>37% were positive for hepatitis C</a:t>
            </a:r>
          </a:p>
          <a:p>
            <a:r>
              <a:rPr lang="en-US" b="1" dirty="0"/>
              <a:t>53% smoked more than 5 cigarettes per day in last trimester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used </a:t>
            </a:r>
            <a:r>
              <a:rPr lang="en-US" smtClean="0"/>
              <a:t>by Mothers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2538"/>
              </p:ext>
            </p:extLst>
          </p:nvPr>
        </p:nvGraphicFramePr>
        <p:xfrm>
          <a:off x="457200" y="1417638"/>
          <a:ext cx="8229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7-Point Star 6"/>
          <p:cNvSpPr/>
          <p:nvPr/>
        </p:nvSpPr>
        <p:spPr>
          <a:xfrm>
            <a:off x="6694099" y="4568019"/>
            <a:ext cx="879894" cy="84937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2101972" y="1417638"/>
            <a:ext cx="1089802" cy="967234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61%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962" y="2237472"/>
            <a:ext cx="175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POSITIVE CORD </a:t>
            </a:r>
            <a:endParaRPr lang="en-US" dirty="0" smtClean="0"/>
          </a:p>
          <a:p>
            <a:r>
              <a:rPr lang="en-US" dirty="0" smtClean="0"/>
              <a:t>TISSUE </a:t>
            </a:r>
            <a:r>
              <a:rPr lang="en-US" dirty="0"/>
              <a:t>ANALYSIS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4163" y="3928798"/>
            <a:ext cx="175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POSITIVE CORD </a:t>
            </a:r>
            <a:endParaRPr lang="en-US" dirty="0" smtClean="0"/>
          </a:p>
          <a:p>
            <a:r>
              <a:rPr lang="en-US" dirty="0" smtClean="0"/>
              <a:t>TISSUE </a:t>
            </a:r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0069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5" y="1565694"/>
            <a:ext cx="8229600" cy="41480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Infant’s mean LOS 17.7 days (</a:t>
            </a:r>
            <a:r>
              <a:rPr lang="en-US" dirty="0" err="1"/>
              <a:t>s.d.</a:t>
            </a:r>
            <a:r>
              <a:rPr lang="en-US" dirty="0"/>
              <a:t> = 11.6)</a:t>
            </a:r>
          </a:p>
          <a:p>
            <a:r>
              <a:rPr lang="en-US" b="1" dirty="0"/>
              <a:t>15% were low birthweight</a:t>
            </a:r>
          </a:p>
          <a:p>
            <a:r>
              <a:rPr lang="en-US" dirty="0"/>
              <a:t>Average gestational age: 38.8 (</a:t>
            </a:r>
            <a:r>
              <a:rPr lang="en-US" dirty="0" err="1"/>
              <a:t>s.d.</a:t>
            </a:r>
            <a:r>
              <a:rPr lang="en-US" dirty="0"/>
              <a:t> = 1.8)</a:t>
            </a:r>
          </a:p>
          <a:p>
            <a:r>
              <a:rPr lang="en-US" dirty="0"/>
              <a:t>60% were male</a:t>
            </a:r>
          </a:p>
          <a:p>
            <a:r>
              <a:rPr lang="en-US" dirty="0"/>
              <a:t>41% were breast fed</a:t>
            </a:r>
          </a:p>
          <a:p>
            <a:r>
              <a:rPr lang="en-US" b="1" dirty="0"/>
              <a:t>52% received nonpharmacological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86</a:t>
            </a:r>
            <a:r>
              <a:rPr lang="en-US" b="1" dirty="0"/>
              <a:t>% received pharmacologic (morphine) treatment for NAS</a:t>
            </a:r>
            <a:endParaRPr lang="en-US" dirty="0"/>
          </a:p>
          <a:p>
            <a:r>
              <a:rPr lang="en-US" dirty="0"/>
              <a:t>Highest Finnegan score was a mean of </a:t>
            </a:r>
            <a:r>
              <a:rPr lang="en-US" dirty="0" smtClean="0"/>
              <a:t>13.06     </a:t>
            </a:r>
            <a:r>
              <a:rPr lang="en-US" dirty="0"/>
              <a:t>(</a:t>
            </a:r>
            <a:r>
              <a:rPr lang="en-US" dirty="0" err="1"/>
              <a:t>s.d.</a:t>
            </a:r>
            <a:r>
              <a:rPr lang="en-US" dirty="0"/>
              <a:t> = 2.7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Length of Stay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671554"/>
              </p:ext>
            </p:extLst>
          </p:nvPr>
        </p:nvGraphicFramePr>
        <p:xfrm>
          <a:off x="457200" y="1417638"/>
          <a:ext cx="8229600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950" y="4727279"/>
            <a:ext cx="3174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 smoked &gt;5 cig/d in last trimester</a:t>
            </a:r>
          </a:p>
          <a:p>
            <a:r>
              <a:rPr lang="en-US" sz="1200" dirty="0" smtClean="0"/>
              <a:t>*only if Cord tissue was positive</a:t>
            </a:r>
          </a:p>
          <a:p>
            <a:r>
              <a:rPr lang="en-US" sz="1200" dirty="0" smtClean="0"/>
              <a:t>+for every increase in BW by 1000g, LOS decreased by 5days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45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" b="4533"/>
          <a:stretch/>
        </p:blipFill>
        <p:spPr bwMode="auto">
          <a:xfrm>
            <a:off x="123326" y="29473"/>
            <a:ext cx="8780167" cy="654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5701985" y="4713428"/>
            <a:ext cx="1657822" cy="315772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31340" y="5767687"/>
            <a:ext cx="1544980" cy="293106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597872" y="5949704"/>
            <a:ext cx="1575714" cy="334991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75121" y="3741173"/>
            <a:ext cx="2005012" cy="300038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57866" y="4106442"/>
            <a:ext cx="2219509" cy="443255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33868" y="761911"/>
            <a:ext cx="1552171" cy="275152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721696" y="1488173"/>
            <a:ext cx="2032659" cy="307173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222207" y="1123950"/>
            <a:ext cx="2681287" cy="329804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3668" y="1145977"/>
            <a:ext cx="274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Disrupted maternal infant bonding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92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7108"/>
              </p:ext>
            </p:extLst>
          </p:nvPr>
        </p:nvGraphicFramePr>
        <p:xfrm>
          <a:off x="390293" y="1444084"/>
          <a:ext cx="8229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74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power to the study</a:t>
            </a:r>
          </a:p>
          <a:p>
            <a:r>
              <a:rPr lang="en-US" dirty="0" smtClean="0"/>
              <a:t>Lack of availability of Finnegan scores</a:t>
            </a:r>
          </a:p>
          <a:p>
            <a:r>
              <a:rPr lang="en-US" dirty="0" smtClean="0"/>
              <a:t>Retrospective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NAS 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Symptoms: Neurologic excitability and gastrointestinal dysfunction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3099" b="33296"/>
          <a:stretch/>
        </p:blipFill>
        <p:spPr>
          <a:xfrm>
            <a:off x="457200" y="3351105"/>
            <a:ext cx="8229600" cy="221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1286" y="5558109"/>
            <a:ext cx="2345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Source: National Institute of Drug Use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7183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Project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 600 total infants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329"/>
            <a:ext cx="8948407" cy="44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8185" y="367635"/>
            <a:ext cx="2529990" cy="4469892"/>
          </a:xfrm>
        </p:spPr>
        <p:txBody>
          <a:bodyPr/>
          <a:lstStyle/>
          <a:p>
            <a:r>
              <a:rPr lang="en-US" dirty="0" smtClean="0"/>
              <a:t>Finnegan Score</a:t>
            </a:r>
            <a:br>
              <a:rPr lang="en-US" dirty="0" smtClean="0"/>
            </a:b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24226" y="6038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69283" y="9523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14279" r="3336" b="8163"/>
          <a:stretch/>
        </p:blipFill>
        <p:spPr>
          <a:xfrm>
            <a:off x="189782" y="207034"/>
            <a:ext cx="5658928" cy="6200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247" y="5288573"/>
            <a:ext cx="287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122F53"/>
                </a:solidFill>
              </a:rPr>
              <a:t>Source: http</a:t>
            </a:r>
            <a:r>
              <a:rPr lang="en-US" sz="1200" i="1" dirty="0">
                <a:solidFill>
                  <a:srgbClr val="122F53"/>
                </a:solidFill>
              </a:rPr>
              <a:t>://</a:t>
            </a:r>
            <a:r>
              <a:rPr lang="en-US" sz="1200" i="1" dirty="0" err="1">
                <a:solidFill>
                  <a:srgbClr val="122F53"/>
                </a:solidFill>
              </a:rPr>
              <a:t>www.vuneo.org</a:t>
            </a:r>
            <a:r>
              <a:rPr lang="en-US" sz="1200" i="1" dirty="0">
                <a:solidFill>
                  <a:srgbClr val="122F53"/>
                </a:solidFill>
              </a:rPr>
              <a:t>/</a:t>
            </a:r>
            <a:r>
              <a:rPr lang="en-US" sz="1200" i="1" dirty="0" err="1">
                <a:solidFill>
                  <a:srgbClr val="122F53"/>
                </a:solidFill>
              </a:rPr>
              <a:t>npNAS.htm</a:t>
            </a:r>
            <a:endParaRPr lang="en-US" sz="1200" i="1" dirty="0">
              <a:solidFill>
                <a:srgbClr val="122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err="1" smtClean="0"/>
              <a:t>MatMH</a:t>
            </a:r>
            <a:r>
              <a:rPr lang="en-US" sz="2200" b="1" u="sng" dirty="0" smtClean="0"/>
              <a:t> (Maternal Mental Health)</a:t>
            </a:r>
            <a:endParaRPr lang="en-US" sz="2200" b="1" u="sng" dirty="0"/>
          </a:p>
          <a:p>
            <a:r>
              <a:rPr lang="en-US" sz="2200" dirty="0"/>
              <a:t>Mention of mental illness in history and physical AND/OR</a:t>
            </a:r>
          </a:p>
          <a:p>
            <a:r>
              <a:rPr lang="en-US" sz="2200" dirty="0"/>
              <a:t>Mention of maternal history of psychiatric illness in admission record AND/OR</a:t>
            </a:r>
          </a:p>
          <a:p>
            <a:r>
              <a:rPr lang="en-US" sz="2200" dirty="0"/>
              <a:t>Mother received alprazolam while in the hospital AND/OR</a:t>
            </a:r>
          </a:p>
          <a:p>
            <a:r>
              <a:rPr lang="en-US" sz="2200" dirty="0"/>
              <a:t>Mother received clonazepam while in the hospital AND/OR</a:t>
            </a:r>
          </a:p>
          <a:p>
            <a:r>
              <a:rPr lang="en-US" sz="2200" dirty="0"/>
              <a:t>Mother received paroxetine while in the hospital </a:t>
            </a:r>
            <a:r>
              <a:rPr lang="en-US" sz="2200" dirty="0" smtClean="0"/>
              <a:t>AND/OR</a:t>
            </a:r>
          </a:p>
          <a:p>
            <a:pPr lvl="0"/>
            <a:r>
              <a:rPr lang="en-US" sz="2200" dirty="0"/>
              <a:t>Mother received sertraline while in the hospital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44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66" y="150963"/>
            <a:ext cx="8358996" cy="49213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 err="1" smtClean="0"/>
              <a:t>Preg_Bupr</a:t>
            </a:r>
            <a:endParaRPr lang="en-US" b="1" u="sng" dirty="0"/>
          </a:p>
          <a:p>
            <a:r>
              <a:rPr lang="en-US" dirty="0"/>
              <a:t>Mother was taking buprenorphine when she was admitted to the hospital AND/OR</a:t>
            </a:r>
          </a:p>
          <a:p>
            <a:r>
              <a:rPr lang="en-US" dirty="0"/>
              <a:t>Mother received buprenorphine while in the hospital AND/OR</a:t>
            </a:r>
          </a:p>
          <a:p>
            <a:r>
              <a:rPr lang="en-US" dirty="0"/>
              <a:t>Mother mentioned receiving buprenorphine in her history and physical AND/OR</a:t>
            </a:r>
          </a:p>
          <a:p>
            <a:r>
              <a:rPr lang="en-US" dirty="0"/>
              <a:t>Mother mentioned that she was receiving a prescription for buprenorphine in her admission record AND/OR</a:t>
            </a:r>
          </a:p>
          <a:p>
            <a:r>
              <a:rPr lang="en-US" dirty="0"/>
              <a:t>Baby’s cord stat was positive for </a:t>
            </a:r>
            <a:r>
              <a:rPr lang="en-US" dirty="0" smtClean="0"/>
              <a:t>buprenorphine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/>
              <a:t> </a:t>
            </a:r>
            <a:r>
              <a:rPr lang="en-US" b="1" u="sng" dirty="0" err="1" smtClean="0"/>
              <a:t>Preg_methdn</a:t>
            </a:r>
            <a:endParaRPr lang="en-US" b="1" u="sng" dirty="0"/>
          </a:p>
          <a:p>
            <a:pPr lvl="0"/>
            <a:r>
              <a:rPr lang="en-US" dirty="0"/>
              <a:t>Mother was taking methadone on admission to the hospital AND/OR</a:t>
            </a:r>
          </a:p>
          <a:p>
            <a:pPr lvl="0"/>
            <a:r>
              <a:rPr lang="en-US" dirty="0"/>
              <a:t>Baby’s cord state was positive for methadone AND/OR</a:t>
            </a:r>
          </a:p>
          <a:p>
            <a:pPr lvl="0"/>
            <a:r>
              <a:rPr lang="en-US" dirty="0"/>
              <a:t>Mother’s history and physical mentioned methadone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9" y="0"/>
            <a:ext cx="8229600" cy="4148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err="1"/>
              <a:t>Preg_benzo</a:t>
            </a:r>
            <a:endParaRPr lang="en-US" sz="2000" b="1" u="sng" dirty="0"/>
          </a:p>
          <a:p>
            <a:pPr lvl="0"/>
            <a:r>
              <a:rPr lang="en-US" sz="2000" dirty="0"/>
              <a:t>Mother has positive UDS for benzos AND/OR</a:t>
            </a:r>
          </a:p>
          <a:p>
            <a:pPr lvl="0"/>
            <a:r>
              <a:rPr lang="en-US" sz="2000" dirty="0"/>
              <a:t>Mother was taking clonazepam on admission to the hospital AND/OR</a:t>
            </a:r>
          </a:p>
          <a:p>
            <a:pPr lvl="0"/>
            <a:r>
              <a:rPr lang="en-US" sz="2000" dirty="0"/>
              <a:t>Mother was taking alprazolam on admission to the hospital AND/OR</a:t>
            </a:r>
          </a:p>
          <a:p>
            <a:pPr lvl="0"/>
            <a:r>
              <a:rPr lang="en-US" sz="2000" dirty="0"/>
              <a:t>Mother received </a:t>
            </a:r>
            <a:r>
              <a:rPr lang="en-US" sz="2000" dirty="0" smtClean="0"/>
              <a:t>alprazolam/clonazepam/lorazepam </a:t>
            </a:r>
            <a:r>
              <a:rPr lang="en-US" sz="2000" dirty="0"/>
              <a:t>while in the hospital AND/OR</a:t>
            </a:r>
          </a:p>
          <a:p>
            <a:pPr lvl="0"/>
            <a:r>
              <a:rPr lang="en-US" sz="2000" dirty="0" smtClean="0"/>
              <a:t>Baby’s </a:t>
            </a:r>
            <a:r>
              <a:rPr lang="en-US" sz="2000" dirty="0"/>
              <a:t>cord stat was positive for benzos AND/OR</a:t>
            </a:r>
          </a:p>
          <a:p>
            <a:pPr lvl="0"/>
            <a:r>
              <a:rPr lang="en-US" sz="2000" dirty="0"/>
              <a:t>Mother’s history and physical mentioned </a:t>
            </a:r>
            <a:r>
              <a:rPr lang="en-US" sz="2000" dirty="0" smtClean="0"/>
              <a:t>clonazepam/benzos/Xanax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Preg_opi</a:t>
            </a:r>
            <a:endParaRPr lang="en-US" sz="2000" b="1" dirty="0"/>
          </a:p>
          <a:p>
            <a:pPr lvl="0"/>
            <a:r>
              <a:rPr lang="en-US" sz="2000" dirty="0"/>
              <a:t>Baby’s cord stat tested positive for </a:t>
            </a:r>
            <a:r>
              <a:rPr lang="en-US" sz="2000" dirty="0" smtClean="0"/>
              <a:t>oxy/opiates/</a:t>
            </a:r>
            <a:r>
              <a:rPr lang="en-US" sz="2000" dirty="0" err="1" smtClean="0"/>
              <a:t>tramodol</a:t>
            </a:r>
            <a:r>
              <a:rPr lang="en-US" sz="2000" dirty="0" smtClean="0"/>
              <a:t> </a:t>
            </a:r>
            <a:r>
              <a:rPr lang="en-US" sz="2000" dirty="0"/>
              <a:t>AND/OR</a:t>
            </a:r>
          </a:p>
          <a:p>
            <a:pPr lvl="0"/>
            <a:r>
              <a:rPr lang="en-US" sz="2000" dirty="0" smtClean="0"/>
              <a:t>Mother </a:t>
            </a:r>
            <a:r>
              <a:rPr lang="en-US" sz="2000" dirty="0"/>
              <a:t>mentioned cocaine/crack use in the admission record AND/OR</a:t>
            </a:r>
          </a:p>
          <a:p>
            <a:pPr lvl="0"/>
            <a:r>
              <a:rPr lang="en-US" sz="2000" dirty="0"/>
              <a:t>Mother received opiate while in the hospital (fentanyl, hydrocodone, hydromorphone, oxycodone, or tramadol) AND/OR</a:t>
            </a:r>
          </a:p>
          <a:p>
            <a:pPr lvl="0"/>
            <a:r>
              <a:rPr lang="en-US" sz="2000" dirty="0"/>
              <a:t>Mother mentioned use of an opiate in her admission record or </a:t>
            </a:r>
            <a:r>
              <a:rPr lang="en-US" sz="2000" dirty="0" smtClean="0"/>
              <a:t>H&amp;P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99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causing 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Most likely opioids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Percocet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Heroin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Methadone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Buprenorphine</a:t>
            </a:r>
            <a:br>
              <a:rPr lang="en-US" sz="2200" dirty="0" smtClean="0"/>
            </a:b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Others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Cocaine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Amphetamines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Barbiturates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Benzodiazepines</a:t>
            </a:r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4026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14335" r="6698" b="-5186"/>
          <a:stretch/>
        </p:blipFill>
        <p:spPr>
          <a:xfrm>
            <a:off x="138023" y="266639"/>
            <a:ext cx="8479766" cy="51533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5812" y="5289222"/>
            <a:ext cx="6133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Neonatal Abstinence Syndrome Surveillance Annual Report </a:t>
            </a:r>
            <a:r>
              <a:rPr lang="en-US" sz="1100" i="1" dirty="0"/>
              <a:t>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5" t="-566" b="83837"/>
          <a:stretch/>
        </p:blipFill>
        <p:spPr>
          <a:xfrm>
            <a:off x="7103853" y="701712"/>
            <a:ext cx="763438" cy="13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  <a:cs typeface="Minion Pro"/>
              </a:rPr>
              <a:t>Add Title Here</a:t>
            </a:r>
            <a:endParaRPr lang="en-US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Bullet points</a:t>
            </a:r>
          </a:p>
          <a:p>
            <a:r>
              <a:rPr lang="en-US" dirty="0" smtClean="0">
                <a:latin typeface="Myriad Pro"/>
                <a:cs typeface="Myriad Pro"/>
              </a:rPr>
              <a:t>Go here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r="422" b="4693"/>
          <a:stretch/>
        </p:blipFill>
        <p:spPr>
          <a:xfrm>
            <a:off x="286966" y="274638"/>
            <a:ext cx="8417668" cy="5497740"/>
          </a:xfrm>
        </p:spPr>
      </p:pic>
      <p:pic>
        <p:nvPicPr>
          <p:cNvPr id="4" name="Picture 3" descr="ETSU long gol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en-US" dirty="0" smtClean="0"/>
              <a:t>NAS Epidemic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4971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97" b="42897"/>
          <a:stretch/>
        </p:blipFill>
        <p:spPr>
          <a:xfrm>
            <a:off x="1142493" y="1378669"/>
            <a:ext cx="4444050" cy="19861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69729" y="1606531"/>
            <a:ext cx="2133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i="1" dirty="0" smtClean="0">
                <a:solidFill>
                  <a:srgbClr val="222222"/>
                </a:solidFill>
                <a:latin typeface="Arial" charset="0"/>
              </a:rPr>
              <a:t>Source: Patrick</a:t>
            </a:r>
            <a:r>
              <a:rPr lang="en-US" sz="800" i="1" dirty="0">
                <a:solidFill>
                  <a:srgbClr val="222222"/>
                </a:solidFill>
                <a:latin typeface="Arial" charset="0"/>
              </a:rPr>
              <a:t>, S. W., Davis, M. M., Lehmann, C. U., &amp; Cooper, W. O. (2015). Increasing incidence and geographic distribution of neonatal abstinence syndrome: United States 2009 to 2012. Journal of Perinatology, 35(8), 650-655.</a:t>
            </a:r>
            <a:endParaRPr lang="en-US" sz="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16" b="85232"/>
          <a:stretch/>
        </p:blipFill>
        <p:spPr>
          <a:xfrm>
            <a:off x="3078183" y="3861114"/>
            <a:ext cx="5129344" cy="355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172" t="30354" r="7094" b="38763"/>
          <a:stretch/>
        </p:blipFill>
        <p:spPr>
          <a:xfrm>
            <a:off x="273992" y="4395388"/>
            <a:ext cx="7144468" cy="1226091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3364518" y="1924846"/>
            <a:ext cx="1536970" cy="1303506"/>
          </a:xfrm>
          <a:prstGeom prst="donut">
            <a:avLst>
              <a:gd name="adj" fmla="val 458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our study sample</a:t>
            </a:r>
          </a:p>
          <a:p>
            <a:endParaRPr lang="en-US" dirty="0" smtClean="0"/>
          </a:p>
          <a:p>
            <a:r>
              <a:rPr lang="en-US" dirty="0" smtClean="0"/>
              <a:t>Determine maternal and fetal risk factors affecting the severity of 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Retrospective chart review ( 2013 – 2016)</a:t>
            </a:r>
          </a:p>
          <a:p>
            <a:r>
              <a:rPr lang="en-US" dirty="0" smtClean="0"/>
              <a:t>73 infants admitted to Neonatal ICU with a diagnoses of NAS</a:t>
            </a:r>
          </a:p>
          <a:p>
            <a:r>
              <a:rPr lang="en-US" dirty="0" smtClean="0"/>
              <a:t>Multiple sources used</a:t>
            </a:r>
          </a:p>
          <a:p>
            <a:pPr lvl="1"/>
            <a:r>
              <a:rPr lang="en-US" sz="1600" dirty="0"/>
              <a:t>Prenatal records</a:t>
            </a:r>
          </a:p>
          <a:p>
            <a:pPr lvl="1"/>
            <a:r>
              <a:rPr lang="en-US" sz="1600" dirty="0"/>
              <a:t>birth history</a:t>
            </a:r>
          </a:p>
          <a:p>
            <a:pPr lvl="1"/>
            <a:r>
              <a:rPr lang="en-US" sz="1600" dirty="0"/>
              <a:t>urine drug screen</a:t>
            </a:r>
          </a:p>
          <a:p>
            <a:pPr lvl="1"/>
            <a:r>
              <a:rPr lang="en-US" sz="1600" dirty="0"/>
              <a:t>infant cord tissue analysis</a:t>
            </a:r>
          </a:p>
          <a:p>
            <a:pPr lvl="1"/>
            <a:r>
              <a:rPr lang="en-US" sz="1600" dirty="0"/>
              <a:t>admission history and physical</a:t>
            </a:r>
          </a:p>
          <a:p>
            <a:pPr lvl="1"/>
            <a:r>
              <a:rPr lang="en-US" sz="1600" dirty="0"/>
              <a:t>discharge </a:t>
            </a:r>
            <a:r>
              <a:rPr lang="en-US" sz="1600" dirty="0" smtClean="0"/>
              <a:t>summary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35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Health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486064"/>
              </p:ext>
            </p:extLst>
          </p:nvPr>
        </p:nvGraphicFramePr>
        <p:xfrm>
          <a:off x="457200" y="1600200"/>
          <a:ext cx="8229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75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3256</TotalTime>
  <Words>1250</Words>
  <Application>Microsoft Office PowerPoint</Application>
  <PresentationFormat>On-screen Show (4:3)</PresentationFormat>
  <Paragraphs>207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Minion Pro</vt:lpstr>
      <vt:lpstr>Myriad Pro</vt:lpstr>
      <vt:lpstr>1_Custom Design</vt:lpstr>
      <vt:lpstr>Factors Associated with Maternal Drug Use and the Severity of Neonatal Abstinence Syndrome </vt:lpstr>
      <vt:lpstr>Problem Statement</vt:lpstr>
      <vt:lpstr>Drugs causing NAS</vt:lpstr>
      <vt:lpstr>PowerPoint Presentation</vt:lpstr>
      <vt:lpstr>Add Title Here</vt:lpstr>
      <vt:lpstr>NAS Epidemic</vt:lpstr>
      <vt:lpstr>Aims &amp; Objectives</vt:lpstr>
      <vt:lpstr>Methodology</vt:lpstr>
      <vt:lpstr>Maternal Health Information</vt:lpstr>
      <vt:lpstr>Infant Health Information</vt:lpstr>
      <vt:lpstr>Results</vt:lpstr>
      <vt:lpstr>Results (cont.)</vt:lpstr>
      <vt:lpstr>Results (cont.)</vt:lpstr>
      <vt:lpstr>Drugs used by Mothers</vt:lpstr>
      <vt:lpstr>Results (cont.)</vt:lpstr>
      <vt:lpstr>Predictors of Length of Stay</vt:lpstr>
      <vt:lpstr>PowerPoint Presentation</vt:lpstr>
      <vt:lpstr>Conclusion</vt:lpstr>
      <vt:lpstr>Limitations</vt:lpstr>
      <vt:lpstr>Ongoing Project </vt:lpstr>
      <vt:lpstr>PowerPoint Presentation</vt:lpstr>
      <vt:lpstr>Finnegan Score Sheet</vt:lpstr>
      <vt:lpstr>Description of variables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Westbrooks</dc:creator>
  <cp:lastModifiedBy>Laura Magistro Wells</cp:lastModifiedBy>
  <cp:revision>262</cp:revision>
  <dcterms:created xsi:type="dcterms:W3CDTF">2013-01-22T14:08:15Z</dcterms:created>
  <dcterms:modified xsi:type="dcterms:W3CDTF">2017-04-20T13:46:49Z</dcterms:modified>
</cp:coreProperties>
</file>