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embeddedFontLst>
    <p:embeddedFont>
      <p:font typeface="Trebuchet MS" panose="020B0603020202020204" pitchFamily="34" charset="0"/>
      <p:regular r:id="rId23"/>
      <p:bold r:id="rId24"/>
      <p:italic r:id="rId25"/>
      <p:boldItalic r:id="rId26"/>
    </p:embeddedFont>
    <p:embeddedFont>
      <p:font typeface="Open Sans" panose="020B0604020202020204" charset="0"/>
      <p:regular r:id="rId27"/>
      <p:bold r:id="rId28"/>
      <p:italic r:id="rId29"/>
      <p:boldItalic r:id="rId30"/>
    </p:embeddedFont>
    <p:embeddedFont>
      <p:font typeface="PT Sans Narrow" panose="020B060402020202020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66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26632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969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Differential effects for different populations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2657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80568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PF</a:t>
            </a:r>
          </a:p>
        </p:txBody>
      </p:sp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3910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26349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(EPA, CDC, GDPH)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9475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CGE</a:t>
            </a:r>
          </a:p>
        </p:txBody>
      </p:sp>
    </p:spTree>
    <p:extLst>
      <p:ext uri="{BB962C8B-B14F-4D97-AF65-F5344CB8AC3E}">
        <p14:creationId xmlns:p14="http://schemas.microsoft.com/office/powerpoint/2010/main" val="451809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The pre-survey did not have boxes for the children to note down answers. There were many questions about this during the class. </a:t>
            </a: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Pre-test was given on paper with all the kids together in one room - very noisy, distracted by the pencils </a:t>
            </a: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Post survey was modified slightly for clarity and was done on a google form </a:t>
            </a: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Lead Screening Kit - Parent’s Night – only spoke to a few parents and incentives for kids (budget for it) </a:t>
            </a:r>
          </a:p>
          <a:p>
            <a:pPr marL="0" marR="0" lvl="0" indent="0" algn="l" rtl="0">
              <a:spcBef>
                <a:spcPts val="16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5927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Great to have the EPA and Wayne excited about our project and give us goals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Parent Engagement – BGC told us to have incentives (food)</a:t>
            </a:r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42139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9723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7205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1523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8174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10300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36534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89841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3968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SJWP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16067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6483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9343646" y="4235850"/>
            <a:ext cx="749699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Shape 11"/>
          <p:cNvCxnSpPr/>
          <p:nvPr/>
        </p:nvCxnSpPr>
        <p:spPr>
          <a:xfrm>
            <a:off x="2100046" y="4211001"/>
            <a:ext cx="749699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" name="Shape 12"/>
          <p:cNvGrpSpPr/>
          <p:nvPr/>
        </p:nvGrpSpPr>
        <p:grpSpPr>
          <a:xfrm>
            <a:off x="1338857" y="1362664"/>
            <a:ext cx="9515557" cy="203192"/>
            <a:chOff x="1346427" y="1011300"/>
            <a:chExt cx="6452100" cy="152400"/>
          </a:xfrm>
        </p:grpSpPr>
        <p:cxnSp>
          <p:nvCxnSpPr>
            <p:cNvPr id="13" name="Shape 13"/>
            <p:cNvCxnSpPr/>
            <p:nvPr/>
          </p:nvCxnSpPr>
          <p:spPr>
            <a:xfrm rot="10800000">
              <a:off x="1346427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Shape 14"/>
            <p:cNvCxnSpPr/>
            <p:nvPr/>
          </p:nvCxnSpPr>
          <p:spPr>
            <a:xfrm rot="10800000">
              <a:off x="1346427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" name="Shape 15"/>
          <p:cNvGrpSpPr/>
          <p:nvPr/>
        </p:nvGrpSpPr>
        <p:grpSpPr>
          <a:xfrm>
            <a:off x="1338866" y="5291999"/>
            <a:ext cx="9515557" cy="203192"/>
            <a:chOff x="1346433" y="3969087"/>
            <a:chExt cx="6452100" cy="152400"/>
          </a:xfrm>
        </p:grpSpPr>
        <p:cxnSp>
          <p:nvCxnSpPr>
            <p:cNvPr id="16" name="Shape 16"/>
            <p:cNvCxnSpPr/>
            <p:nvPr/>
          </p:nvCxnSpPr>
          <p:spPr>
            <a:xfrm>
              <a:off x="1346433" y="4121487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1346433" y="3969087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1338866" y="2335683"/>
            <a:ext cx="9515700" cy="13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7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2849633" y="3800051"/>
            <a:ext cx="6494097" cy="10568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415600" y="5640966"/>
            <a:ext cx="7998300" cy="798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T Sans Narrow"/>
              <a:buNone/>
              <a:defRPr sz="32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-100" y="6727600"/>
            <a:ext cx="12192000" cy="130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15600" y="1739800"/>
            <a:ext cx="11360700" cy="205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PT Sans Narrow"/>
              <a:buNone/>
              <a:defRPr sz="173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15600" y="3994200"/>
            <a:ext cx="11360700" cy="142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hape 67"/>
          <p:cNvCxnSpPr/>
          <p:nvPr/>
        </p:nvCxnSpPr>
        <p:spPr>
          <a:xfrm>
            <a:off x="9343646" y="4235850"/>
            <a:ext cx="749699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Shape 68"/>
          <p:cNvCxnSpPr/>
          <p:nvPr/>
        </p:nvCxnSpPr>
        <p:spPr>
          <a:xfrm>
            <a:off x="2100046" y="4211001"/>
            <a:ext cx="749699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9" name="Shape 69"/>
          <p:cNvGrpSpPr/>
          <p:nvPr/>
        </p:nvGrpSpPr>
        <p:grpSpPr>
          <a:xfrm>
            <a:off x="1338857" y="1362663"/>
            <a:ext cx="9515557" cy="203191"/>
            <a:chOff x="1346427" y="1011300"/>
            <a:chExt cx="6452100" cy="152400"/>
          </a:xfrm>
        </p:grpSpPr>
        <p:cxnSp>
          <p:nvCxnSpPr>
            <p:cNvPr id="70" name="Shape 70"/>
            <p:cNvCxnSpPr/>
            <p:nvPr/>
          </p:nvCxnSpPr>
          <p:spPr>
            <a:xfrm rot="10800000">
              <a:off x="1346427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Shape 71"/>
            <p:cNvCxnSpPr/>
            <p:nvPr/>
          </p:nvCxnSpPr>
          <p:spPr>
            <a:xfrm rot="10800000">
              <a:off x="1346427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" name="Shape 72"/>
          <p:cNvGrpSpPr/>
          <p:nvPr/>
        </p:nvGrpSpPr>
        <p:grpSpPr>
          <a:xfrm>
            <a:off x="1338866" y="5291998"/>
            <a:ext cx="9515557" cy="203191"/>
            <a:chOff x="1346433" y="3969087"/>
            <a:chExt cx="6452100" cy="152400"/>
          </a:xfrm>
        </p:grpSpPr>
        <p:cxnSp>
          <p:nvCxnSpPr>
            <p:cNvPr id="73" name="Shape 73"/>
            <p:cNvCxnSpPr/>
            <p:nvPr/>
          </p:nvCxnSpPr>
          <p:spPr>
            <a:xfrm>
              <a:off x="1346433" y="4121487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Shape 74"/>
            <p:cNvCxnSpPr/>
            <p:nvPr/>
          </p:nvCxnSpPr>
          <p:spPr>
            <a:xfrm>
              <a:off x="1346433" y="3969087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5" name="Shape 75"/>
          <p:cNvSpPr txBox="1">
            <a:spLocks noGrp="1"/>
          </p:cNvSpPr>
          <p:nvPr>
            <p:ph type="ctrTitle"/>
          </p:nvPr>
        </p:nvSpPr>
        <p:spPr>
          <a:xfrm>
            <a:off x="1338866" y="2335683"/>
            <a:ext cx="9515700" cy="13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7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7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ubTitle" idx="1"/>
          </p:nvPr>
        </p:nvSpPr>
        <p:spPr>
          <a:xfrm>
            <a:off x="2849633" y="3800051"/>
            <a:ext cx="6494097" cy="10568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32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943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-66" y="3429200"/>
            <a:ext cx="12192000" cy="34286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15600" y="1086400"/>
            <a:ext cx="11428499" cy="12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-100" y="6727600"/>
            <a:ext cx="12192000" cy="1304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943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700" cy="440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943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415600" y="1688233"/>
            <a:ext cx="5333099" cy="440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2"/>
          </p:nvPr>
        </p:nvSpPr>
        <p:spPr>
          <a:xfrm>
            <a:off x="6443200" y="1688233"/>
            <a:ext cx="5333099" cy="440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3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653666" y="701800"/>
            <a:ext cx="7484699" cy="5454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T Sans Narrow"/>
              <a:buNone/>
              <a:defRPr sz="72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6" name="Shape 106"/>
          <p:cNvCxnSpPr/>
          <p:nvPr/>
        </p:nvCxnSpPr>
        <p:spPr>
          <a:xfrm>
            <a:off x="6706232" y="5994000"/>
            <a:ext cx="624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54000" y="1386233"/>
            <a:ext cx="5393699" cy="2234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5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ubTitle" idx="1"/>
          </p:nvPr>
        </p:nvSpPr>
        <p:spPr>
          <a:xfrm>
            <a:off x="354000" y="3635832"/>
            <a:ext cx="5393699" cy="164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898" cy="49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415600" y="5640966"/>
            <a:ext cx="7998300" cy="798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T Sans Narrow"/>
              <a:buNone/>
              <a:defRPr sz="32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-100" y="6727600"/>
            <a:ext cx="12192000" cy="130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415600" y="1739800"/>
            <a:ext cx="11360700" cy="205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PT Sans Narrow"/>
              <a:buNone/>
              <a:defRPr sz="17300" b="1" i="0" u="none" strike="noStrike" cap="none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algn="ctr">
              <a:spcBef>
                <a:spcPts val="0"/>
              </a:spcBef>
              <a:buClr>
                <a:schemeClr val="accent3"/>
              </a:buClr>
              <a:buFont typeface="PT Sans Narrow"/>
              <a:buNone/>
              <a:defRPr sz="17300" b="1">
                <a:solidFill>
                  <a:schemeClr val="accent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415600" y="3994200"/>
            <a:ext cx="11360700" cy="142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943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-66" y="3429200"/>
            <a:ext cx="12192000" cy="34286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15600" y="1086400"/>
            <a:ext cx="11428499" cy="12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-100" y="6727600"/>
            <a:ext cx="12192000" cy="1304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943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700" cy="440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943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415600" y="1688233"/>
            <a:ext cx="5333099" cy="440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6443200" y="1688233"/>
            <a:ext cx="5333099" cy="440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3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32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653666" y="701800"/>
            <a:ext cx="7484699" cy="5454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T Sans Narrow"/>
              <a:buNone/>
              <a:defRPr sz="72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dk2"/>
              </a:buClr>
              <a:buFont typeface="PT Sans Narrow"/>
              <a:buNone/>
              <a:defRPr sz="7200" b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" name="Shape 49"/>
          <p:cNvCxnSpPr/>
          <p:nvPr/>
        </p:nvCxnSpPr>
        <p:spPr>
          <a:xfrm>
            <a:off x="6706232" y="5994000"/>
            <a:ext cx="624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54000" y="1386233"/>
            <a:ext cx="5393699" cy="2234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5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algn="ctr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ubTitle" idx="1"/>
          </p:nvPr>
        </p:nvSpPr>
        <p:spPr>
          <a:xfrm>
            <a:off x="354000" y="3635832"/>
            <a:ext cx="5393699" cy="164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898" cy="49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Font typeface="Open Sans"/>
              <a:buNone/>
              <a:defRPr sz="19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D4B9">
            <a:alpha val="9411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943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700" cy="440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-US" sz="13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D4B9">
            <a:alpha val="9019"/>
          </a:srgbClr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943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48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700" cy="440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Font typeface="Open Sans"/>
              <a:buNone/>
              <a:defRPr sz="19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700" cy="5246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-US" sz="13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ctrTitle"/>
          </p:nvPr>
        </p:nvSpPr>
        <p:spPr>
          <a:xfrm>
            <a:off x="1400175" y="1659882"/>
            <a:ext cx="9680155" cy="1373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5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Break the Cycle: </a:t>
            </a: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5400" b="1" i="0" u="none" strike="noStrike" cap="none">
                <a:solidFill>
                  <a:srgbClr val="0070C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Lead Education with the </a:t>
            </a:r>
            <a:br>
              <a:rPr lang="en-US" sz="5400" b="1" i="0" u="none" strike="noStrike" cap="none">
                <a:solidFill>
                  <a:srgbClr val="0070C0"/>
                </a:solidFill>
                <a:latin typeface="PT Sans Narrow"/>
                <a:ea typeface="PT Sans Narrow"/>
                <a:cs typeface="PT Sans Narrow"/>
                <a:sym typeface="PT Sans Narrow"/>
              </a:rPr>
            </a:br>
            <a:r>
              <a:rPr lang="en-US" sz="5400" b="1" i="0" u="none" strike="noStrike" cap="none">
                <a:solidFill>
                  <a:srgbClr val="0070C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Boys and Girls Club of Metro Atlanta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subTitle" idx="1"/>
          </p:nvPr>
        </p:nvSpPr>
        <p:spPr>
          <a:xfrm>
            <a:off x="1449549" y="3032975"/>
            <a:ext cx="9581400" cy="1620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Students: 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Catherine Evans, Patrick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Fueta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Amrita Mahtani, Sam Peters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Advisor: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Dr. W. Mike Caudle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2200" dirty="0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Emory University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Rollins School of Public Health - Environmental Health Department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April 25, 2017</a:t>
            </a: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81200" y="4038600"/>
            <a:ext cx="1143000" cy="228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4076700"/>
            <a:ext cx="1143000" cy="228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/>
        </p:nvSpPr>
        <p:spPr>
          <a:xfrm>
            <a:off x="2800039" y="258776"/>
            <a:ext cx="5173200" cy="70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4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2. What is Lead?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415633" y="779050"/>
            <a:ext cx="9942000" cy="459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Description</a:t>
            </a: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Current events </a:t>
            </a: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Differential effects </a:t>
            </a: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Behavior impacts exposure</a:t>
            </a:r>
          </a:p>
        </p:txBody>
      </p:sp>
      <p:pic>
        <p:nvPicPr>
          <p:cNvPr id="232" name="Shape 232" descr="Image result for penci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81129" y="434985"/>
            <a:ext cx="2036700" cy="203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Shape 233"/>
          <p:cNvSpPr/>
          <p:nvPr/>
        </p:nvSpPr>
        <p:spPr>
          <a:xfrm>
            <a:off x="9681129" y="510706"/>
            <a:ext cx="2026800" cy="1882800"/>
          </a:xfrm>
          <a:prstGeom prst="noSmoking">
            <a:avLst>
              <a:gd name="adj" fmla="val 4930"/>
            </a:avLst>
          </a:prstGeom>
          <a:solidFill>
            <a:srgbClr val="FF0000"/>
          </a:solidFill>
          <a:ln w="25400" cap="flat" cmpd="sng">
            <a:solidFill>
              <a:srgbClr val="AE4E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Shape 234" descr="Image result for flint michig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92067" y="2689544"/>
            <a:ext cx="2731200" cy="191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 descr="Image result for pregnant wom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18246" y="4769060"/>
            <a:ext cx="3030300" cy="170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249838" y="0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-US" sz="4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4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3. Lead Exposures and Hazards</a:t>
            </a:r>
          </a:p>
        </p:txBody>
      </p:sp>
      <p:pic>
        <p:nvPicPr>
          <p:cNvPr id="241" name="Shape 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838" y="1334529"/>
            <a:ext cx="3580800" cy="35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5305" y="3458489"/>
            <a:ext cx="4130700" cy="27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55966" y="1288695"/>
            <a:ext cx="2915100" cy="43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08852" y="2619633"/>
            <a:ext cx="3155400" cy="39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111525" y="333181"/>
            <a:ext cx="11360700" cy="9431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4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4. Interactive Game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x="274417" y="1524000"/>
            <a:ext cx="5984732" cy="3385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Play Detective </a:t>
            </a:r>
          </a:p>
          <a:p>
            <a:pPr marL="1082675" marR="0" lvl="1" indent="-3460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25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Sources, Foods, Screening Locations </a:t>
            </a: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Midpoint Monitoring</a:t>
            </a:r>
          </a:p>
          <a:p>
            <a:pPr marL="1082675" marR="0" lvl="1" indent="-3460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25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Lead Definition, Exposure Routes, Mitigation Methods</a:t>
            </a:r>
          </a:p>
          <a:p>
            <a:pPr marL="571500" marR="0" lvl="4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40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1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40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Shape 2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8532" y="1837847"/>
            <a:ext cx="2463600" cy="48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6683" y="1276367"/>
            <a:ext cx="2749499" cy="489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440056" y="172368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4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5. Take Home Talk</a:t>
            </a:r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796" y="1288838"/>
            <a:ext cx="3276300" cy="282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5460" y="3015416"/>
            <a:ext cx="2514300" cy="34233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/>
          <p:nvPr/>
        </p:nvSpPr>
        <p:spPr>
          <a:xfrm>
            <a:off x="8358185" y="270033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Shape 2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74855" y="1475150"/>
            <a:ext cx="2583299" cy="210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85834" y="2359431"/>
            <a:ext cx="2973600" cy="24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72611" y="4621096"/>
            <a:ext cx="2597400" cy="21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>
            <a:off x="415597" y="203792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-US" sz="4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6. Parent’s Night </a:t>
            </a:r>
          </a:p>
        </p:txBody>
      </p:sp>
      <p:sp>
        <p:nvSpPr>
          <p:cNvPr id="269" name="Shape 269"/>
          <p:cNvSpPr txBox="1">
            <a:spLocks noGrp="1"/>
          </p:cNvSpPr>
          <p:nvPr>
            <p:ph type="body" idx="4294967295"/>
          </p:nvPr>
        </p:nvSpPr>
        <p:spPr>
          <a:xfrm>
            <a:off x="757185" y="1146991"/>
            <a:ext cx="10677600" cy="3598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 week following class </a:t>
            </a:r>
          </a:p>
          <a:p>
            <a:pPr marL="571500" marR="0" lvl="0" indent="-5715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Intent </a:t>
            </a:r>
          </a:p>
          <a:p>
            <a:pPr marL="1082675" marR="0" lvl="1" indent="-346074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Round table discussion with lead experts </a:t>
            </a:r>
          </a:p>
          <a:p>
            <a:pPr marL="571500" marR="0" lvl="0" indent="-5715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Actual </a:t>
            </a:r>
          </a:p>
          <a:p>
            <a:pPr marL="1082675" marR="0" lvl="1" indent="-346074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Conversations with a few, brief talks with most</a:t>
            </a:r>
          </a:p>
          <a:p>
            <a:pPr marL="571500" marR="0" lvl="0" indent="-5715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Distribution of lead screening tests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Open Sans"/>
              <a:buNone/>
            </a:pPr>
            <a:endParaRPr sz="36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42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-US" sz="24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lang="en-US" sz="24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en-US" sz="2400" b="0" i="0" u="none" strike="noStrike" cap="non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0" name="Shape 2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05128" y="1465283"/>
            <a:ext cx="3000300" cy="29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66218" y="53485"/>
            <a:ext cx="11360700" cy="943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-US" sz="4400" b="1" i="0" u="sng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Monitoring and Evaluation</a:t>
            </a:r>
          </a:p>
        </p:txBody>
      </p:sp>
      <p:sp>
        <p:nvSpPr>
          <p:cNvPr id="276" name="Shape 276"/>
          <p:cNvSpPr txBox="1"/>
          <p:nvPr/>
        </p:nvSpPr>
        <p:spPr>
          <a:xfrm>
            <a:off x="1250157" y="973604"/>
            <a:ext cx="9947562" cy="7509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Knowledge Survey – Pre and Post Lead Curriculum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Shape 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800" y="1571275"/>
            <a:ext cx="10823125" cy="517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3487982" y="132471"/>
            <a:ext cx="5034224" cy="94319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-US" sz="4400" b="1" i="0" u="sng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Limitations</a:t>
            </a:r>
          </a:p>
        </p:txBody>
      </p:sp>
      <p:sp>
        <p:nvSpPr>
          <p:cNvPr id="283" name="Shape 283"/>
          <p:cNvSpPr txBox="1"/>
          <p:nvPr/>
        </p:nvSpPr>
        <p:spPr>
          <a:xfrm>
            <a:off x="432875" y="1629600"/>
            <a:ext cx="6539700" cy="3598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571500" marR="0" lvl="0" indent="-711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➢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Pre-Test Survey </a:t>
            </a:r>
          </a:p>
          <a:p>
            <a:pPr marL="571500" marR="0" lvl="0" indent="-711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➢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Pre/Post Compatibility</a:t>
            </a:r>
          </a:p>
          <a:p>
            <a:pPr marL="571500" marR="0" lvl="0" indent="-711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➢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Sample Size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Font typeface="Courier New"/>
              <a:buNone/>
            </a:pPr>
            <a:endParaRPr sz="2000" b="0" i="0" u="none" strike="noStrike" cap="none">
              <a:solidFill>
                <a:srgbClr val="0070C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Font typeface="Open Sans"/>
              <a:buNone/>
            </a:pPr>
            <a:endParaRPr sz="2000" b="0" i="0" u="none" strike="noStrike" cap="non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Font typeface="Courier New"/>
              <a:buNone/>
            </a:pPr>
            <a:endParaRPr sz="2400" b="0" i="0" u="none" strike="noStrike" cap="non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en-US" sz="24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lang="en-US" sz="24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en-US" sz="2400" b="0" i="0" u="none" strike="noStrike" cap="non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4" name="Shape 284"/>
          <p:cNvSpPr txBox="1"/>
          <p:nvPr/>
        </p:nvSpPr>
        <p:spPr>
          <a:xfrm>
            <a:off x="6612550" y="1629600"/>
            <a:ext cx="6743400" cy="387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71500" lvl="0" indent="-711200" rtl="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Noto Sans Symbols"/>
              <a:buChar char="➢"/>
            </a:pPr>
            <a:r>
              <a:rPr lang="en-US" sz="4000">
                <a:solidFill>
                  <a:schemeClr val="accent1"/>
                </a:solidFill>
              </a:rPr>
              <a:t>Time</a:t>
            </a:r>
          </a:p>
          <a:p>
            <a:pPr marL="571500" lvl="0" indent="-711200" rtl="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Noto Sans Symbols"/>
              <a:buChar char="➢"/>
            </a:pPr>
            <a:r>
              <a:rPr lang="en-US" sz="4000">
                <a:solidFill>
                  <a:schemeClr val="accent1"/>
                </a:solidFill>
              </a:rPr>
              <a:t>Room Setup </a:t>
            </a:r>
          </a:p>
          <a:p>
            <a:pPr marL="571500" lvl="0" indent="-711200" rtl="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Noto Sans Symbols"/>
              <a:buChar char="➢"/>
            </a:pPr>
            <a:r>
              <a:rPr lang="en-US" sz="4000">
                <a:solidFill>
                  <a:schemeClr val="accent1"/>
                </a:solidFill>
              </a:rPr>
              <a:t>Lead Screening Kits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15599" y="279329"/>
            <a:ext cx="11360700" cy="94319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-US" sz="4400" b="1" i="0" u="sng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Discussion and Lessons Learned </a:t>
            </a:r>
          </a:p>
        </p:txBody>
      </p:sp>
      <p:sp>
        <p:nvSpPr>
          <p:cNvPr id="290" name="Shape 290"/>
          <p:cNvSpPr txBox="1"/>
          <p:nvPr/>
        </p:nvSpPr>
        <p:spPr>
          <a:xfrm>
            <a:off x="317410" y="1629603"/>
            <a:ext cx="10677600" cy="3598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Project motivation!  </a:t>
            </a: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Less is more </a:t>
            </a:r>
          </a:p>
          <a:p>
            <a:pPr marL="1082675" marR="0" lvl="1" indent="-34607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Smaller groups of students </a:t>
            </a:r>
          </a:p>
          <a:p>
            <a:pPr marL="1082675" marR="0" lvl="1" indent="-34607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Short curriculum </a:t>
            </a: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Parental engagement </a:t>
            </a:r>
            <a:r>
              <a:rPr lang="en-US" sz="24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lang="en-US" sz="24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en-US" sz="2400" b="0" i="0" u="none" strike="noStrike" cap="non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1" name="Shape 2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8057" y="1739560"/>
            <a:ext cx="5648100" cy="348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94319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-US" sz="4400" b="1" i="0" u="sng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Next Steps</a:t>
            </a:r>
          </a:p>
        </p:txBody>
      </p:sp>
      <p:sp>
        <p:nvSpPr>
          <p:cNvPr id="297" name="Shape 297"/>
          <p:cNvSpPr txBox="1"/>
          <p:nvPr/>
        </p:nvSpPr>
        <p:spPr>
          <a:xfrm>
            <a:off x="757187" y="1706433"/>
            <a:ext cx="10677525" cy="3598862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571500" marR="0" lvl="0" indent="-571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Noto Sans Symbols"/>
              <a:buChar char="❑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Edits based on pilot</a:t>
            </a:r>
          </a:p>
          <a:p>
            <a:pPr marL="571500" marR="0" lvl="0" indent="-571500" rtl="0">
              <a:lnSpc>
                <a:spcPct val="150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Noto Sans Symbols"/>
              <a:buChar char="❑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EPA: Healthy Recipes </a:t>
            </a:r>
          </a:p>
          <a:p>
            <a:pPr marL="571500" marR="0" lvl="0" indent="-571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Dissemination Plan</a:t>
            </a:r>
          </a:p>
          <a:p>
            <a:pPr marL="1082675" marR="0" lvl="1" indent="-34607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EPA, GA DPH, </a:t>
            </a:r>
            <a:r>
              <a:rPr lang="en-US" sz="2800">
                <a:solidFill>
                  <a:schemeClr val="accent1"/>
                </a:solidFill>
              </a:rPr>
              <a:t>ATSDR</a:t>
            </a:r>
          </a:p>
          <a:p>
            <a:pPr marL="571500" marR="0" lvl="0" indent="-5715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40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Open Sans"/>
              <a:buNone/>
            </a:pPr>
            <a:r>
              <a:rPr lang="en-US" sz="24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lang="en-US" sz="24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en-US" sz="2400" b="0" i="0" u="none" strike="noStrike" cap="non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8" name="Shape 2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5183" y="2207625"/>
            <a:ext cx="5216018" cy="293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-US" sz="4800" b="1" i="0" u="sng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</a:p>
        </p:txBody>
      </p:sp>
      <p:sp>
        <p:nvSpPr>
          <p:cNvPr id="304" name="Shape 304"/>
          <p:cNvSpPr txBox="1"/>
          <p:nvPr/>
        </p:nvSpPr>
        <p:spPr>
          <a:xfrm>
            <a:off x="550700" y="1700213"/>
            <a:ext cx="11090400" cy="4709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2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EPA Region 4: </a:t>
            </a:r>
            <a:r>
              <a:rPr lang="en-US" sz="2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Wayne Garfinkel, Samir Gala, Anthony Tony, Donnette Sturdivant, Amber Davis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5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2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Peers: </a:t>
            </a:r>
            <a:r>
              <a:rPr lang="en-US" sz="2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Candis Hunter, Mary McGillicuddy, Adaobi N.C. Okocha, Leslie Salas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5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2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Photo Credit: </a:t>
            </a:r>
            <a:r>
              <a:rPr lang="en-US" sz="2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Barrett Smith, Neal Evans, Tyanna Jackson, Amanda Kloer, Candis Hunter, </a:t>
            </a:r>
            <a:r>
              <a:rPr lang="en-US" sz="2500">
                <a:solidFill>
                  <a:schemeClr val="accent1"/>
                </a:solidFill>
              </a:rPr>
              <a:t>Oghale Chifiero, Ufuoma Umukoro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Arial"/>
              <a:buNone/>
            </a:pPr>
            <a:endParaRPr sz="25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2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Decatur Boys and Girls Club: </a:t>
            </a:r>
            <a:r>
              <a:rPr lang="en-US" sz="2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Tyanna Jackson, John Strong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5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2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Break the Cycle Team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/>
        </p:nvSpPr>
        <p:spPr>
          <a:xfrm>
            <a:off x="384258" y="1407016"/>
            <a:ext cx="10902600" cy="470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7000"/>
              <a:buFont typeface="Noto Sans Symbols"/>
              <a:buChar char="➢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4 million children at risk for lead poisoning at home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endParaRPr sz="40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7000"/>
              <a:buFont typeface="Noto Sans Symbols"/>
              <a:buChar char="➢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Half million of children with blood lead levels &gt;5μg/dL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endParaRPr sz="40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7000"/>
              <a:buFont typeface="Noto Sans Symbols"/>
              <a:buChar char="➢"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2500 children in GA with elevate blood lead levels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endParaRPr sz="4000" b="1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endParaRPr sz="40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 txBox="1"/>
          <p:nvPr/>
        </p:nvSpPr>
        <p:spPr>
          <a:xfrm>
            <a:off x="8466082" y="6296458"/>
            <a:ext cx="5153699" cy="56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Sources:  https://www.cdc.gov/nceh/lead/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https://dph.georgia.gov/lead-data-and-reports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70221" y="240144"/>
            <a:ext cx="115308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4400" b="1" i="0" u="sng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Lead Poisoning in the US and Georgia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847898" y="193402"/>
            <a:ext cx="5645017" cy="6137075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1"/>
          </a:solidFill>
          <a:ln w="25400" cap="flat" cmpd="sng">
            <a:solidFill>
              <a:srgbClr val="AE4E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1566904" y="1153304"/>
            <a:ext cx="4183015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000" b="0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Sources of Household Lead 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1557337" y="3143250"/>
            <a:ext cx="3228975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 txBox="1"/>
          <p:nvPr/>
        </p:nvSpPr>
        <p:spPr>
          <a:xfrm>
            <a:off x="1905133" y="2521316"/>
            <a:ext cx="3357562" cy="3416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Paint 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Lead pipes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Toys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Dust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Pottery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Soil/Gardens</a:t>
            </a:r>
          </a:p>
        </p:txBody>
      </p:sp>
      <p:pic>
        <p:nvPicPr>
          <p:cNvPr id="140" name="Shape 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0271" y="832050"/>
            <a:ext cx="2234868" cy="216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8728" y="558166"/>
            <a:ext cx="2563596" cy="271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2485" y="3666171"/>
            <a:ext cx="2276083" cy="2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65054" y="3794760"/>
            <a:ext cx="1765299" cy="222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216131" y="166255"/>
            <a:ext cx="11754195" cy="6533803"/>
          </a:xfrm>
          <a:prstGeom prst="plaque">
            <a:avLst>
              <a:gd name="adj" fmla="val 16667"/>
            </a:avLst>
          </a:prstGeom>
          <a:solidFill>
            <a:srgbClr val="52D4B9"/>
          </a:solidFill>
          <a:ln w="25400" cap="flat" cmpd="sng">
            <a:solidFill>
              <a:srgbClr val="6FFFD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Shape 149"/>
          <p:cNvSpPr txBox="1"/>
          <p:nvPr/>
        </p:nvSpPr>
        <p:spPr>
          <a:xfrm>
            <a:off x="2605757" y="470416"/>
            <a:ext cx="8659162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800" b="0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Effects of Lead Poisoning 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2303676" y="1605573"/>
            <a:ext cx="7579100" cy="31700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Learning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Hearing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Behavioral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Immune </a:t>
            </a:r>
            <a:r>
              <a:rPr lang="en-US" sz="40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System</a:t>
            </a:r>
            <a:endParaRPr lang="en-US" sz="4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Shape 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5039" y="4167114"/>
            <a:ext cx="1742445" cy="2416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Shape 156"/>
          <p:cNvGrpSpPr/>
          <p:nvPr/>
        </p:nvGrpSpPr>
        <p:grpSpPr>
          <a:xfrm>
            <a:off x="1814939" y="806403"/>
            <a:ext cx="8550470" cy="6051743"/>
            <a:chOff x="2039739" y="-104484"/>
            <a:chExt cx="8478403" cy="6721171"/>
          </a:xfrm>
        </p:grpSpPr>
        <p:sp>
          <p:nvSpPr>
            <p:cNvPr id="157" name="Shape 157"/>
            <p:cNvSpPr/>
            <p:nvPr/>
          </p:nvSpPr>
          <p:spPr>
            <a:xfrm>
              <a:off x="6478785" y="13772"/>
              <a:ext cx="2490300" cy="1355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Shape 158"/>
            <p:cNvSpPr txBox="1"/>
            <p:nvPr/>
          </p:nvSpPr>
          <p:spPr>
            <a:xfrm>
              <a:off x="6478785" y="13772"/>
              <a:ext cx="2490300" cy="1355100"/>
            </a:xfrm>
            <a:prstGeom prst="rect">
              <a:avLst/>
            </a:prstGeom>
            <a:noFill/>
            <a:ln>
              <a:noFill/>
            </a:ln>
          </p:spPr>
          <p:txBody>
            <a:bodyPr lIns="31750" tIns="31750" rIns="31750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Environmental Characteristics</a:t>
              </a:r>
            </a:p>
          </p:txBody>
        </p:sp>
        <p:sp>
          <p:nvSpPr>
            <p:cNvPr id="159" name="Shape 159"/>
            <p:cNvSpPr/>
            <p:nvPr/>
          </p:nvSpPr>
          <p:spPr>
            <a:xfrm>
              <a:off x="2904691" y="187"/>
              <a:ext cx="6616500" cy="6616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3561" y="23541"/>
                  </a:moveTo>
                  <a:cubicBezTo>
                    <a:pt x="108450" y="29382"/>
                    <a:pt x="112114" y="36147"/>
                    <a:pt x="114336" y="43433"/>
                  </a:cubicBezTo>
                  <a:lnTo>
                    <a:pt x="117443" y="42718"/>
                  </a:lnTo>
                  <a:lnTo>
                    <a:pt x="113024" y="47801"/>
                  </a:lnTo>
                  <a:lnTo>
                    <a:pt x="106546" y="45225"/>
                  </a:lnTo>
                  <a:lnTo>
                    <a:pt x="109653" y="44511"/>
                  </a:lnTo>
                  <a:lnTo>
                    <a:pt x="109653" y="44511"/>
                  </a:lnTo>
                  <a:cubicBezTo>
                    <a:pt x="107609" y="37960"/>
                    <a:pt x="104290" y="31879"/>
                    <a:pt x="99886" y="26617"/>
                  </a:cubicBezTo>
                  <a:close/>
                </a:path>
              </a:pathLst>
            </a:custGeom>
            <a:solidFill>
              <a:srgbClr val="4AB6A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7951942" y="2630909"/>
              <a:ext cx="2566200" cy="1355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Shape 161"/>
            <p:cNvSpPr txBox="1"/>
            <p:nvPr/>
          </p:nvSpPr>
          <p:spPr>
            <a:xfrm>
              <a:off x="7951942" y="2630909"/>
              <a:ext cx="2566200" cy="1355100"/>
            </a:xfrm>
            <a:prstGeom prst="rect">
              <a:avLst/>
            </a:prstGeom>
            <a:noFill/>
            <a:ln>
              <a:noFill/>
            </a:ln>
          </p:spPr>
          <p:txBody>
            <a:bodyPr lIns="31750" tIns="31750" rIns="31750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Health Risk Factors</a:t>
              </a:r>
            </a:p>
          </p:txBody>
        </p:sp>
        <p:sp>
          <p:nvSpPr>
            <p:cNvPr id="162" name="Shape 162"/>
            <p:cNvSpPr/>
            <p:nvPr/>
          </p:nvSpPr>
          <p:spPr>
            <a:xfrm>
              <a:off x="2904691" y="187"/>
              <a:ext cx="6616500" cy="6616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359" y="72736"/>
                  </a:moveTo>
                  <a:cubicBezTo>
                    <a:pt x="113651" y="80159"/>
                    <a:pt x="110468" y="87163"/>
                    <a:pt x="105998" y="93331"/>
                  </a:cubicBezTo>
                  <a:lnTo>
                    <a:pt x="108443" y="95378"/>
                  </a:lnTo>
                  <a:lnTo>
                    <a:pt x="101724" y="94920"/>
                  </a:lnTo>
                  <a:lnTo>
                    <a:pt x="99868" y="88201"/>
                  </a:lnTo>
                  <a:lnTo>
                    <a:pt x="102313" y="90247"/>
                  </a:lnTo>
                  <a:cubicBezTo>
                    <a:pt x="106303" y="84665"/>
                    <a:pt x="109150" y="78348"/>
                    <a:pt x="110688" y="71661"/>
                  </a:cubicBezTo>
                  <a:close/>
                </a:path>
              </a:pathLst>
            </a:custGeom>
            <a:solidFill>
              <a:srgbClr val="3CC37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Shape 163"/>
            <p:cNvSpPr/>
            <p:nvPr/>
          </p:nvSpPr>
          <p:spPr>
            <a:xfrm>
              <a:off x="6356148" y="5248048"/>
              <a:ext cx="2735699" cy="13550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Shape 164"/>
            <p:cNvSpPr txBox="1"/>
            <p:nvPr/>
          </p:nvSpPr>
          <p:spPr>
            <a:xfrm>
              <a:off x="6356148" y="5248048"/>
              <a:ext cx="2735699" cy="1355099"/>
            </a:xfrm>
            <a:prstGeom prst="rect">
              <a:avLst/>
            </a:prstGeom>
            <a:noFill/>
            <a:ln>
              <a:noFill/>
            </a:ln>
          </p:spPr>
          <p:txBody>
            <a:bodyPr lIns="31750" tIns="31750" rIns="31750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Health Characteristics</a:t>
              </a:r>
            </a:p>
          </p:txBody>
        </p:sp>
        <p:sp>
          <p:nvSpPr>
            <p:cNvPr id="165" name="Shape 165"/>
            <p:cNvSpPr/>
            <p:nvPr/>
          </p:nvSpPr>
          <p:spPr>
            <a:xfrm>
              <a:off x="2904691" y="-104484"/>
              <a:ext cx="6616500" cy="6616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691" y="116741"/>
                  </a:moveTo>
                  <a:lnTo>
                    <a:pt x="62691" y="116741"/>
                  </a:lnTo>
                  <a:cubicBezTo>
                    <a:pt x="60920" y="116825"/>
                    <a:pt x="59146" y="116826"/>
                    <a:pt x="57375" y="116744"/>
                  </a:cubicBezTo>
                  <a:lnTo>
                    <a:pt x="57006" y="119911"/>
                  </a:lnTo>
                  <a:lnTo>
                    <a:pt x="53701" y="114043"/>
                  </a:lnTo>
                  <a:lnTo>
                    <a:pt x="58300" y="108805"/>
                  </a:lnTo>
                  <a:lnTo>
                    <a:pt x="57931" y="111971"/>
                  </a:lnTo>
                  <a:lnTo>
                    <a:pt x="57931" y="111971"/>
                  </a:lnTo>
                  <a:cubicBezTo>
                    <a:pt x="59441" y="112031"/>
                    <a:pt x="60954" y="112026"/>
                    <a:pt x="62464" y="111954"/>
                  </a:cubicBezTo>
                  <a:close/>
                </a:path>
              </a:pathLst>
            </a:custGeom>
            <a:solidFill>
              <a:srgbClr val="2FD22C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3540812" y="5248048"/>
              <a:ext cx="2322300" cy="13550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Shape 167"/>
            <p:cNvSpPr txBox="1"/>
            <p:nvPr/>
          </p:nvSpPr>
          <p:spPr>
            <a:xfrm>
              <a:off x="3540812" y="5248048"/>
              <a:ext cx="2322300" cy="1355099"/>
            </a:xfrm>
            <a:prstGeom prst="rect">
              <a:avLst/>
            </a:prstGeom>
            <a:noFill/>
            <a:ln>
              <a:noFill/>
            </a:ln>
          </p:spPr>
          <p:txBody>
            <a:bodyPr lIns="31750" tIns="31750" rIns="31750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Compound Risk Factors</a:t>
              </a:r>
            </a:p>
          </p:txBody>
        </p:sp>
        <p:sp>
          <p:nvSpPr>
            <p:cNvPr id="168" name="Shape 168"/>
            <p:cNvSpPr/>
            <p:nvPr/>
          </p:nvSpPr>
          <p:spPr>
            <a:xfrm>
              <a:off x="2904691" y="187"/>
              <a:ext cx="6616500" cy="6616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438" y="96458"/>
                  </a:moveTo>
                  <a:lnTo>
                    <a:pt x="16438" y="96458"/>
                  </a:lnTo>
                  <a:cubicBezTo>
                    <a:pt x="11549" y="90617"/>
                    <a:pt x="7885" y="83852"/>
                    <a:pt x="5663" y="76566"/>
                  </a:cubicBezTo>
                  <a:lnTo>
                    <a:pt x="2556" y="77281"/>
                  </a:lnTo>
                  <a:lnTo>
                    <a:pt x="6975" y="72198"/>
                  </a:lnTo>
                  <a:lnTo>
                    <a:pt x="13453" y="74774"/>
                  </a:lnTo>
                  <a:lnTo>
                    <a:pt x="10346" y="75488"/>
                  </a:lnTo>
                  <a:lnTo>
                    <a:pt x="10346" y="75488"/>
                  </a:lnTo>
                  <a:cubicBezTo>
                    <a:pt x="12390" y="82039"/>
                    <a:pt x="15709" y="88120"/>
                    <a:pt x="20113" y="93382"/>
                  </a:cubicBezTo>
                  <a:close/>
                </a:path>
              </a:pathLst>
            </a:custGeom>
            <a:solidFill>
              <a:srgbClr val="7BE01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2039739" y="2630909"/>
              <a:ext cx="2302500" cy="1355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Shape 170"/>
            <p:cNvSpPr txBox="1"/>
            <p:nvPr/>
          </p:nvSpPr>
          <p:spPr>
            <a:xfrm>
              <a:off x="2039739" y="2630909"/>
              <a:ext cx="2302500" cy="1355100"/>
            </a:xfrm>
            <a:prstGeom prst="rect">
              <a:avLst/>
            </a:prstGeom>
            <a:noFill/>
            <a:ln>
              <a:noFill/>
            </a:ln>
          </p:spPr>
          <p:txBody>
            <a:bodyPr lIns="31750" tIns="31750" rIns="31750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Personal Characteristics</a:t>
              </a:r>
            </a:p>
          </p:txBody>
        </p:sp>
        <p:sp>
          <p:nvSpPr>
            <p:cNvPr id="171" name="Shape 171"/>
            <p:cNvSpPr/>
            <p:nvPr/>
          </p:nvSpPr>
          <p:spPr>
            <a:xfrm>
              <a:off x="2904691" y="187"/>
              <a:ext cx="6616500" cy="6616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40" y="47263"/>
                  </a:moveTo>
                  <a:lnTo>
                    <a:pt x="4640" y="47263"/>
                  </a:lnTo>
                  <a:cubicBezTo>
                    <a:pt x="6348" y="39840"/>
                    <a:pt x="9531" y="32836"/>
                    <a:pt x="14001" y="26668"/>
                  </a:cubicBezTo>
                  <a:lnTo>
                    <a:pt x="11556" y="24621"/>
                  </a:lnTo>
                  <a:lnTo>
                    <a:pt x="18275" y="25079"/>
                  </a:lnTo>
                  <a:lnTo>
                    <a:pt x="20131" y="31798"/>
                  </a:lnTo>
                  <a:lnTo>
                    <a:pt x="17686" y="29752"/>
                  </a:lnTo>
                  <a:lnTo>
                    <a:pt x="17686" y="29752"/>
                  </a:lnTo>
                  <a:cubicBezTo>
                    <a:pt x="13696" y="35334"/>
                    <a:pt x="10849" y="41651"/>
                    <a:pt x="9311" y="48338"/>
                  </a:cubicBezTo>
                  <a:close/>
                </a:path>
              </a:pathLst>
            </a:custGeom>
            <a:solidFill>
              <a:srgbClr val="DFEE0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>
              <a:off x="3412828" y="13772"/>
              <a:ext cx="2578200" cy="1355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Shape 173"/>
            <p:cNvSpPr txBox="1"/>
            <p:nvPr/>
          </p:nvSpPr>
          <p:spPr>
            <a:xfrm>
              <a:off x="3412828" y="13772"/>
              <a:ext cx="2578200" cy="1355100"/>
            </a:xfrm>
            <a:prstGeom prst="rect">
              <a:avLst/>
            </a:prstGeom>
            <a:noFill/>
            <a:ln>
              <a:noFill/>
            </a:ln>
          </p:spPr>
          <p:txBody>
            <a:bodyPr lIns="31750" tIns="31750" rIns="31750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Environmental Risk Factors</a:t>
              </a:r>
            </a:p>
          </p:txBody>
        </p:sp>
        <p:sp>
          <p:nvSpPr>
            <p:cNvPr id="174" name="Shape 174"/>
            <p:cNvSpPr/>
            <p:nvPr/>
          </p:nvSpPr>
          <p:spPr>
            <a:xfrm>
              <a:off x="2904691" y="187"/>
              <a:ext cx="6616500" cy="6616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5829" y="3347"/>
                  </a:moveTo>
                  <a:lnTo>
                    <a:pt x="55829" y="3347"/>
                  </a:lnTo>
                  <a:cubicBezTo>
                    <a:pt x="57562" y="3220"/>
                    <a:pt x="59300" y="3172"/>
                    <a:pt x="61037" y="3203"/>
                  </a:cubicBezTo>
                  <a:lnTo>
                    <a:pt x="61318" y="27"/>
                  </a:lnTo>
                  <a:lnTo>
                    <a:pt x="64785" y="5801"/>
                  </a:lnTo>
                  <a:lnTo>
                    <a:pt x="60334" y="11166"/>
                  </a:lnTo>
                  <a:lnTo>
                    <a:pt x="60615" y="7990"/>
                  </a:lnTo>
                  <a:lnTo>
                    <a:pt x="60615" y="7990"/>
                  </a:lnTo>
                  <a:cubicBezTo>
                    <a:pt x="59135" y="7973"/>
                    <a:pt x="57656" y="8018"/>
                    <a:pt x="56181" y="8127"/>
                  </a:cubicBezTo>
                  <a:close/>
                </a:path>
              </a:pathLst>
            </a:custGeom>
            <a:solidFill>
              <a:srgbClr val="FD96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5" name="Shape 175"/>
          <p:cNvSpPr/>
          <p:nvPr/>
        </p:nvSpPr>
        <p:spPr>
          <a:xfrm rot="-6402058">
            <a:off x="8298426" y="1729117"/>
            <a:ext cx="744859" cy="1577441"/>
          </a:xfrm>
          <a:prstGeom prst="flowChartCollate">
            <a:avLst/>
          </a:prstGeom>
          <a:solidFill>
            <a:srgbClr val="FF0000"/>
          </a:solidFill>
          <a:ln w="25400" cap="flat" cmpd="sng">
            <a:solidFill>
              <a:srgbClr val="AE4E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Shape 176"/>
          <p:cNvSpPr/>
          <p:nvPr/>
        </p:nvSpPr>
        <p:spPr>
          <a:xfrm rot="-3403288">
            <a:off x="8372864" y="4241091"/>
            <a:ext cx="744859" cy="1577443"/>
          </a:xfrm>
          <a:prstGeom prst="flowChartCollate">
            <a:avLst/>
          </a:prstGeom>
          <a:solidFill>
            <a:srgbClr val="FF0000"/>
          </a:solidFill>
          <a:ln w="25400" cap="flat" cmpd="sng">
            <a:solidFill>
              <a:srgbClr val="AE4E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4417592" y="2427700"/>
            <a:ext cx="3215400" cy="230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Arial"/>
              <a:buNone/>
            </a:pPr>
            <a:r>
              <a:rPr lang="en-US" sz="3600" b="0" i="0" u="none" strike="noStrike" cap="non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Cycle of Environmental Health Disparities 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9954874" y="1662750"/>
            <a:ext cx="1553100" cy="1246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500" b="0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Reduce </a:t>
            </a:r>
            <a:r>
              <a:rPr lang="en-US" sz="25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Toxicant Exposure 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x="9954874" y="4168721"/>
            <a:ext cx="2741400" cy="24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500" b="0" i="0" u="none" strike="noStrike" cap="none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Reduce </a:t>
            </a:r>
            <a:r>
              <a:rPr lang="en-US" sz="25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Neurotoxicity, Learning Disabilities, &amp; Behavioral Disorders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2231504" y="140375"/>
            <a:ext cx="75876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4400" b="1" i="0" u="sng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Breaking the Cycle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176" grpId="0" animBg="1"/>
      <p:bldP spid="178" grpId="0"/>
      <p:bldP spid="1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Shape 185"/>
          <p:cNvGrpSpPr/>
          <p:nvPr/>
        </p:nvGrpSpPr>
        <p:grpSpPr>
          <a:xfrm>
            <a:off x="328589" y="942053"/>
            <a:ext cx="11615757" cy="5471821"/>
            <a:chOff x="-23" y="1160"/>
            <a:chExt cx="11615757" cy="5471821"/>
          </a:xfrm>
        </p:grpSpPr>
        <p:sp>
          <p:nvSpPr>
            <p:cNvPr id="186" name="Shape 186"/>
            <p:cNvSpPr/>
            <p:nvPr/>
          </p:nvSpPr>
          <p:spPr>
            <a:xfrm rot="5400000">
              <a:off x="-292673" y="293810"/>
              <a:ext cx="1951200" cy="1365900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Shape 187"/>
            <p:cNvSpPr txBox="1"/>
            <p:nvPr/>
          </p:nvSpPr>
          <p:spPr>
            <a:xfrm>
              <a:off x="0" y="684099"/>
              <a:ext cx="1365900" cy="585300"/>
            </a:xfrm>
            <a:prstGeom prst="rect">
              <a:avLst/>
            </a:prstGeom>
            <a:noFill/>
            <a:ln>
              <a:noFill/>
            </a:ln>
          </p:spPr>
          <p:txBody>
            <a:bodyPr lIns="9525" tIns="9525" rIns="9525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Proposal</a:t>
              </a:r>
            </a:p>
          </p:txBody>
        </p:sp>
        <p:sp>
          <p:nvSpPr>
            <p:cNvPr id="188" name="Shape 188"/>
            <p:cNvSpPr/>
            <p:nvPr/>
          </p:nvSpPr>
          <p:spPr>
            <a:xfrm rot="5400000">
              <a:off x="5856634" y="-4489538"/>
              <a:ext cx="1268400" cy="10249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Shape 189"/>
            <p:cNvSpPr txBox="1"/>
            <p:nvPr/>
          </p:nvSpPr>
          <p:spPr>
            <a:xfrm>
              <a:off x="1365875" y="63075"/>
              <a:ext cx="10188000" cy="1144500"/>
            </a:xfrm>
            <a:prstGeom prst="rect">
              <a:avLst/>
            </a:prstGeom>
            <a:noFill/>
            <a:ln>
              <a:noFill/>
            </a:ln>
          </p:spPr>
          <p:txBody>
            <a:bodyPr lIns="177800" tIns="15875" rIns="15875" bIns="1587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100000"/>
                <a:buFont typeface="Arial"/>
                <a:buChar char="•"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Define project objectives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rgbClr val="0070C0"/>
                </a:buClr>
                <a:buSzPct val="100000"/>
                <a:buFont typeface="Arial"/>
                <a:buChar char="•"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Network with EPA 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rgbClr val="0070C0"/>
                </a:buClr>
                <a:buSzPct val="100000"/>
                <a:buFont typeface="Arial"/>
                <a:buChar char="•"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Cold call Boys and Girls Clubs</a:t>
              </a:r>
            </a:p>
          </p:txBody>
        </p:sp>
        <p:sp>
          <p:nvSpPr>
            <p:cNvPr id="190" name="Shape 190"/>
            <p:cNvSpPr/>
            <p:nvPr/>
          </p:nvSpPr>
          <p:spPr>
            <a:xfrm rot="5400000">
              <a:off x="-292673" y="2054120"/>
              <a:ext cx="1951200" cy="1365900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Shape 191"/>
            <p:cNvSpPr txBox="1"/>
            <p:nvPr/>
          </p:nvSpPr>
          <p:spPr>
            <a:xfrm>
              <a:off x="0" y="2444408"/>
              <a:ext cx="1365900" cy="585300"/>
            </a:xfrm>
            <a:prstGeom prst="rect">
              <a:avLst/>
            </a:prstGeom>
            <a:noFill/>
            <a:ln>
              <a:noFill/>
            </a:ln>
          </p:spPr>
          <p:txBody>
            <a:bodyPr lIns="9525" tIns="9525" rIns="9525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Development</a:t>
              </a:r>
            </a:p>
          </p:txBody>
        </p:sp>
        <p:sp>
          <p:nvSpPr>
            <p:cNvPr id="192" name="Shape 192"/>
            <p:cNvSpPr/>
            <p:nvPr/>
          </p:nvSpPr>
          <p:spPr>
            <a:xfrm rot="5400000">
              <a:off x="5856634" y="-2729227"/>
              <a:ext cx="1268400" cy="10249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Shape 193"/>
            <p:cNvSpPr txBox="1"/>
            <p:nvPr/>
          </p:nvSpPr>
          <p:spPr>
            <a:xfrm>
              <a:off x="1365875" y="1823384"/>
              <a:ext cx="10188000" cy="1144500"/>
            </a:xfrm>
            <a:prstGeom prst="rect">
              <a:avLst/>
            </a:prstGeom>
            <a:noFill/>
            <a:ln>
              <a:noFill/>
            </a:ln>
          </p:spPr>
          <p:txBody>
            <a:bodyPr lIns="177800" tIns="15875" rIns="15875" bIns="1587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100000"/>
                <a:buFont typeface="Arial"/>
                <a:buChar char="•"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Review past curriculum/EPA materials 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rgbClr val="0070C0"/>
                </a:buClr>
                <a:buSzPct val="100000"/>
                <a:buFont typeface="Arial"/>
                <a:buChar char="•"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Design curriculum, pamphlet, knowledge survey, lead screening kits 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rgbClr val="0070C0"/>
                </a:buClr>
                <a:buSzPct val="100000"/>
                <a:buFont typeface="Arial"/>
                <a:buChar char="•"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Pre-test &amp; Pilot </a:t>
              </a:r>
            </a:p>
          </p:txBody>
        </p:sp>
        <p:sp>
          <p:nvSpPr>
            <p:cNvPr id="194" name="Shape 194"/>
            <p:cNvSpPr/>
            <p:nvPr/>
          </p:nvSpPr>
          <p:spPr>
            <a:xfrm rot="5400000">
              <a:off x="-292673" y="3814431"/>
              <a:ext cx="1951200" cy="1365900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Shape 195"/>
            <p:cNvSpPr txBox="1"/>
            <p:nvPr/>
          </p:nvSpPr>
          <p:spPr>
            <a:xfrm>
              <a:off x="0" y="4204719"/>
              <a:ext cx="1365900" cy="585300"/>
            </a:xfrm>
            <a:prstGeom prst="rect">
              <a:avLst/>
            </a:prstGeom>
            <a:noFill/>
            <a:ln>
              <a:noFill/>
            </a:ln>
          </p:spPr>
          <p:txBody>
            <a:bodyPr lIns="9525" tIns="9525" rIns="9525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Implementation </a:t>
              </a:r>
            </a:p>
          </p:txBody>
        </p:sp>
        <p:sp>
          <p:nvSpPr>
            <p:cNvPr id="196" name="Shape 196"/>
            <p:cNvSpPr/>
            <p:nvPr/>
          </p:nvSpPr>
          <p:spPr>
            <a:xfrm rot="5400000">
              <a:off x="5856634" y="-968915"/>
              <a:ext cx="1268400" cy="10249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Shape 197"/>
            <p:cNvSpPr txBox="1"/>
            <p:nvPr/>
          </p:nvSpPr>
          <p:spPr>
            <a:xfrm>
              <a:off x="1365875" y="3583696"/>
              <a:ext cx="10188000" cy="1144500"/>
            </a:xfrm>
            <a:prstGeom prst="rect">
              <a:avLst/>
            </a:prstGeom>
            <a:noFill/>
            <a:ln>
              <a:noFill/>
            </a:ln>
          </p:spPr>
          <p:txBody>
            <a:bodyPr lIns="177800" tIns="15875" rIns="15875" bIns="1587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100000"/>
                <a:buFont typeface="Arial"/>
                <a:buChar char="•"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Class with the Decatur Boys and Girls Club 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rgbClr val="0070C0"/>
                </a:buClr>
                <a:buSzPct val="100000"/>
                <a:buFont typeface="Arial"/>
                <a:buChar char="•"/>
              </a:pPr>
              <a:r>
                <a:rPr lang="en-US" sz="2500" b="0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Parent’s Night </a:t>
              </a:r>
            </a:p>
          </p:txBody>
        </p:sp>
      </p:grpSp>
      <p:sp>
        <p:nvSpPr>
          <p:cNvPr id="198" name="Shape 198"/>
          <p:cNvSpPr txBox="1"/>
          <p:nvPr/>
        </p:nvSpPr>
        <p:spPr>
          <a:xfrm>
            <a:off x="1694486" y="65333"/>
            <a:ext cx="8583600" cy="769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4400" b="1" i="0" u="sng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Methods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hape 2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666" y="287866"/>
            <a:ext cx="10617199" cy="62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Shape 204"/>
          <p:cNvSpPr/>
          <p:nvPr/>
        </p:nvSpPr>
        <p:spPr>
          <a:xfrm>
            <a:off x="7888075" y="595643"/>
            <a:ext cx="609599" cy="694266"/>
          </a:xfrm>
          <a:prstGeom prst="star5">
            <a:avLst>
              <a:gd name="adj" fmla="val 16891"/>
              <a:gd name="hf" fmla="val 105146"/>
              <a:gd name="vf" fmla="val 110557"/>
            </a:avLst>
          </a:prstGeom>
          <a:solidFill>
            <a:schemeClr val="accent1"/>
          </a:solidFill>
          <a:ln w="25400" cap="flat" cmpd="sng">
            <a:solidFill>
              <a:srgbClr val="AE4E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4540525" y="1499050"/>
            <a:ext cx="3495900" cy="694200"/>
          </a:xfrm>
          <a:prstGeom prst="rect">
            <a:avLst/>
          </a:prstGeom>
          <a:solidFill>
            <a:srgbClr val="EBFAF7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2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Emory University School of Public Health</a:t>
            </a:r>
          </a:p>
        </p:txBody>
      </p:sp>
      <p:sp>
        <p:nvSpPr>
          <p:cNvPr id="206" name="Shape 206"/>
          <p:cNvSpPr/>
          <p:nvPr/>
        </p:nvSpPr>
        <p:spPr>
          <a:xfrm>
            <a:off x="8271174" y="1581099"/>
            <a:ext cx="3082626" cy="1806900"/>
          </a:xfrm>
          <a:prstGeom prst="rect">
            <a:avLst/>
          </a:prstGeom>
          <a:solidFill>
            <a:srgbClr val="EBFAF7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Children’s Hospital of Atlanta </a:t>
            </a:r>
            <a:endParaRPr lang="en-US" sz="2200" b="0" i="0" u="none" strike="noStrike" cap="none" dirty="0" smtClean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2200" b="0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2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Pediatric Environmental Health Specialty Unit)</a:t>
            </a:r>
          </a:p>
        </p:txBody>
      </p:sp>
      <p:sp>
        <p:nvSpPr>
          <p:cNvPr id="207" name="Shape 207"/>
          <p:cNvSpPr/>
          <p:nvPr/>
        </p:nvSpPr>
        <p:spPr>
          <a:xfrm>
            <a:off x="8189325" y="4981875"/>
            <a:ext cx="2763300" cy="1434300"/>
          </a:xfrm>
          <a:prstGeom prst="rect">
            <a:avLst/>
          </a:prstGeom>
          <a:solidFill>
            <a:srgbClr val="EBFAF7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2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Boys and Girls Club of Metro Atlanta (Samuel L. Jones - Decatur)</a:t>
            </a:r>
          </a:p>
        </p:txBody>
      </p:sp>
      <p:sp>
        <p:nvSpPr>
          <p:cNvPr id="208" name="Shape 208"/>
          <p:cNvSpPr/>
          <p:nvPr/>
        </p:nvSpPr>
        <p:spPr>
          <a:xfrm>
            <a:off x="2638000" y="5566649"/>
            <a:ext cx="2763300" cy="694200"/>
          </a:xfrm>
          <a:prstGeom prst="rect">
            <a:avLst/>
          </a:prstGeom>
          <a:solidFill>
            <a:srgbClr val="EBFAF7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2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Georgia Department of Public Health</a:t>
            </a:r>
          </a:p>
        </p:txBody>
      </p:sp>
      <p:sp>
        <p:nvSpPr>
          <p:cNvPr id="209" name="Shape 209"/>
          <p:cNvSpPr/>
          <p:nvPr/>
        </p:nvSpPr>
        <p:spPr>
          <a:xfrm>
            <a:off x="846675" y="4683952"/>
            <a:ext cx="1943700" cy="396300"/>
          </a:xfrm>
          <a:prstGeom prst="rect">
            <a:avLst/>
          </a:prstGeom>
          <a:solidFill>
            <a:srgbClr val="EBFAF7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EPA Region 4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846675" y="287875"/>
            <a:ext cx="3871200" cy="112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70C0"/>
              </a:buClr>
              <a:buSzPct val="25000"/>
              <a:buFont typeface="Arial"/>
              <a:buNone/>
            </a:pPr>
            <a:r>
              <a:rPr lang="en-US" sz="4400" b="1" u="sng">
                <a:solidFill>
                  <a:srgbClr val="0070C0"/>
                </a:solidFill>
              </a:rPr>
              <a:t>Community </a:t>
            </a:r>
          </a:p>
          <a:p>
            <a:pPr lvl="0" algn="ctr" rtl="0">
              <a:spcBef>
                <a:spcPts val="0"/>
              </a:spcBef>
              <a:buClr>
                <a:srgbClr val="0070C0"/>
              </a:buClr>
              <a:buSzPct val="25000"/>
              <a:buFont typeface="Arial"/>
              <a:buNone/>
            </a:pPr>
            <a:r>
              <a:rPr lang="en-US" sz="4400" b="1" u="sng">
                <a:solidFill>
                  <a:srgbClr val="0070C0"/>
                </a:solidFill>
              </a:rPr>
              <a:t>Partners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272725" y="76764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4400" b="1" i="0" u="sng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Curriculum Outline</a:t>
            </a:r>
          </a:p>
        </p:txBody>
      </p:sp>
      <p:sp>
        <p:nvSpPr>
          <p:cNvPr id="216" name="Shape 216"/>
          <p:cNvSpPr txBox="1">
            <a:spLocks noGrp="1"/>
          </p:cNvSpPr>
          <p:nvPr>
            <p:ph type="body" idx="4294967295"/>
          </p:nvPr>
        </p:nvSpPr>
        <p:spPr>
          <a:xfrm>
            <a:off x="942975" y="1086511"/>
            <a:ext cx="9612300" cy="242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1. Introduction and Vocabulary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2. What is Lead?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3. Lead Exposures and Hazards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4. Interactive Game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5. Take-Home Talk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6. Parent’s Night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2400" b="0" i="0" u="none" strike="noStrike" cap="none" dirty="0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7" name="Shape 217"/>
          <p:cNvSpPr txBox="1"/>
          <p:nvPr/>
        </p:nvSpPr>
        <p:spPr>
          <a:xfrm>
            <a:off x="387025" y="4207194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-US" sz="4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Monitoring and Evaluation 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501324" y="5152345"/>
            <a:ext cx="9613800" cy="100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71500" indent="-571500">
              <a:lnSpc>
                <a:spcPct val="150000"/>
              </a:lnSpc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2400" dirty="0" smtClean="0">
                <a:solidFill>
                  <a:schemeClr val="accent1"/>
                </a:solidFill>
              </a:rPr>
              <a:t>Knowledge </a:t>
            </a:r>
            <a:r>
              <a:rPr lang="en-US" sz="2400" dirty="0">
                <a:solidFill>
                  <a:schemeClr val="accent1"/>
                </a:solidFill>
              </a:rPr>
              <a:t>survey – Pre and Post Lead Curriculum</a:t>
            </a:r>
          </a:p>
          <a:p>
            <a:pPr marL="571500" indent="-571500">
              <a:lnSpc>
                <a:spcPct val="150000"/>
              </a:lnSpc>
              <a:buClr>
                <a:schemeClr val="accent1"/>
              </a:buClr>
              <a:buSzPct val="45000"/>
              <a:buFont typeface="Noto Sans Symbols"/>
              <a:buChar char="❑"/>
            </a:pPr>
            <a:r>
              <a:rPr lang="en-US" sz="2400" dirty="0" smtClean="0">
                <a:solidFill>
                  <a:schemeClr val="accent1"/>
                </a:solidFill>
              </a:rPr>
              <a:t>Distribution </a:t>
            </a:r>
            <a:r>
              <a:rPr lang="en-US" sz="2400" dirty="0">
                <a:solidFill>
                  <a:schemeClr val="accent1"/>
                </a:solidFill>
              </a:rPr>
              <a:t>of lead screening tests  </a:t>
            </a:r>
            <a:endParaRPr lang="en-US" sz="24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Shape 2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9623" y="1168349"/>
            <a:ext cx="3428100" cy="289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2298600" cy="685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en-US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1. Intr</a:t>
            </a:r>
            <a:r>
              <a:rPr lang="en-US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and Vocab</a:t>
            </a:r>
          </a:p>
        </p:txBody>
      </p:sp>
      <p:pic>
        <p:nvPicPr>
          <p:cNvPr id="225" name="Shape 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8485" y="1"/>
            <a:ext cx="9893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610</Words>
  <Application>Microsoft Office PowerPoint</Application>
  <PresentationFormat>Widescreen</PresentationFormat>
  <Paragraphs>138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Trebuchet MS</vt:lpstr>
      <vt:lpstr>Arial</vt:lpstr>
      <vt:lpstr>Courier New</vt:lpstr>
      <vt:lpstr>Open Sans</vt:lpstr>
      <vt:lpstr>PT Sans Narrow</vt:lpstr>
      <vt:lpstr>Noto Sans Symbols</vt:lpstr>
      <vt:lpstr>tropic</vt:lpstr>
      <vt:lpstr>tropic</vt:lpstr>
      <vt:lpstr>Break the Cycle:  Lead Education with the  Boys and Girls Club of Metro Atlanta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Curriculum Outline</vt:lpstr>
      <vt:lpstr>1. Intro and Vocab</vt:lpstr>
      <vt:lpstr>PowerPoint Presentation</vt:lpstr>
      <vt:lpstr> 3. Lead Exposures and Hazards</vt:lpstr>
      <vt:lpstr>4. Interactive Game</vt:lpstr>
      <vt:lpstr>5. Take Home Talk</vt:lpstr>
      <vt:lpstr>6. Parent’s Night </vt:lpstr>
      <vt:lpstr>Monitoring and Evaluation</vt:lpstr>
      <vt:lpstr>Limitations</vt:lpstr>
      <vt:lpstr>Discussion and Lessons Learned </vt:lpstr>
      <vt:lpstr>Next Steps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 the Cycle:  Lead Education with the  Boys and Girls Club of Metro Atlanta</dc:title>
  <dc:creator>Samuel Peters</dc:creator>
  <cp:lastModifiedBy>Laura Magistro Wells</cp:lastModifiedBy>
  <cp:revision>3</cp:revision>
  <dcterms:modified xsi:type="dcterms:W3CDTF">2017-04-20T13:51:26Z</dcterms:modified>
</cp:coreProperties>
</file>