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4" r:id="rId2"/>
    <p:sldId id="289" r:id="rId3"/>
    <p:sldId id="263" r:id="rId4"/>
    <p:sldId id="282" r:id="rId5"/>
    <p:sldId id="261" r:id="rId6"/>
    <p:sldId id="280" r:id="rId7"/>
    <p:sldId id="283" r:id="rId8"/>
    <p:sldId id="257" r:id="rId9"/>
    <p:sldId id="281" r:id="rId10"/>
    <p:sldId id="267" r:id="rId11"/>
    <p:sldId id="284" r:id="rId12"/>
    <p:sldId id="285" r:id="rId13"/>
    <p:sldId id="286" r:id="rId14"/>
    <p:sldId id="287" r:id="rId15"/>
    <p:sldId id="290" r:id="rId16"/>
    <p:sldId id="279" r:id="rId17"/>
    <p:sldId id="259" r:id="rId18"/>
    <p:sldId id="266" r:id="rId19"/>
  </p:sldIdLst>
  <p:sldSz cx="9144000" cy="6858000" type="screen4x3"/>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MOU [6]" lastIdx="1" clrIdx="6">
    <p:extLst/>
  </p:cmAuthor>
  <p:cmAuthor id="1" name="stillo" initials="s" lastIdx="7" clrIdx="0">
    <p:extLst/>
  </p:cmAuthor>
  <p:cmAuthor id="8" name="Microsoft Office User" initials="MOU [7]" lastIdx="1" clrIdx="7">
    <p:extLst/>
  </p:cmAuthor>
  <p:cmAuthor id="2" name="Microsoft Office User" initials="MOU" lastIdx="3" clrIdx="1">
    <p:extLst/>
  </p:cmAuthor>
  <p:cmAuthor id="9" name="Microsoft Office User" initials="MOU [8]" lastIdx="1" clrIdx="8">
    <p:extLst/>
  </p:cmAuthor>
  <p:cmAuthor id="3" name="Microsoft Office User" initials="MOU [2]" lastIdx="1" clrIdx="2">
    <p:extLst/>
  </p:cmAuthor>
  <p:cmAuthor id="4" name="Microsoft Office User" initials="MOU [3]" lastIdx="1" clrIdx="3">
    <p:extLst/>
  </p:cmAuthor>
  <p:cmAuthor id="5" name="Microsoft Office User" initials="MOU [4]" lastIdx="1" clrIdx="4">
    <p:extLst/>
  </p:cmAuthor>
  <p:cmAuthor id="6" name="Microsoft Office User" initials="MOU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0"/>
    <p:restoredTop sz="93624" autoAdjust="0"/>
  </p:normalViewPr>
  <p:slideViewPr>
    <p:cSldViewPr snapToGrid="0" snapToObjects="1">
      <p:cViewPr varScale="1">
        <p:scale>
          <a:sx n="86" d="100"/>
          <a:sy n="86" d="100"/>
        </p:scale>
        <p:origin x="133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illo\Downloads\ReorgIEUB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tillo\Downloads\ReorgIEUBK.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dirty="0">
                <a:latin typeface="+mn-lt"/>
              </a:rPr>
              <a:t>Emergency Department Visits for Acute Gastrointestinal Illness </a:t>
            </a:r>
          </a:p>
          <a:p>
            <a:pPr>
              <a:defRPr sz="1600"/>
            </a:pPr>
            <a:r>
              <a:rPr lang="en-US" sz="1600" dirty="0">
                <a:latin typeface="+mn-lt"/>
              </a:rPr>
              <a:t>(Total</a:t>
            </a:r>
            <a:r>
              <a:rPr lang="en-US" sz="1600" baseline="0" dirty="0">
                <a:latin typeface="+mn-lt"/>
              </a:rPr>
              <a:t> of</a:t>
            </a:r>
            <a:r>
              <a:rPr lang="en-US" sz="1600" dirty="0">
                <a:latin typeface="+mn-lt"/>
              </a:rPr>
              <a:t> 114 annual visits for AGI for all 3,799</a:t>
            </a:r>
            <a:r>
              <a:rPr lang="en-US" sz="1600" baseline="0" dirty="0">
                <a:latin typeface="+mn-lt"/>
              </a:rPr>
              <a:t> residents</a:t>
            </a:r>
            <a:r>
              <a:rPr lang="en-US" sz="1600" dirty="0">
                <a:latin typeface="+mn-lt"/>
              </a:rPr>
              <a:t>)</a:t>
            </a:r>
          </a:p>
        </c:rich>
      </c:tx>
      <c:layout>
        <c:manualLayout>
          <c:xMode val="edge"/>
          <c:yMode val="edge"/>
          <c:x val="0.17083082014152101"/>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Emergency Department Visits for AGI</c:v>
                </c:pt>
              </c:strCache>
            </c:strRef>
          </c:tx>
          <c:dPt>
            <c:idx val="0"/>
            <c:bubble3D val="0"/>
            <c:explosion val="8"/>
            <c:spPr>
              <a:solidFill>
                <a:schemeClr val="bg1">
                  <a:lumMod val="75000"/>
                </a:schemeClr>
              </a:solidFill>
              <a:ln>
                <a:noFill/>
              </a:ln>
              <a:effectLst>
                <a:outerShdw blurRad="40000" dist="23000" dir="5400000" rotWithShape="0">
                  <a:srgbClr val="000000">
                    <a:alpha val="80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F03B-4A4E-BFDE-3FE8CB1F3EA0}"/>
              </c:ext>
            </c:extLst>
          </c:dPt>
          <c:dPt>
            <c:idx val="1"/>
            <c:bubble3D val="0"/>
            <c:spPr>
              <a:solidFill>
                <a:srgbClr val="3A7EC8">
                  <a:alpha val="70000"/>
                </a:srgbClr>
              </a:solidFill>
              <a:ln>
                <a:noFill/>
              </a:ln>
              <a:effectLst>
                <a:outerShdw blurRad="40000" dist="23000" dir="5400000" rotWithShape="0">
                  <a:srgbClr val="000000">
                    <a:alpha val="80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F03B-4A4E-BFDE-3FE8CB1F3EA0}"/>
              </c:ext>
            </c:extLst>
          </c:dPt>
          <c:dLbls>
            <c:dLbl>
              <c:idx val="0"/>
              <c:layout>
                <c:manualLayout>
                  <c:x val="-9.4053768614243596E-2"/>
                  <c:y val="0.146126202974628"/>
                </c:manualLayout>
              </c:layout>
              <c:tx>
                <c:rich>
                  <a:bodyPr/>
                  <a:lstStyle/>
                  <a:p>
                    <a:r>
                      <a:rPr lang="is-IS" sz="2000" b="1" dirty="0"/>
                      <a:t>22%</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03B-4A4E-BFDE-3FE8CB1F3EA0}"/>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3-F03B-4A4E-BFDE-3FE8CB1F3EA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Well Water Contamination</c:v>
                </c:pt>
                <c:pt idx="1">
                  <c:v>Other Causes</c:v>
                </c:pt>
              </c:strCache>
            </c:strRef>
          </c:cat>
          <c:val>
            <c:numRef>
              <c:f>Sheet1!$B$2:$B$3</c:f>
              <c:numCache>
                <c:formatCode>General</c:formatCode>
                <c:ptCount val="2"/>
                <c:pt idx="0">
                  <c:v>25</c:v>
                </c:pt>
                <c:pt idx="1">
                  <c:v>89</c:v>
                </c:pt>
              </c:numCache>
            </c:numRef>
          </c:val>
          <c:extLst xmlns:c16r2="http://schemas.microsoft.com/office/drawing/2015/06/chart">
            <c:ext xmlns:c16="http://schemas.microsoft.com/office/drawing/2014/chart" uri="{C3380CC4-5D6E-409C-BE32-E72D297353CC}">
              <c16:uniqueId val="{00000004-F03B-4A4E-BFDE-3FE8CB1F3EA0}"/>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6199971836605401"/>
          <c:y val="0.93868722659667503"/>
          <c:w val="0.47600044592041502"/>
          <c:h val="6.131277340332459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'[ReorgIEUBK.xlsx]BLL Chart Data'!$B$1</c:f>
              <c:strCache>
                <c:ptCount val="1"/>
                <c:pt idx="0">
                  <c:v>Background Blood Lead Level</c:v>
                </c:pt>
              </c:strCache>
            </c:strRef>
          </c:tx>
          <c:spPr>
            <a:solidFill>
              <a:schemeClr val="accent1"/>
            </a:solidFill>
            <a:ln>
              <a:noFill/>
            </a:ln>
            <a:effectLst/>
          </c:spPr>
          <c:invertIfNegative val="0"/>
          <c:cat>
            <c:numRef>
              <c:f>'[ReorgIEUBK.xlsx]BLL Chart Data'!$A$2:$A$30</c:f>
              <c:numCache>
                <c:formatCode>General</c:formatCode>
                <c:ptCount val="29"/>
                <c:pt idx="0">
                  <c:v>15</c:v>
                </c:pt>
                <c:pt idx="1">
                  <c:v>5</c:v>
                </c:pt>
                <c:pt idx="2">
                  <c:v>19</c:v>
                </c:pt>
                <c:pt idx="3">
                  <c:v>29</c:v>
                </c:pt>
                <c:pt idx="4">
                  <c:v>6</c:v>
                </c:pt>
                <c:pt idx="5">
                  <c:v>22</c:v>
                </c:pt>
                <c:pt idx="6">
                  <c:v>16</c:v>
                </c:pt>
                <c:pt idx="7">
                  <c:v>8</c:v>
                </c:pt>
                <c:pt idx="8">
                  <c:v>1</c:v>
                </c:pt>
                <c:pt idx="9">
                  <c:v>4</c:v>
                </c:pt>
                <c:pt idx="10">
                  <c:v>20</c:v>
                </c:pt>
                <c:pt idx="11">
                  <c:v>14</c:v>
                </c:pt>
                <c:pt idx="12">
                  <c:v>21</c:v>
                </c:pt>
                <c:pt idx="13">
                  <c:v>24</c:v>
                </c:pt>
                <c:pt idx="14">
                  <c:v>10</c:v>
                </c:pt>
                <c:pt idx="15">
                  <c:v>25</c:v>
                </c:pt>
                <c:pt idx="16">
                  <c:v>11</c:v>
                </c:pt>
                <c:pt idx="17">
                  <c:v>18</c:v>
                </c:pt>
                <c:pt idx="18">
                  <c:v>12</c:v>
                </c:pt>
                <c:pt idx="19">
                  <c:v>7</c:v>
                </c:pt>
                <c:pt idx="20">
                  <c:v>26</c:v>
                </c:pt>
                <c:pt idx="21">
                  <c:v>23</c:v>
                </c:pt>
                <c:pt idx="22">
                  <c:v>2</c:v>
                </c:pt>
                <c:pt idx="23">
                  <c:v>3</c:v>
                </c:pt>
                <c:pt idx="24">
                  <c:v>13</c:v>
                </c:pt>
                <c:pt idx="25">
                  <c:v>28</c:v>
                </c:pt>
                <c:pt idx="26">
                  <c:v>9</c:v>
                </c:pt>
                <c:pt idx="27">
                  <c:v>27</c:v>
                </c:pt>
                <c:pt idx="28">
                  <c:v>17</c:v>
                </c:pt>
              </c:numCache>
            </c:numRef>
          </c:cat>
          <c:val>
            <c:numRef>
              <c:f>'[ReorgIEUBK.xlsx]BLL Chart Data'!$B$2:$B$30</c:f>
              <c:numCache>
                <c:formatCode>General</c:formatCode>
                <c:ptCount val="29"/>
                <c:pt idx="0">
                  <c:v>1.8</c:v>
                </c:pt>
                <c:pt idx="1">
                  <c:v>1.8</c:v>
                </c:pt>
                <c:pt idx="2">
                  <c:v>1.8</c:v>
                </c:pt>
                <c:pt idx="3">
                  <c:v>1.8</c:v>
                </c:pt>
                <c:pt idx="4">
                  <c:v>1.8</c:v>
                </c:pt>
                <c:pt idx="5">
                  <c:v>1.8</c:v>
                </c:pt>
                <c:pt idx="6">
                  <c:v>1.8</c:v>
                </c:pt>
                <c:pt idx="7">
                  <c:v>1.8</c:v>
                </c:pt>
                <c:pt idx="8">
                  <c:v>1.8</c:v>
                </c:pt>
                <c:pt idx="9">
                  <c:v>1.8</c:v>
                </c:pt>
                <c:pt idx="10">
                  <c:v>1.8</c:v>
                </c:pt>
                <c:pt idx="11">
                  <c:v>1.8</c:v>
                </c:pt>
                <c:pt idx="12">
                  <c:v>1.8</c:v>
                </c:pt>
                <c:pt idx="13">
                  <c:v>1.8</c:v>
                </c:pt>
                <c:pt idx="14">
                  <c:v>1.8</c:v>
                </c:pt>
                <c:pt idx="15">
                  <c:v>1.8</c:v>
                </c:pt>
                <c:pt idx="16">
                  <c:v>1.8</c:v>
                </c:pt>
                <c:pt idx="17">
                  <c:v>1.8</c:v>
                </c:pt>
                <c:pt idx="18">
                  <c:v>1.8</c:v>
                </c:pt>
                <c:pt idx="19">
                  <c:v>1.8</c:v>
                </c:pt>
                <c:pt idx="20">
                  <c:v>1.8</c:v>
                </c:pt>
                <c:pt idx="21">
                  <c:v>1.8</c:v>
                </c:pt>
                <c:pt idx="22">
                  <c:v>1.8</c:v>
                </c:pt>
                <c:pt idx="23">
                  <c:v>1.8</c:v>
                </c:pt>
                <c:pt idx="24">
                  <c:v>1.8</c:v>
                </c:pt>
                <c:pt idx="25">
                  <c:v>1.8</c:v>
                </c:pt>
                <c:pt idx="26">
                  <c:v>1.8</c:v>
                </c:pt>
                <c:pt idx="27">
                  <c:v>1.8</c:v>
                </c:pt>
                <c:pt idx="28">
                  <c:v>1.8</c:v>
                </c:pt>
              </c:numCache>
            </c:numRef>
          </c:val>
          <c:extLst xmlns:c16r2="http://schemas.microsoft.com/office/drawing/2015/06/chart">
            <c:ext xmlns:c16="http://schemas.microsoft.com/office/drawing/2014/chart" uri="{C3380CC4-5D6E-409C-BE32-E72D297353CC}">
              <c16:uniqueId val="{00000000-6C7F-4706-A5E4-D0F0EB4E04B0}"/>
            </c:ext>
          </c:extLst>
        </c:ser>
        <c:ser>
          <c:idx val="1"/>
          <c:order val="1"/>
          <c:tx>
            <c:strRef>
              <c:f>'[ReorgIEUBK.xlsx]BLL Chart Data'!$D$1</c:f>
              <c:strCache>
                <c:ptCount val="1"/>
                <c:pt idx="0">
                  <c:v>Peak Blood Lead Attributable to Water Alone</c:v>
                </c:pt>
              </c:strCache>
            </c:strRef>
          </c:tx>
          <c:spPr>
            <a:solidFill>
              <a:schemeClr val="accent3"/>
            </a:solidFill>
            <a:ln>
              <a:noFill/>
            </a:ln>
            <a:effectLst/>
          </c:spPr>
          <c:invertIfNegative val="0"/>
          <c:val>
            <c:numRef>
              <c:f>'[ReorgIEUBK.xlsx]BLL Chart Data'!$D$2:$D$30</c:f>
              <c:numCache>
                <c:formatCode>General</c:formatCode>
                <c:ptCount val="29"/>
                <c:pt idx="0">
                  <c:v>4.55</c:v>
                </c:pt>
                <c:pt idx="1">
                  <c:v>3.11</c:v>
                </c:pt>
                <c:pt idx="2">
                  <c:v>3.07</c:v>
                </c:pt>
                <c:pt idx="3">
                  <c:v>2.36</c:v>
                </c:pt>
                <c:pt idx="4">
                  <c:v>2.2799999999999998</c:v>
                </c:pt>
                <c:pt idx="5">
                  <c:v>2.14</c:v>
                </c:pt>
                <c:pt idx="6">
                  <c:v>1.99</c:v>
                </c:pt>
                <c:pt idx="7">
                  <c:v>1.79</c:v>
                </c:pt>
                <c:pt idx="8">
                  <c:v>1.17</c:v>
                </c:pt>
                <c:pt idx="9">
                  <c:v>1.04</c:v>
                </c:pt>
                <c:pt idx="10">
                  <c:v>0.96</c:v>
                </c:pt>
                <c:pt idx="11">
                  <c:v>0.96</c:v>
                </c:pt>
                <c:pt idx="12">
                  <c:v>0.95</c:v>
                </c:pt>
                <c:pt idx="13">
                  <c:v>0.93</c:v>
                </c:pt>
                <c:pt idx="14">
                  <c:v>0.86</c:v>
                </c:pt>
                <c:pt idx="15">
                  <c:v>0.85</c:v>
                </c:pt>
                <c:pt idx="16">
                  <c:v>0.84</c:v>
                </c:pt>
                <c:pt idx="17">
                  <c:v>0.83</c:v>
                </c:pt>
                <c:pt idx="18">
                  <c:v>0.82</c:v>
                </c:pt>
                <c:pt idx="19">
                  <c:v>0.8</c:v>
                </c:pt>
                <c:pt idx="20">
                  <c:v>0.78</c:v>
                </c:pt>
                <c:pt idx="21">
                  <c:v>0.74</c:v>
                </c:pt>
                <c:pt idx="22">
                  <c:v>0.73</c:v>
                </c:pt>
                <c:pt idx="23">
                  <c:v>0.73</c:v>
                </c:pt>
                <c:pt idx="24">
                  <c:v>0.71</c:v>
                </c:pt>
                <c:pt idx="25">
                  <c:v>0.69</c:v>
                </c:pt>
                <c:pt idx="26">
                  <c:v>0.69</c:v>
                </c:pt>
                <c:pt idx="27">
                  <c:v>0.68</c:v>
                </c:pt>
                <c:pt idx="28">
                  <c:v>0.68</c:v>
                </c:pt>
              </c:numCache>
            </c:numRef>
          </c:val>
          <c:extLst xmlns:c16r2="http://schemas.microsoft.com/office/drawing/2015/06/chart">
            <c:ext xmlns:c16="http://schemas.microsoft.com/office/drawing/2014/chart" uri="{C3380CC4-5D6E-409C-BE32-E72D297353CC}">
              <c16:uniqueId val="{00000001-6C7F-4706-A5E4-D0F0EB4E04B0}"/>
            </c:ext>
          </c:extLst>
        </c:ser>
        <c:dLbls>
          <c:showLegendKey val="0"/>
          <c:showVal val="0"/>
          <c:showCatName val="0"/>
          <c:showSerName val="0"/>
          <c:showPercent val="0"/>
          <c:showBubbleSize val="0"/>
        </c:dLbls>
        <c:gapWidth val="150"/>
        <c:overlap val="100"/>
        <c:axId val="199262048"/>
        <c:axId val="199268712"/>
      </c:barChart>
      <c:catAx>
        <c:axId val="199262048"/>
        <c:scaling>
          <c:orientation val="minMax"/>
        </c:scaling>
        <c:delete val="1"/>
        <c:axPos val="b"/>
        <c:title>
          <c:tx>
            <c:rich>
              <a:bodyPr rot="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r>
                  <a:rPr lang="en-US" dirty="0"/>
                  <a:t>Household (n=29)</a:t>
                </a:r>
              </a:p>
            </c:rich>
          </c:tx>
          <c:layout>
            <c:manualLayout>
              <c:xMode val="edge"/>
              <c:yMode val="edge"/>
              <c:x val="0.38028259231348899"/>
              <c:y val="0.9301048708615009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endParaRPr lang="en-US"/>
            </a:p>
          </c:txPr>
        </c:title>
        <c:numFmt formatCode="General" sourceLinked="1"/>
        <c:majorTickMark val="none"/>
        <c:minorTickMark val="none"/>
        <c:tickLblPos val="nextTo"/>
        <c:crossAx val="199268712"/>
        <c:crosses val="autoZero"/>
        <c:auto val="1"/>
        <c:lblAlgn val="ctr"/>
        <c:lblOffset val="100"/>
        <c:noMultiLvlLbl val="0"/>
      </c:catAx>
      <c:valAx>
        <c:axId val="199268712"/>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r>
                  <a:rPr lang="en-US"/>
                  <a:t>Blood Lead (µg/dL)</a:t>
                </a:r>
              </a:p>
            </c:rich>
          </c:tx>
          <c:layout>
            <c:manualLayout>
              <c:xMode val="edge"/>
              <c:yMode val="edge"/>
              <c:x val="1.17191280276673E-2"/>
              <c:y val="0.3485053741634560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endParaRPr lang="en-US"/>
            </a:p>
          </c:txPr>
        </c:title>
        <c:numFmt formatCode="General" sourceLinked="1"/>
        <c:majorTickMark val="in"/>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endParaRPr lang="en-US"/>
          </a:p>
        </c:txPr>
        <c:crossAx val="1992620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sz="1600">
          <a:solidFill>
            <a:schemeClr val="tx1">
              <a:lumMod val="95000"/>
              <a:lumOff val="5000"/>
            </a:schemeClr>
          </a:solidFill>
          <a:latin typeface="Arial" charset="0"/>
          <a:ea typeface="Arial" charset="0"/>
          <a:cs typeface="Arial"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09071241495"/>
          <c:y val="0.13644189357969999"/>
          <c:w val="0.87805131194030805"/>
          <c:h val="0.79872035824498"/>
        </c:manualLayout>
      </c:layout>
      <c:barChart>
        <c:barDir val="col"/>
        <c:grouping val="clustered"/>
        <c:varyColors val="0"/>
        <c:ser>
          <c:idx val="0"/>
          <c:order val="0"/>
          <c:tx>
            <c:strRef>
              <c:f>'[ReorgIEUBK.xlsx]IQ Loss'!$B$1</c:f>
              <c:strCache>
                <c:ptCount val="1"/>
                <c:pt idx="0">
                  <c:v>Mean IQ Loss</c:v>
                </c:pt>
              </c:strCache>
            </c:strRef>
          </c:tx>
          <c:spPr>
            <a:solidFill>
              <a:schemeClr val="accent1">
                <a:lumMod val="40000"/>
                <a:lumOff val="60000"/>
              </a:schemeClr>
            </a:solidFill>
            <a:ln>
              <a:noFill/>
            </a:ln>
            <a:effectLst/>
          </c:spPr>
          <c:invertIfNegative val="0"/>
          <c:errBars>
            <c:errBarType val="both"/>
            <c:errValType val="cust"/>
            <c:noEndCap val="0"/>
            <c:plus>
              <c:numRef>
                <c:f>'[ReorgIEUBK.xlsx]IQ Loss'!$F$2:$F$30</c:f>
                <c:numCache>
                  <c:formatCode>General</c:formatCode>
                  <c:ptCount val="29"/>
                  <c:pt idx="0">
                    <c:v>1.26479312040865</c:v>
                  </c:pt>
                  <c:pt idx="1">
                    <c:v>1.0061654494058201</c:v>
                  </c:pt>
                  <c:pt idx="2">
                    <c:v>0.99796836462131</c:v>
                  </c:pt>
                  <c:pt idx="3">
                    <c:v>0.84002687737588999</c:v>
                  </c:pt>
                  <c:pt idx="4">
                    <c:v>0.82045814371369996</c:v>
                  </c:pt>
                  <c:pt idx="5">
                    <c:v>0.78505663058445996</c:v>
                  </c:pt>
                  <c:pt idx="6">
                    <c:v>0.74573456788463</c:v>
                  </c:pt>
                  <c:pt idx="7">
                    <c:v>0.69110290349140002</c:v>
                  </c:pt>
                  <c:pt idx="8">
                    <c:v>0.50148238211974605</c:v>
                  </c:pt>
                  <c:pt idx="9">
                    <c:v>0.45679707185085</c:v>
                  </c:pt>
                  <c:pt idx="10">
                    <c:v>0.42100632986786701</c:v>
                  </c:pt>
                  <c:pt idx="11">
                    <c:v>0.42100632986786701</c:v>
                  </c:pt>
                  <c:pt idx="12">
                    <c:v>0.42100632986786701</c:v>
                  </c:pt>
                  <c:pt idx="13">
                    <c:v>0.40261739204164998</c:v>
                  </c:pt>
                  <c:pt idx="14">
                    <c:v>0.360727412789421</c:v>
                  </c:pt>
                  <c:pt idx="15">
                    <c:v>0.34892808396354802</c:v>
                  </c:pt>
                  <c:pt idx="16">
                    <c:v>0.340987197875665</c:v>
                  </c:pt>
                  <c:pt idx="17">
                    <c:v>0.33298551152602002</c:v>
                  </c:pt>
                  <c:pt idx="18">
                    <c:v>0.32896157592048503</c:v>
                  </c:pt>
                  <c:pt idx="19">
                    <c:v>0.31683131927151698</c:v>
                  </c:pt>
                  <c:pt idx="20">
                    <c:v>0.30046539931099198</c:v>
                  </c:pt>
                  <c:pt idx="21">
                    <c:v>0.27126169527518301</c:v>
                  </c:pt>
                  <c:pt idx="22">
                    <c:v>0.262755007514482</c:v>
                  </c:pt>
                  <c:pt idx="23">
                    <c:v>0.25849856038463997</c:v>
                  </c:pt>
                  <c:pt idx="24">
                    <c:v>0.24562416260217301</c:v>
                  </c:pt>
                  <c:pt idx="25">
                    <c:v>0.22816731773131901</c:v>
                  </c:pt>
                  <c:pt idx="26">
                    <c:v>0.22816731773131901</c:v>
                  </c:pt>
                  <c:pt idx="27">
                    <c:v>0.22377334816744199</c:v>
                  </c:pt>
                  <c:pt idx="28">
                    <c:v>0.219341962286772</c:v>
                  </c:pt>
                </c:numCache>
              </c:numRef>
            </c:plus>
            <c:minus>
              <c:numRef>
                <c:f>'[ReorgIEUBK.xlsx]IQ Loss'!$E$2:$E$30</c:f>
                <c:numCache>
                  <c:formatCode>General</c:formatCode>
                  <c:ptCount val="29"/>
                  <c:pt idx="0">
                    <c:v>1.27501825446859</c:v>
                  </c:pt>
                  <c:pt idx="1">
                    <c:v>1.0119233928458891</c:v>
                  </c:pt>
                  <c:pt idx="2">
                    <c:v>1.0038564139578401</c:v>
                  </c:pt>
                  <c:pt idx="3">
                    <c:v>0.84779816559285004</c:v>
                  </c:pt>
                  <c:pt idx="4">
                    <c:v>0.82903578874844996</c:v>
                  </c:pt>
                  <c:pt idx="5">
                    <c:v>0.79356055854054997</c:v>
                  </c:pt>
                  <c:pt idx="6">
                    <c:v>0.75508804102323002</c:v>
                  </c:pt>
                  <c:pt idx="7">
                    <c:v>0.69998234791003</c:v>
                  </c:pt>
                  <c:pt idx="8">
                    <c:v>0.50768810635363004</c:v>
                  </c:pt>
                  <c:pt idx="9">
                    <c:v>0.46300621158207</c:v>
                  </c:pt>
                  <c:pt idx="10">
                    <c:v>0.42730034435841002</c:v>
                  </c:pt>
                  <c:pt idx="11">
                    <c:v>0.42730034435841002</c:v>
                  </c:pt>
                  <c:pt idx="12">
                    <c:v>0.42730034435841002</c:v>
                  </c:pt>
                  <c:pt idx="13">
                    <c:v>0.40893211017329001</c:v>
                  </c:pt>
                  <c:pt idx="14">
                    <c:v>0.36708752479402901</c:v>
                  </c:pt>
                  <c:pt idx="15">
                    <c:v>0.35534488612298198</c:v>
                  </c:pt>
                  <c:pt idx="16">
                    <c:v>0.34742862441069899</c:v>
                  </c:pt>
                  <c:pt idx="17">
                    <c:v>0.339321973308777</c:v>
                  </c:pt>
                  <c:pt idx="18">
                    <c:v>0.33517245481289099</c:v>
                  </c:pt>
                  <c:pt idx="19">
                    <c:v>0.322763001564077</c:v>
                  </c:pt>
                  <c:pt idx="20">
                    <c:v>0.30644033734950099</c:v>
                  </c:pt>
                  <c:pt idx="21">
                    <c:v>0.27665594880095801</c:v>
                  </c:pt>
                  <c:pt idx="22">
                    <c:v>0.26803179545581901</c:v>
                  </c:pt>
                  <c:pt idx="23">
                    <c:v>0.26369151595580598</c:v>
                  </c:pt>
                  <c:pt idx="24">
                    <c:v>0.25055150542877302</c:v>
                  </c:pt>
                  <c:pt idx="25">
                    <c:v>0.232740596971685</c:v>
                  </c:pt>
                  <c:pt idx="26">
                    <c:v>0.232740596971685</c:v>
                  </c:pt>
                  <c:pt idx="27">
                    <c:v>0.228202665593533</c:v>
                  </c:pt>
                  <c:pt idx="28">
                    <c:v>0.22363117914264999</c:v>
                  </c:pt>
                </c:numCache>
              </c:numRef>
            </c:minus>
            <c:spPr>
              <a:noFill/>
              <a:ln w="12700" cap="flat" cmpd="sng" algn="ctr">
                <a:solidFill>
                  <a:schemeClr val="tx1">
                    <a:lumMod val="65000"/>
                    <a:lumOff val="35000"/>
                  </a:schemeClr>
                </a:solidFill>
                <a:round/>
              </a:ln>
              <a:effectLst/>
            </c:spPr>
          </c:errBars>
          <c:cat>
            <c:numRef>
              <c:f>'[ReorgIEUBK.xlsx]IQ Loss'!$A$2:$A$30</c:f>
              <c:numCache>
                <c:formatCode>General</c:formatCode>
                <c:ptCount val="29"/>
                <c:pt idx="0">
                  <c:v>15</c:v>
                </c:pt>
                <c:pt idx="1">
                  <c:v>5</c:v>
                </c:pt>
                <c:pt idx="2">
                  <c:v>19</c:v>
                </c:pt>
                <c:pt idx="3">
                  <c:v>29</c:v>
                </c:pt>
                <c:pt idx="4">
                  <c:v>6</c:v>
                </c:pt>
                <c:pt idx="5">
                  <c:v>22</c:v>
                </c:pt>
                <c:pt idx="6">
                  <c:v>16</c:v>
                </c:pt>
                <c:pt idx="7">
                  <c:v>8</c:v>
                </c:pt>
                <c:pt idx="8">
                  <c:v>1</c:v>
                </c:pt>
                <c:pt idx="9">
                  <c:v>4</c:v>
                </c:pt>
                <c:pt idx="10">
                  <c:v>14</c:v>
                </c:pt>
                <c:pt idx="11">
                  <c:v>20</c:v>
                </c:pt>
                <c:pt idx="12">
                  <c:v>21</c:v>
                </c:pt>
                <c:pt idx="13">
                  <c:v>24</c:v>
                </c:pt>
                <c:pt idx="14">
                  <c:v>10</c:v>
                </c:pt>
                <c:pt idx="15">
                  <c:v>25</c:v>
                </c:pt>
                <c:pt idx="16">
                  <c:v>11</c:v>
                </c:pt>
                <c:pt idx="17">
                  <c:v>18</c:v>
                </c:pt>
                <c:pt idx="18">
                  <c:v>12</c:v>
                </c:pt>
                <c:pt idx="19">
                  <c:v>7</c:v>
                </c:pt>
                <c:pt idx="20">
                  <c:v>26</c:v>
                </c:pt>
                <c:pt idx="21">
                  <c:v>23</c:v>
                </c:pt>
                <c:pt idx="22">
                  <c:v>2</c:v>
                </c:pt>
                <c:pt idx="23">
                  <c:v>3</c:v>
                </c:pt>
                <c:pt idx="24">
                  <c:v>13</c:v>
                </c:pt>
                <c:pt idx="25">
                  <c:v>9</c:v>
                </c:pt>
                <c:pt idx="26">
                  <c:v>28</c:v>
                </c:pt>
                <c:pt idx="27">
                  <c:v>27</c:v>
                </c:pt>
                <c:pt idx="28">
                  <c:v>17</c:v>
                </c:pt>
              </c:numCache>
            </c:numRef>
          </c:cat>
          <c:val>
            <c:numRef>
              <c:f>'[ReorgIEUBK.xlsx]IQ Loss'!$B$2:$B$30</c:f>
              <c:numCache>
                <c:formatCode>General</c:formatCode>
                <c:ptCount val="29"/>
                <c:pt idx="0">
                  <c:v>-3.4062063866669399</c:v>
                </c:pt>
                <c:pt idx="1">
                  <c:v>-2.71155652540306</c:v>
                </c:pt>
                <c:pt idx="2">
                  <c:v>-2.6894614384064801</c:v>
                </c:pt>
                <c:pt idx="3">
                  <c:v>-2.2638111477430001</c:v>
                </c:pt>
                <c:pt idx="4">
                  <c:v>-2.2113573258611998</c:v>
                </c:pt>
                <c:pt idx="5">
                  <c:v>-2.1170372474016701</c:v>
                </c:pt>
                <c:pt idx="6">
                  <c:v>-2.0121842439531998</c:v>
                </c:pt>
                <c:pt idx="7">
                  <c:v>-1.8657286410299001</c:v>
                </c:pt>
                <c:pt idx="8">
                  <c:v>-1.35351744918405</c:v>
                </c:pt>
                <c:pt idx="9">
                  <c:v>-1.23258392205351</c:v>
                </c:pt>
                <c:pt idx="10">
                  <c:v>-1.1357254540659401</c:v>
                </c:pt>
                <c:pt idx="11">
                  <c:v>-1.1357254540659401</c:v>
                </c:pt>
                <c:pt idx="12">
                  <c:v>-1.1357254540659401</c:v>
                </c:pt>
                <c:pt idx="13">
                  <c:v>-1.0859608033447601</c:v>
                </c:pt>
                <c:pt idx="14">
                  <c:v>-0.97313735603028095</c:v>
                </c:pt>
                <c:pt idx="15">
                  <c:v>-0.94153075908905803</c:v>
                </c:pt>
                <c:pt idx="16">
                  <c:v>-0.92025215952839101</c:v>
                </c:pt>
                <c:pt idx="17">
                  <c:v>-0.89880445188575298</c:v>
                </c:pt>
                <c:pt idx="18">
                  <c:v>-0.88801633770585897</c:v>
                </c:pt>
                <c:pt idx="19">
                  <c:v>-0.85539080017605296</c:v>
                </c:pt>
                <c:pt idx="20">
                  <c:v>-0.81126730863268903</c:v>
                </c:pt>
                <c:pt idx="21">
                  <c:v>-0.73227143038447196</c:v>
                </c:pt>
                <c:pt idx="22">
                  <c:v>-0.70926981288263102</c:v>
                </c:pt>
                <c:pt idx="23">
                  <c:v>-0.69769505773317197</c:v>
                </c:pt>
                <c:pt idx="24">
                  <c:v>-0.66266987365040997</c:v>
                </c:pt>
                <c:pt idx="25">
                  <c:v>-0.61525098680892898</c:v>
                </c:pt>
                <c:pt idx="26">
                  <c:v>-0.61525098680892898</c:v>
                </c:pt>
                <c:pt idx="27">
                  <c:v>-0.60326490196970595</c:v>
                </c:pt>
                <c:pt idx="28">
                  <c:v>-0.59122533416530199</c:v>
                </c:pt>
              </c:numCache>
            </c:numRef>
          </c:val>
          <c:extLst xmlns:c16r2="http://schemas.microsoft.com/office/drawing/2015/06/chart">
            <c:ext xmlns:c16="http://schemas.microsoft.com/office/drawing/2014/chart" uri="{C3380CC4-5D6E-409C-BE32-E72D297353CC}">
              <c16:uniqueId val="{00000000-E496-4951-A2DE-D0527B471A8F}"/>
            </c:ext>
          </c:extLst>
        </c:ser>
        <c:dLbls>
          <c:showLegendKey val="0"/>
          <c:showVal val="0"/>
          <c:showCatName val="0"/>
          <c:showSerName val="0"/>
          <c:showPercent val="0"/>
          <c:showBubbleSize val="0"/>
        </c:dLbls>
        <c:gapWidth val="58"/>
        <c:overlap val="-27"/>
        <c:axId val="199264008"/>
        <c:axId val="199262832"/>
      </c:barChart>
      <c:catAx>
        <c:axId val="199264008"/>
        <c:scaling>
          <c:orientation val="minMax"/>
        </c:scaling>
        <c:delete val="1"/>
        <c:axPos val="b"/>
        <c:title>
          <c:tx>
            <c:rich>
              <a:bodyPr rot="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r>
                  <a:rPr lang="en-US" sz="1600" dirty="0"/>
                  <a:t>Household (n=29)</a:t>
                </a:r>
              </a:p>
            </c:rich>
          </c:tx>
          <c:layout>
            <c:manualLayout>
              <c:xMode val="edge"/>
              <c:yMode val="edge"/>
              <c:x val="0.39341858987349299"/>
              <c:y val="2.0162346217993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endParaRPr lang="en-US"/>
            </a:p>
          </c:txPr>
        </c:title>
        <c:numFmt formatCode="General" sourceLinked="1"/>
        <c:majorTickMark val="none"/>
        <c:minorTickMark val="none"/>
        <c:tickLblPos val="high"/>
        <c:crossAx val="199262832"/>
        <c:crosses val="autoZero"/>
        <c:auto val="1"/>
        <c:lblAlgn val="ctr"/>
        <c:lblOffset val="100"/>
        <c:tickLblSkip val="1"/>
        <c:tickMarkSkip val="5"/>
        <c:noMultiLvlLbl val="0"/>
      </c:catAx>
      <c:valAx>
        <c:axId val="199262832"/>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r>
                  <a:rPr lang="en-US" sz="1600"/>
                  <a:t>IQ Loss Attributable to Lead in Water</a:t>
                </a:r>
              </a:p>
            </c:rich>
          </c:tx>
          <c:layout>
            <c:manualLayout>
              <c:xMode val="edge"/>
              <c:yMode val="edge"/>
              <c:x val="9.8127255909171603E-3"/>
              <c:y val="0.2662406495639549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Arial" charset="0"/>
                  <a:ea typeface="Arial" charset="0"/>
                  <a:cs typeface="Arial" charset="0"/>
                </a:defRPr>
              </a:pPr>
              <a:endParaRPr lang="en-US"/>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Arial" charset="0"/>
                <a:ea typeface="Arial" charset="0"/>
                <a:cs typeface="Arial" charset="0"/>
              </a:defRPr>
            </a:pPr>
            <a:endParaRPr lang="en-US"/>
          </a:p>
        </c:txPr>
        <c:crossAx val="19926400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lumMod val="95000"/>
              <a:lumOff val="5000"/>
            </a:schemeClr>
          </a:solidFill>
          <a:latin typeface="Arial" charset="0"/>
          <a:ea typeface="Arial" charset="0"/>
          <a:cs typeface="Arial"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810F2-7BDB-41B5-A2A0-11452798BDE1}" type="doc">
      <dgm:prSet loTypeId="urn:microsoft.com/office/officeart/2005/8/layout/cycle6" loCatId="cycle" qsTypeId="urn:microsoft.com/office/officeart/2005/8/quickstyle/simple3" qsCatId="simple" csTypeId="urn:microsoft.com/office/officeart/2005/8/colors/accent1_2" csCatId="accent1" phldr="1"/>
      <dgm:spPr/>
      <dgm:t>
        <a:bodyPr/>
        <a:lstStyle/>
        <a:p>
          <a:endParaRPr lang="en-US"/>
        </a:p>
      </dgm:t>
    </dgm:pt>
    <dgm:pt modelId="{8834224F-0C72-42D8-8761-B378E2B399F3}">
      <dgm:prSet phldrT="[Text]" custT="1"/>
      <dgm:spPr/>
      <dgm:t>
        <a:bodyPr/>
        <a:lstStyle/>
        <a:p>
          <a:pPr algn="l"/>
          <a:r>
            <a:rPr lang="en-US" sz="1600" b="1" dirty="0">
              <a:latin typeface="+mn-lt"/>
              <a:ea typeface="Helvetica" charset="0"/>
              <a:cs typeface="Helvetica" charset="0"/>
            </a:rPr>
            <a:t>Personal Characteristics</a:t>
          </a:r>
        </a:p>
      </dgm:t>
    </dgm:pt>
    <dgm:pt modelId="{D050DCE5-5AC5-48A1-80DB-9568AD0B4C5C}" type="parTrans" cxnId="{B013BDE7-C45E-4DBB-A738-ED9C6814CB13}">
      <dgm:prSet/>
      <dgm:spPr/>
      <dgm:t>
        <a:bodyPr/>
        <a:lstStyle/>
        <a:p>
          <a:endParaRPr lang="en-US" sz="1600">
            <a:latin typeface="+mn-lt"/>
          </a:endParaRPr>
        </a:p>
      </dgm:t>
    </dgm:pt>
    <dgm:pt modelId="{18B2EFC7-AAF9-43E3-B751-DF44551760D9}" type="sibTrans" cxnId="{B013BDE7-C45E-4DBB-A738-ED9C6814CB13}">
      <dgm:prSet/>
      <dgm:spPr/>
      <dgm:t>
        <a:bodyPr/>
        <a:lstStyle/>
        <a:p>
          <a:endParaRPr lang="en-US" sz="1600">
            <a:latin typeface="+mn-lt"/>
          </a:endParaRPr>
        </a:p>
      </dgm:t>
    </dgm:pt>
    <dgm:pt modelId="{E1E77531-8B6C-4353-B366-A39967C549D5}">
      <dgm:prSet phldrT="[Text]" custT="1"/>
      <dgm:spPr/>
      <dgm:t>
        <a:bodyPr/>
        <a:lstStyle/>
        <a:p>
          <a:pPr algn="ctr"/>
          <a:r>
            <a:rPr lang="en-US" sz="1600" b="1" dirty="0">
              <a:latin typeface="+mn-lt"/>
              <a:ea typeface="Helvetica" charset="0"/>
              <a:cs typeface="Helvetica" charset="0"/>
            </a:rPr>
            <a:t>Environmental Risk Factors</a:t>
          </a:r>
        </a:p>
      </dgm:t>
    </dgm:pt>
    <dgm:pt modelId="{D2BCCCA6-C2F3-45BA-9D01-F640F0405AD1}" type="parTrans" cxnId="{D202F8EF-CB76-484E-8B14-CEE57D635FBD}">
      <dgm:prSet/>
      <dgm:spPr/>
      <dgm:t>
        <a:bodyPr/>
        <a:lstStyle/>
        <a:p>
          <a:endParaRPr lang="en-US" sz="1600">
            <a:latin typeface="+mn-lt"/>
          </a:endParaRPr>
        </a:p>
      </dgm:t>
    </dgm:pt>
    <dgm:pt modelId="{60C04D04-9516-4E46-B71A-2CFB900CCCD5}" type="sibTrans" cxnId="{D202F8EF-CB76-484E-8B14-CEE57D635FBD}">
      <dgm:prSet/>
      <dgm:spPr/>
      <dgm:t>
        <a:bodyPr/>
        <a:lstStyle/>
        <a:p>
          <a:endParaRPr lang="en-US" sz="1600">
            <a:latin typeface="+mn-lt"/>
          </a:endParaRPr>
        </a:p>
      </dgm:t>
    </dgm:pt>
    <dgm:pt modelId="{7AC8ECC5-A0F8-4650-9A6B-FE7BFF15B1CB}">
      <dgm:prSet phldrT="[Text]" custT="1"/>
      <dgm:spPr/>
      <dgm:t>
        <a:bodyPr/>
        <a:lstStyle/>
        <a:p>
          <a:pPr algn="ctr"/>
          <a:r>
            <a:rPr lang="en-US" sz="1600" b="1" dirty="0">
              <a:latin typeface="+mn-lt"/>
              <a:ea typeface="Helvetica" charset="0"/>
              <a:cs typeface="Helvetica" charset="0"/>
            </a:rPr>
            <a:t>Health Characteristics</a:t>
          </a:r>
        </a:p>
      </dgm:t>
    </dgm:pt>
    <dgm:pt modelId="{22D540F6-D60C-422E-94BD-6E2499BBDE2D}" type="parTrans" cxnId="{B93A659C-0BE0-4CF4-9E7C-A9D2BEEA0DD6}">
      <dgm:prSet/>
      <dgm:spPr/>
      <dgm:t>
        <a:bodyPr/>
        <a:lstStyle/>
        <a:p>
          <a:endParaRPr lang="en-US" sz="1600">
            <a:latin typeface="+mn-lt"/>
          </a:endParaRPr>
        </a:p>
      </dgm:t>
    </dgm:pt>
    <dgm:pt modelId="{20BA504B-CF5A-4547-8559-4527C2C8285A}" type="sibTrans" cxnId="{B93A659C-0BE0-4CF4-9E7C-A9D2BEEA0DD6}">
      <dgm:prSet/>
      <dgm:spPr/>
      <dgm:t>
        <a:bodyPr/>
        <a:lstStyle/>
        <a:p>
          <a:endParaRPr lang="en-US" sz="1600">
            <a:latin typeface="+mn-lt"/>
          </a:endParaRPr>
        </a:p>
      </dgm:t>
    </dgm:pt>
    <dgm:pt modelId="{080634FB-8ADA-4361-912D-9BCC2D3C5050}">
      <dgm:prSet phldrT="[Text]" custT="1"/>
      <dgm:spPr/>
      <dgm:t>
        <a:bodyPr/>
        <a:lstStyle/>
        <a:p>
          <a:pPr algn="ctr"/>
          <a:r>
            <a:rPr lang="en-US" sz="1600" b="1" dirty="0">
              <a:latin typeface="+mn-lt"/>
              <a:ea typeface="Helvetica" charset="0"/>
              <a:cs typeface="Helvetica" charset="0"/>
            </a:rPr>
            <a:t>Health Risk Factors</a:t>
          </a:r>
        </a:p>
      </dgm:t>
    </dgm:pt>
    <dgm:pt modelId="{09669A61-1B70-4335-A70A-3137AE76A3E7}" type="parTrans" cxnId="{528D4CDA-77F3-4AE1-9E83-B45705EFE5C2}">
      <dgm:prSet/>
      <dgm:spPr/>
      <dgm:t>
        <a:bodyPr/>
        <a:lstStyle/>
        <a:p>
          <a:endParaRPr lang="en-US" sz="1600">
            <a:latin typeface="+mn-lt"/>
          </a:endParaRPr>
        </a:p>
      </dgm:t>
    </dgm:pt>
    <dgm:pt modelId="{C049D2EE-7FED-4FB3-B466-C51C4E2F2923}" type="sibTrans" cxnId="{528D4CDA-77F3-4AE1-9E83-B45705EFE5C2}">
      <dgm:prSet/>
      <dgm:spPr/>
      <dgm:t>
        <a:bodyPr/>
        <a:lstStyle/>
        <a:p>
          <a:endParaRPr lang="en-US" sz="1600">
            <a:latin typeface="+mn-lt"/>
          </a:endParaRPr>
        </a:p>
      </dgm:t>
    </dgm:pt>
    <dgm:pt modelId="{3D28BD5E-9E08-654A-A5F4-FA68F0A7B227}">
      <dgm:prSet phldrT="[Text]" custT="1"/>
      <dgm:spPr/>
      <dgm:t>
        <a:bodyPr/>
        <a:lstStyle/>
        <a:p>
          <a:pPr algn="ctr"/>
          <a:r>
            <a:rPr lang="en-US" sz="1600" b="1" dirty="0">
              <a:latin typeface="+mn-lt"/>
              <a:ea typeface="Helvetica" charset="0"/>
              <a:cs typeface="Helvetica" charset="0"/>
            </a:rPr>
            <a:t>Compound Risk Factors</a:t>
          </a:r>
        </a:p>
      </dgm:t>
    </dgm:pt>
    <dgm:pt modelId="{B485D90C-E3A8-E142-9C2E-DE0644C5008C}" type="parTrans" cxnId="{EB25EC56-38EC-BE42-BAC3-3691CD31178F}">
      <dgm:prSet/>
      <dgm:spPr/>
      <dgm:t>
        <a:bodyPr/>
        <a:lstStyle/>
        <a:p>
          <a:endParaRPr lang="en-US" sz="1600">
            <a:latin typeface="+mn-lt"/>
          </a:endParaRPr>
        </a:p>
      </dgm:t>
    </dgm:pt>
    <dgm:pt modelId="{A507C799-92F7-A842-B92E-5A52767370A9}" type="sibTrans" cxnId="{EB25EC56-38EC-BE42-BAC3-3691CD31178F}">
      <dgm:prSet/>
      <dgm:spPr/>
      <dgm:t>
        <a:bodyPr/>
        <a:lstStyle/>
        <a:p>
          <a:endParaRPr lang="en-US" sz="1600">
            <a:latin typeface="+mn-lt"/>
          </a:endParaRPr>
        </a:p>
      </dgm:t>
    </dgm:pt>
    <dgm:pt modelId="{99E2A34C-16DE-5D4E-92F5-0DA99CB1D722}">
      <dgm:prSet phldrT="[Text]" custT="1"/>
      <dgm:spPr/>
      <dgm:t>
        <a:bodyPr/>
        <a:lstStyle/>
        <a:p>
          <a:pPr algn="l"/>
          <a:r>
            <a:rPr lang="en-US" sz="1600" b="0" dirty="0">
              <a:latin typeface="+mn-lt"/>
              <a:ea typeface="Helvetica" charset="0"/>
              <a:cs typeface="Helvetica" charset="0"/>
            </a:rPr>
            <a:t>Discrimination due to minority status</a:t>
          </a:r>
        </a:p>
      </dgm:t>
    </dgm:pt>
    <dgm:pt modelId="{8DF12173-6F70-6F45-ABE3-7017F5F1EADF}" type="parTrans" cxnId="{DF95B426-C074-DA43-BFC5-B849DB5EDDF8}">
      <dgm:prSet/>
      <dgm:spPr/>
      <dgm:t>
        <a:bodyPr/>
        <a:lstStyle/>
        <a:p>
          <a:endParaRPr lang="en-US" sz="1600">
            <a:latin typeface="+mn-lt"/>
          </a:endParaRPr>
        </a:p>
      </dgm:t>
    </dgm:pt>
    <dgm:pt modelId="{606350B1-E0EC-6447-BF4F-B660E832DB9B}" type="sibTrans" cxnId="{DF95B426-C074-DA43-BFC5-B849DB5EDDF8}">
      <dgm:prSet/>
      <dgm:spPr/>
      <dgm:t>
        <a:bodyPr/>
        <a:lstStyle/>
        <a:p>
          <a:endParaRPr lang="en-US" sz="1600">
            <a:latin typeface="+mn-lt"/>
          </a:endParaRPr>
        </a:p>
      </dgm:t>
    </dgm:pt>
    <dgm:pt modelId="{1CFB19AF-A643-3E40-9C10-A660FDED550E}">
      <dgm:prSet phldrT="[Text]" custT="1"/>
      <dgm:spPr/>
      <dgm:t>
        <a:bodyPr/>
        <a:lstStyle/>
        <a:p>
          <a:pPr algn="l"/>
          <a:r>
            <a:rPr lang="en-US" sz="1600" b="0" dirty="0">
              <a:latin typeface="+mn-lt"/>
              <a:ea typeface="Helvetica" charset="0"/>
              <a:cs typeface="Helvetica" charset="0"/>
            </a:rPr>
            <a:t>Limited health literacy (water well monitoring, maintenance)</a:t>
          </a:r>
        </a:p>
      </dgm:t>
    </dgm:pt>
    <dgm:pt modelId="{7406D13A-BFB1-E645-8DE2-F15785D65A01}" type="parTrans" cxnId="{1C0EC6CE-4651-1A47-867A-C590553F45B4}">
      <dgm:prSet/>
      <dgm:spPr/>
      <dgm:t>
        <a:bodyPr/>
        <a:lstStyle/>
        <a:p>
          <a:endParaRPr lang="en-US" sz="1600">
            <a:latin typeface="+mn-lt"/>
          </a:endParaRPr>
        </a:p>
      </dgm:t>
    </dgm:pt>
    <dgm:pt modelId="{EE98061D-94BC-3440-8771-71B79068EF49}" type="sibTrans" cxnId="{1C0EC6CE-4651-1A47-867A-C590553F45B4}">
      <dgm:prSet/>
      <dgm:spPr/>
      <dgm:t>
        <a:bodyPr/>
        <a:lstStyle/>
        <a:p>
          <a:endParaRPr lang="en-US" sz="1600">
            <a:latin typeface="+mn-lt"/>
          </a:endParaRPr>
        </a:p>
      </dgm:t>
    </dgm:pt>
    <dgm:pt modelId="{070C8587-4C38-6543-B4D5-666E7400F190}">
      <dgm:prSet phldrT="[Text]" custT="1"/>
      <dgm:spPr/>
      <dgm:t>
        <a:bodyPr/>
        <a:lstStyle/>
        <a:p>
          <a:pPr algn="l"/>
          <a:r>
            <a:rPr lang="en-US" sz="1600" b="0" dirty="0">
              <a:latin typeface="+mn-lt"/>
              <a:ea typeface="Helvetica" charset="0"/>
              <a:cs typeface="Helvetica" charset="0"/>
            </a:rPr>
            <a:t>Inadequate infrastructure </a:t>
          </a:r>
        </a:p>
      </dgm:t>
    </dgm:pt>
    <dgm:pt modelId="{D8D2BC07-EBB7-9E4C-BB9C-EF8713A35710}" type="parTrans" cxnId="{92A17296-0F8E-9745-A164-CC653C7CBE87}">
      <dgm:prSet/>
      <dgm:spPr/>
      <dgm:t>
        <a:bodyPr/>
        <a:lstStyle/>
        <a:p>
          <a:endParaRPr lang="en-US" sz="1600">
            <a:latin typeface="+mn-lt"/>
          </a:endParaRPr>
        </a:p>
      </dgm:t>
    </dgm:pt>
    <dgm:pt modelId="{43CC789A-3C82-BF42-AEC8-2EA9946DE735}" type="sibTrans" cxnId="{92A17296-0F8E-9745-A164-CC653C7CBE87}">
      <dgm:prSet/>
      <dgm:spPr/>
      <dgm:t>
        <a:bodyPr/>
        <a:lstStyle/>
        <a:p>
          <a:endParaRPr lang="en-US" sz="1600">
            <a:latin typeface="+mn-lt"/>
          </a:endParaRPr>
        </a:p>
      </dgm:t>
    </dgm:pt>
    <dgm:pt modelId="{4EA0B9A7-37D2-5A4E-86BC-BDB98BED5D29}">
      <dgm:prSet phldrT="[Text]" custT="1"/>
      <dgm:spPr/>
      <dgm:t>
        <a:bodyPr/>
        <a:lstStyle/>
        <a:p>
          <a:pPr algn="l"/>
          <a:r>
            <a:rPr lang="en-US" sz="1600" b="0" dirty="0">
              <a:latin typeface="+mn-lt"/>
              <a:ea typeface="Helvetica" charset="0"/>
              <a:cs typeface="Helvetica" charset="0"/>
            </a:rPr>
            <a:t>Exposure to lead in water</a:t>
          </a:r>
        </a:p>
      </dgm:t>
    </dgm:pt>
    <dgm:pt modelId="{16DD8097-A313-F64C-92FF-DA7FECE1127F}" type="parTrans" cxnId="{5A76A4B7-8030-8A45-897D-0DBE89E03665}">
      <dgm:prSet/>
      <dgm:spPr/>
      <dgm:t>
        <a:bodyPr/>
        <a:lstStyle/>
        <a:p>
          <a:endParaRPr lang="en-US" sz="1600">
            <a:latin typeface="+mn-lt"/>
          </a:endParaRPr>
        </a:p>
      </dgm:t>
    </dgm:pt>
    <dgm:pt modelId="{30A0EC3E-05F4-0048-8173-8C85AA9DE954}" type="sibTrans" cxnId="{5A76A4B7-8030-8A45-897D-0DBE89E03665}">
      <dgm:prSet/>
      <dgm:spPr/>
      <dgm:t>
        <a:bodyPr/>
        <a:lstStyle/>
        <a:p>
          <a:endParaRPr lang="en-US" sz="1600">
            <a:latin typeface="+mn-lt"/>
          </a:endParaRPr>
        </a:p>
      </dgm:t>
    </dgm:pt>
    <dgm:pt modelId="{46890C78-C13E-354A-AA82-6C5AD59706C2}">
      <dgm:prSet phldrT="[Text]" custT="1"/>
      <dgm:spPr/>
      <dgm:t>
        <a:bodyPr/>
        <a:lstStyle/>
        <a:p>
          <a:pPr algn="l"/>
          <a:r>
            <a:rPr lang="en-US" sz="1600" b="0" dirty="0">
              <a:latin typeface="+mn-lt"/>
              <a:ea typeface="Helvetica" charset="0"/>
              <a:cs typeface="Helvetica" charset="0"/>
            </a:rPr>
            <a:t>Neurotoxicity</a:t>
          </a:r>
        </a:p>
      </dgm:t>
    </dgm:pt>
    <dgm:pt modelId="{6274C8A0-3C3C-2948-9FF8-D7A5D44C3641}" type="parTrans" cxnId="{7D4DD72E-5C20-C144-B00F-22D2586300B7}">
      <dgm:prSet/>
      <dgm:spPr/>
      <dgm:t>
        <a:bodyPr/>
        <a:lstStyle/>
        <a:p>
          <a:endParaRPr lang="en-US" sz="1600">
            <a:latin typeface="+mn-lt"/>
          </a:endParaRPr>
        </a:p>
      </dgm:t>
    </dgm:pt>
    <dgm:pt modelId="{45F81B7D-D39B-6147-B8F6-E6B2959BC3AC}" type="sibTrans" cxnId="{7D4DD72E-5C20-C144-B00F-22D2586300B7}">
      <dgm:prSet/>
      <dgm:spPr/>
      <dgm:t>
        <a:bodyPr/>
        <a:lstStyle/>
        <a:p>
          <a:endParaRPr lang="en-US" sz="1600">
            <a:latin typeface="+mn-lt"/>
          </a:endParaRPr>
        </a:p>
      </dgm:t>
    </dgm:pt>
    <dgm:pt modelId="{ED37B4A1-223E-044D-A128-DFD345EEEFF6}">
      <dgm:prSet phldrT="[Text]" custT="1"/>
      <dgm:spPr/>
      <dgm:t>
        <a:bodyPr/>
        <a:lstStyle/>
        <a:p>
          <a:pPr algn="l"/>
          <a:r>
            <a:rPr lang="en-US" sz="1600" b="0" dirty="0">
              <a:latin typeface="+mn-lt"/>
              <a:ea typeface="Helvetica" charset="0"/>
              <a:cs typeface="Helvetica" charset="0"/>
            </a:rPr>
            <a:t>Learning disorders</a:t>
          </a:r>
        </a:p>
      </dgm:t>
    </dgm:pt>
    <dgm:pt modelId="{3DB594D5-7BF8-2A42-BE2A-0E49BAEFC618}" type="parTrans" cxnId="{60547963-E87C-D64A-B054-B5EF18E13FC7}">
      <dgm:prSet/>
      <dgm:spPr/>
      <dgm:t>
        <a:bodyPr/>
        <a:lstStyle/>
        <a:p>
          <a:endParaRPr lang="en-US" sz="1600">
            <a:latin typeface="+mn-lt"/>
          </a:endParaRPr>
        </a:p>
      </dgm:t>
    </dgm:pt>
    <dgm:pt modelId="{5DA32A99-A3C8-9847-BE68-F1B3286F8013}" type="sibTrans" cxnId="{60547963-E87C-D64A-B054-B5EF18E13FC7}">
      <dgm:prSet/>
      <dgm:spPr/>
      <dgm:t>
        <a:bodyPr/>
        <a:lstStyle/>
        <a:p>
          <a:endParaRPr lang="en-US" sz="1600">
            <a:latin typeface="+mn-lt"/>
          </a:endParaRPr>
        </a:p>
      </dgm:t>
    </dgm:pt>
    <dgm:pt modelId="{55CF967C-D09C-4844-BF45-61D3FC0DAFF1}">
      <dgm:prSet phldrT="[Text]" custT="1"/>
      <dgm:spPr/>
      <dgm:t>
        <a:bodyPr/>
        <a:lstStyle/>
        <a:p>
          <a:pPr algn="l"/>
          <a:r>
            <a:rPr lang="en-US" sz="1600" b="0">
              <a:latin typeface="+mn-lt"/>
              <a:ea typeface="Helvetica" charset="0"/>
              <a:cs typeface="Helvetica" charset="0"/>
            </a:rPr>
            <a:t>Behavior problems</a:t>
          </a:r>
          <a:endParaRPr lang="en-US" sz="1600" b="0" dirty="0">
            <a:latin typeface="+mn-lt"/>
            <a:ea typeface="Helvetica" charset="0"/>
            <a:cs typeface="Helvetica" charset="0"/>
          </a:endParaRPr>
        </a:p>
      </dgm:t>
    </dgm:pt>
    <dgm:pt modelId="{34D0BA62-FBA5-B442-951B-0CC682DB7654}" type="parTrans" cxnId="{7FEDBB47-4034-9B4C-A147-AACC1B67D40C}">
      <dgm:prSet/>
      <dgm:spPr/>
      <dgm:t>
        <a:bodyPr/>
        <a:lstStyle/>
        <a:p>
          <a:endParaRPr lang="en-US" sz="1600">
            <a:latin typeface="+mn-lt"/>
          </a:endParaRPr>
        </a:p>
      </dgm:t>
    </dgm:pt>
    <dgm:pt modelId="{169D474F-EDF4-C841-B0E5-B34911D88F04}" type="sibTrans" cxnId="{7FEDBB47-4034-9B4C-A147-AACC1B67D40C}">
      <dgm:prSet/>
      <dgm:spPr/>
      <dgm:t>
        <a:bodyPr/>
        <a:lstStyle/>
        <a:p>
          <a:endParaRPr lang="en-US" sz="1600">
            <a:latin typeface="+mn-lt"/>
          </a:endParaRPr>
        </a:p>
      </dgm:t>
    </dgm:pt>
    <dgm:pt modelId="{0DDF2A23-E372-8542-956D-E0788A0EE43C}" type="pres">
      <dgm:prSet presAssocID="{04A810F2-7BDB-41B5-A2A0-11452798BDE1}" presName="cycle" presStyleCnt="0">
        <dgm:presLayoutVars>
          <dgm:dir/>
          <dgm:resizeHandles val="exact"/>
        </dgm:presLayoutVars>
      </dgm:prSet>
      <dgm:spPr/>
      <dgm:t>
        <a:bodyPr/>
        <a:lstStyle/>
        <a:p>
          <a:endParaRPr lang="en-US"/>
        </a:p>
      </dgm:t>
    </dgm:pt>
    <dgm:pt modelId="{8F36EE11-740A-6840-9989-68E6EED57C26}" type="pres">
      <dgm:prSet presAssocID="{3D28BD5E-9E08-654A-A5F4-FA68F0A7B227}" presName="node" presStyleLbl="node1" presStyleIdx="0" presStyleCnt="5" custScaleX="143699" custScaleY="132974">
        <dgm:presLayoutVars>
          <dgm:bulletEnabled val="1"/>
        </dgm:presLayoutVars>
      </dgm:prSet>
      <dgm:spPr/>
      <dgm:t>
        <a:bodyPr/>
        <a:lstStyle/>
        <a:p>
          <a:endParaRPr lang="en-US"/>
        </a:p>
      </dgm:t>
    </dgm:pt>
    <dgm:pt modelId="{456A70DA-AFC1-434B-9E46-F6767DF261FA}" type="pres">
      <dgm:prSet presAssocID="{3D28BD5E-9E08-654A-A5F4-FA68F0A7B227}" presName="spNode" presStyleCnt="0"/>
      <dgm:spPr/>
    </dgm:pt>
    <dgm:pt modelId="{71ACCB04-1F24-E64D-9CE4-55A1113C1B9A}" type="pres">
      <dgm:prSet presAssocID="{A507C799-92F7-A842-B92E-5A52767370A9}" presName="sibTrans" presStyleLbl="sibTrans1D1" presStyleIdx="0" presStyleCnt="5"/>
      <dgm:spPr/>
      <dgm:t>
        <a:bodyPr/>
        <a:lstStyle/>
        <a:p>
          <a:endParaRPr lang="en-US"/>
        </a:p>
      </dgm:t>
    </dgm:pt>
    <dgm:pt modelId="{5D26CFEB-4649-B040-BD80-09D1B7FEC1FE}" type="pres">
      <dgm:prSet presAssocID="{8834224F-0C72-42D8-8761-B378E2B399F3}" presName="node" presStyleLbl="node1" presStyleIdx="1" presStyleCnt="5" custScaleX="143699" custScaleY="132645" custRadScaleRad="100147" custRadScaleInc="24650">
        <dgm:presLayoutVars>
          <dgm:bulletEnabled val="1"/>
        </dgm:presLayoutVars>
      </dgm:prSet>
      <dgm:spPr/>
      <dgm:t>
        <a:bodyPr/>
        <a:lstStyle/>
        <a:p>
          <a:endParaRPr lang="en-US"/>
        </a:p>
      </dgm:t>
    </dgm:pt>
    <dgm:pt modelId="{E011FA33-D07C-B341-90A0-489058E3B0CA}" type="pres">
      <dgm:prSet presAssocID="{8834224F-0C72-42D8-8761-B378E2B399F3}" presName="spNode" presStyleCnt="0"/>
      <dgm:spPr/>
    </dgm:pt>
    <dgm:pt modelId="{7F8B6789-938C-BF4D-9141-200EED695A5E}" type="pres">
      <dgm:prSet presAssocID="{18B2EFC7-AAF9-43E3-B751-DF44551760D9}" presName="sibTrans" presStyleLbl="sibTrans1D1" presStyleIdx="1" presStyleCnt="5"/>
      <dgm:spPr/>
      <dgm:t>
        <a:bodyPr/>
        <a:lstStyle/>
        <a:p>
          <a:endParaRPr lang="en-US"/>
        </a:p>
      </dgm:t>
    </dgm:pt>
    <dgm:pt modelId="{1AD8D14B-2E3E-A246-983D-1B585BE86CFA}" type="pres">
      <dgm:prSet presAssocID="{E1E77531-8B6C-4353-B366-A39967C549D5}" presName="node" presStyleLbl="node1" presStyleIdx="2" presStyleCnt="5" custScaleX="143699" custScaleY="132974" custRadScaleRad="107918" custRadScaleInc="-7563">
        <dgm:presLayoutVars>
          <dgm:bulletEnabled val="1"/>
        </dgm:presLayoutVars>
      </dgm:prSet>
      <dgm:spPr/>
      <dgm:t>
        <a:bodyPr/>
        <a:lstStyle/>
        <a:p>
          <a:endParaRPr lang="en-US"/>
        </a:p>
      </dgm:t>
    </dgm:pt>
    <dgm:pt modelId="{7CA64BC1-CA2D-644C-A61A-32E5E9DD2B7F}" type="pres">
      <dgm:prSet presAssocID="{E1E77531-8B6C-4353-B366-A39967C549D5}" presName="spNode" presStyleCnt="0"/>
      <dgm:spPr/>
    </dgm:pt>
    <dgm:pt modelId="{FB6204BA-4166-5141-858E-364294325F76}" type="pres">
      <dgm:prSet presAssocID="{60C04D04-9516-4E46-B71A-2CFB900CCCD5}" presName="sibTrans" presStyleLbl="sibTrans1D1" presStyleIdx="2" presStyleCnt="5"/>
      <dgm:spPr/>
      <dgm:t>
        <a:bodyPr/>
        <a:lstStyle/>
        <a:p>
          <a:endParaRPr lang="en-US"/>
        </a:p>
      </dgm:t>
    </dgm:pt>
    <dgm:pt modelId="{31EEEDCC-AA1E-3840-AED3-67363B142BF2}" type="pres">
      <dgm:prSet presAssocID="{080634FB-8ADA-4361-912D-9BCC2D3C5050}" presName="node" presStyleLbl="node1" presStyleIdx="3" presStyleCnt="5" custScaleX="143699" custScaleY="132974" custRadScaleRad="106954" custRadScaleInc="4772">
        <dgm:presLayoutVars>
          <dgm:bulletEnabled val="1"/>
        </dgm:presLayoutVars>
      </dgm:prSet>
      <dgm:spPr/>
      <dgm:t>
        <a:bodyPr/>
        <a:lstStyle/>
        <a:p>
          <a:endParaRPr lang="en-US"/>
        </a:p>
      </dgm:t>
    </dgm:pt>
    <dgm:pt modelId="{02218C04-9AB4-504F-9A2C-E388E36A76CF}" type="pres">
      <dgm:prSet presAssocID="{080634FB-8ADA-4361-912D-9BCC2D3C5050}" presName="spNode" presStyleCnt="0"/>
      <dgm:spPr/>
    </dgm:pt>
    <dgm:pt modelId="{0D54F953-290E-4545-8822-3A6AF377C104}" type="pres">
      <dgm:prSet presAssocID="{C049D2EE-7FED-4FB3-B466-C51C4E2F2923}" presName="sibTrans" presStyleLbl="sibTrans1D1" presStyleIdx="3" presStyleCnt="5"/>
      <dgm:spPr/>
      <dgm:t>
        <a:bodyPr/>
        <a:lstStyle/>
        <a:p>
          <a:endParaRPr lang="en-US"/>
        </a:p>
      </dgm:t>
    </dgm:pt>
    <dgm:pt modelId="{F543DD32-00C6-8044-95CA-D657889D10AB}" type="pres">
      <dgm:prSet presAssocID="{7AC8ECC5-A0F8-4650-9A6B-FE7BFF15B1CB}" presName="node" presStyleLbl="node1" presStyleIdx="4" presStyleCnt="5" custScaleX="143699" custScaleY="132974" custRadScaleRad="100356" custRadScaleInc="-26257">
        <dgm:presLayoutVars>
          <dgm:bulletEnabled val="1"/>
        </dgm:presLayoutVars>
      </dgm:prSet>
      <dgm:spPr/>
      <dgm:t>
        <a:bodyPr/>
        <a:lstStyle/>
        <a:p>
          <a:endParaRPr lang="en-US"/>
        </a:p>
      </dgm:t>
    </dgm:pt>
    <dgm:pt modelId="{AB57D5FA-C2ED-1045-AA4C-F38905FE74F7}" type="pres">
      <dgm:prSet presAssocID="{7AC8ECC5-A0F8-4650-9A6B-FE7BFF15B1CB}" presName="spNode" presStyleCnt="0"/>
      <dgm:spPr/>
    </dgm:pt>
    <dgm:pt modelId="{FBAE2448-5B5C-7647-A4A0-D0B36418B323}" type="pres">
      <dgm:prSet presAssocID="{20BA504B-CF5A-4547-8559-4527C2C8285A}" presName="sibTrans" presStyleLbl="sibTrans1D1" presStyleIdx="4" presStyleCnt="5"/>
      <dgm:spPr/>
      <dgm:t>
        <a:bodyPr/>
        <a:lstStyle/>
        <a:p>
          <a:endParaRPr lang="en-US"/>
        </a:p>
      </dgm:t>
    </dgm:pt>
  </dgm:ptLst>
  <dgm:cxnLst>
    <dgm:cxn modelId="{92A17296-0F8E-9745-A164-CC653C7CBE87}" srcId="{E1E77531-8B6C-4353-B366-A39967C549D5}" destId="{070C8587-4C38-6543-B4D5-666E7400F190}" srcOrd="0" destOrd="0" parTransId="{D8D2BC07-EBB7-9E4C-BB9C-EF8713A35710}" sibTransId="{43CC789A-3C82-BF42-AEC8-2EA9946DE735}"/>
    <dgm:cxn modelId="{0903AEC1-9C06-E14D-BA5C-4D6CA16F178E}" type="presOf" srcId="{18B2EFC7-AAF9-43E3-B751-DF44551760D9}" destId="{7F8B6789-938C-BF4D-9141-200EED695A5E}" srcOrd="0" destOrd="0" presId="urn:microsoft.com/office/officeart/2005/8/layout/cycle6"/>
    <dgm:cxn modelId="{04328186-165A-BC44-BD97-0290138BC829}" type="presOf" srcId="{A507C799-92F7-A842-B92E-5A52767370A9}" destId="{71ACCB04-1F24-E64D-9CE4-55A1113C1B9A}" srcOrd="0" destOrd="0" presId="urn:microsoft.com/office/officeart/2005/8/layout/cycle6"/>
    <dgm:cxn modelId="{D202F8EF-CB76-484E-8B14-CEE57D635FBD}" srcId="{04A810F2-7BDB-41B5-A2A0-11452798BDE1}" destId="{E1E77531-8B6C-4353-B366-A39967C549D5}" srcOrd="2" destOrd="0" parTransId="{D2BCCCA6-C2F3-45BA-9D01-F640F0405AD1}" sibTransId="{60C04D04-9516-4E46-B71A-2CFB900CCCD5}"/>
    <dgm:cxn modelId="{4181F270-F248-034E-BBD5-25495C0CB1A1}" type="presOf" srcId="{99E2A34C-16DE-5D4E-92F5-0DA99CB1D722}" destId="{8F36EE11-740A-6840-9989-68E6EED57C26}" srcOrd="0" destOrd="1" presId="urn:microsoft.com/office/officeart/2005/8/layout/cycle6"/>
    <dgm:cxn modelId="{480E04EE-1D3F-3E45-8C67-2DDB499E9D52}" type="presOf" srcId="{46890C78-C13E-354A-AA82-6C5AD59706C2}" destId="{F543DD32-00C6-8044-95CA-D657889D10AB}" srcOrd="0" destOrd="1" presId="urn:microsoft.com/office/officeart/2005/8/layout/cycle6"/>
    <dgm:cxn modelId="{161DAAC6-1F52-A842-A6BA-AC8F3AC7C0E1}" type="presOf" srcId="{070C8587-4C38-6543-B4D5-666E7400F190}" destId="{1AD8D14B-2E3E-A246-983D-1B585BE86CFA}" srcOrd="0" destOrd="1" presId="urn:microsoft.com/office/officeart/2005/8/layout/cycle6"/>
    <dgm:cxn modelId="{9783F2EC-2C4A-F349-8B9F-29F28BF62340}" type="presOf" srcId="{7AC8ECC5-A0F8-4650-9A6B-FE7BFF15B1CB}" destId="{F543DD32-00C6-8044-95CA-D657889D10AB}" srcOrd="0" destOrd="0" presId="urn:microsoft.com/office/officeart/2005/8/layout/cycle6"/>
    <dgm:cxn modelId="{057EB784-1A0D-274D-B544-B18C74488764}" type="presOf" srcId="{ED37B4A1-223E-044D-A128-DFD345EEEFF6}" destId="{F543DD32-00C6-8044-95CA-D657889D10AB}" srcOrd="0" destOrd="2" presId="urn:microsoft.com/office/officeart/2005/8/layout/cycle6"/>
    <dgm:cxn modelId="{7FEDBB47-4034-9B4C-A147-AACC1B67D40C}" srcId="{7AC8ECC5-A0F8-4650-9A6B-FE7BFF15B1CB}" destId="{55CF967C-D09C-4844-BF45-61D3FC0DAFF1}" srcOrd="2" destOrd="0" parTransId="{34D0BA62-FBA5-B442-951B-0CC682DB7654}" sibTransId="{169D474F-EDF4-C841-B0E5-B34911D88F04}"/>
    <dgm:cxn modelId="{528D4CDA-77F3-4AE1-9E83-B45705EFE5C2}" srcId="{04A810F2-7BDB-41B5-A2A0-11452798BDE1}" destId="{080634FB-8ADA-4361-912D-9BCC2D3C5050}" srcOrd="3" destOrd="0" parTransId="{09669A61-1B70-4335-A70A-3137AE76A3E7}" sibTransId="{C049D2EE-7FED-4FB3-B466-C51C4E2F2923}"/>
    <dgm:cxn modelId="{2B159BF4-75A7-BA4E-A088-0B334330CB9D}" type="presOf" srcId="{1CFB19AF-A643-3E40-9C10-A660FDED550E}" destId="{5D26CFEB-4649-B040-BD80-09D1B7FEC1FE}" srcOrd="0" destOrd="1" presId="urn:microsoft.com/office/officeart/2005/8/layout/cycle6"/>
    <dgm:cxn modelId="{838F029B-3479-F04D-B95B-4FACA5954EA7}" type="presOf" srcId="{3D28BD5E-9E08-654A-A5F4-FA68F0A7B227}" destId="{8F36EE11-740A-6840-9989-68E6EED57C26}" srcOrd="0" destOrd="0" presId="urn:microsoft.com/office/officeart/2005/8/layout/cycle6"/>
    <dgm:cxn modelId="{37420DB4-5FE4-4041-B8B3-C6F88F72A327}" type="presOf" srcId="{55CF967C-D09C-4844-BF45-61D3FC0DAFF1}" destId="{F543DD32-00C6-8044-95CA-D657889D10AB}" srcOrd="0" destOrd="3" presId="urn:microsoft.com/office/officeart/2005/8/layout/cycle6"/>
    <dgm:cxn modelId="{A0E92085-07EE-074A-9882-13C2550E2E7F}" type="presOf" srcId="{60C04D04-9516-4E46-B71A-2CFB900CCCD5}" destId="{FB6204BA-4166-5141-858E-364294325F76}" srcOrd="0" destOrd="0" presId="urn:microsoft.com/office/officeart/2005/8/layout/cycle6"/>
    <dgm:cxn modelId="{363162C5-48A3-5B42-8D35-82CDEDB37FB6}" type="presOf" srcId="{080634FB-8ADA-4361-912D-9BCC2D3C5050}" destId="{31EEEDCC-AA1E-3840-AED3-67363B142BF2}" srcOrd="0" destOrd="0" presId="urn:microsoft.com/office/officeart/2005/8/layout/cycle6"/>
    <dgm:cxn modelId="{B013BDE7-C45E-4DBB-A738-ED9C6814CB13}" srcId="{04A810F2-7BDB-41B5-A2A0-11452798BDE1}" destId="{8834224F-0C72-42D8-8761-B378E2B399F3}" srcOrd="1" destOrd="0" parTransId="{D050DCE5-5AC5-48A1-80DB-9568AD0B4C5C}" sibTransId="{18B2EFC7-AAF9-43E3-B751-DF44551760D9}"/>
    <dgm:cxn modelId="{8DE114D0-7D40-BA40-8009-E3357FE4DCEF}" type="presOf" srcId="{8834224F-0C72-42D8-8761-B378E2B399F3}" destId="{5D26CFEB-4649-B040-BD80-09D1B7FEC1FE}" srcOrd="0" destOrd="0" presId="urn:microsoft.com/office/officeart/2005/8/layout/cycle6"/>
    <dgm:cxn modelId="{60547963-E87C-D64A-B054-B5EF18E13FC7}" srcId="{7AC8ECC5-A0F8-4650-9A6B-FE7BFF15B1CB}" destId="{ED37B4A1-223E-044D-A128-DFD345EEEFF6}" srcOrd="1" destOrd="0" parTransId="{3DB594D5-7BF8-2A42-BE2A-0E49BAEFC618}" sibTransId="{5DA32A99-A3C8-9847-BE68-F1B3286F8013}"/>
    <dgm:cxn modelId="{1C0EC6CE-4651-1A47-867A-C590553F45B4}" srcId="{8834224F-0C72-42D8-8761-B378E2B399F3}" destId="{1CFB19AF-A643-3E40-9C10-A660FDED550E}" srcOrd="0" destOrd="0" parTransId="{7406D13A-BFB1-E645-8DE2-F15785D65A01}" sibTransId="{EE98061D-94BC-3440-8771-71B79068EF49}"/>
    <dgm:cxn modelId="{5EDFF4A3-8F88-2344-8F5B-668A360D0964}" type="presOf" srcId="{20BA504B-CF5A-4547-8559-4527C2C8285A}" destId="{FBAE2448-5B5C-7647-A4A0-D0B36418B323}" srcOrd="0" destOrd="0" presId="urn:microsoft.com/office/officeart/2005/8/layout/cycle6"/>
    <dgm:cxn modelId="{273125DD-9935-724E-BF3F-37A550428101}" type="presOf" srcId="{4EA0B9A7-37D2-5A4E-86BC-BDB98BED5D29}" destId="{31EEEDCC-AA1E-3840-AED3-67363B142BF2}" srcOrd="0" destOrd="1" presId="urn:microsoft.com/office/officeart/2005/8/layout/cycle6"/>
    <dgm:cxn modelId="{EB25EC56-38EC-BE42-BAC3-3691CD31178F}" srcId="{04A810F2-7BDB-41B5-A2A0-11452798BDE1}" destId="{3D28BD5E-9E08-654A-A5F4-FA68F0A7B227}" srcOrd="0" destOrd="0" parTransId="{B485D90C-E3A8-E142-9C2E-DE0644C5008C}" sibTransId="{A507C799-92F7-A842-B92E-5A52767370A9}"/>
    <dgm:cxn modelId="{17D08351-5E34-484B-ADAA-07E620D78C7E}" type="presOf" srcId="{C049D2EE-7FED-4FB3-B466-C51C4E2F2923}" destId="{0D54F953-290E-4545-8822-3A6AF377C104}" srcOrd="0" destOrd="0" presId="urn:microsoft.com/office/officeart/2005/8/layout/cycle6"/>
    <dgm:cxn modelId="{5A76A4B7-8030-8A45-897D-0DBE89E03665}" srcId="{080634FB-8ADA-4361-912D-9BCC2D3C5050}" destId="{4EA0B9A7-37D2-5A4E-86BC-BDB98BED5D29}" srcOrd="0" destOrd="0" parTransId="{16DD8097-A313-F64C-92FF-DA7FECE1127F}" sibTransId="{30A0EC3E-05F4-0048-8173-8C85AA9DE954}"/>
    <dgm:cxn modelId="{DF95B426-C074-DA43-BFC5-B849DB5EDDF8}" srcId="{3D28BD5E-9E08-654A-A5F4-FA68F0A7B227}" destId="{99E2A34C-16DE-5D4E-92F5-0DA99CB1D722}" srcOrd="0" destOrd="0" parTransId="{8DF12173-6F70-6F45-ABE3-7017F5F1EADF}" sibTransId="{606350B1-E0EC-6447-BF4F-B660E832DB9B}"/>
    <dgm:cxn modelId="{B3F3044C-27D4-6845-9E4A-3FDFB7B2F657}" type="presOf" srcId="{E1E77531-8B6C-4353-B366-A39967C549D5}" destId="{1AD8D14B-2E3E-A246-983D-1B585BE86CFA}" srcOrd="0" destOrd="0" presId="urn:microsoft.com/office/officeart/2005/8/layout/cycle6"/>
    <dgm:cxn modelId="{B93A659C-0BE0-4CF4-9E7C-A9D2BEEA0DD6}" srcId="{04A810F2-7BDB-41B5-A2A0-11452798BDE1}" destId="{7AC8ECC5-A0F8-4650-9A6B-FE7BFF15B1CB}" srcOrd="4" destOrd="0" parTransId="{22D540F6-D60C-422E-94BD-6E2499BBDE2D}" sibTransId="{20BA504B-CF5A-4547-8559-4527C2C8285A}"/>
    <dgm:cxn modelId="{01E80A56-D02E-A04F-92DB-CB6DD34BA7BB}" type="presOf" srcId="{04A810F2-7BDB-41B5-A2A0-11452798BDE1}" destId="{0DDF2A23-E372-8542-956D-E0788A0EE43C}" srcOrd="0" destOrd="0" presId="urn:microsoft.com/office/officeart/2005/8/layout/cycle6"/>
    <dgm:cxn modelId="{7D4DD72E-5C20-C144-B00F-22D2586300B7}" srcId="{7AC8ECC5-A0F8-4650-9A6B-FE7BFF15B1CB}" destId="{46890C78-C13E-354A-AA82-6C5AD59706C2}" srcOrd="0" destOrd="0" parTransId="{6274C8A0-3C3C-2948-9FF8-D7A5D44C3641}" sibTransId="{45F81B7D-D39B-6147-B8F6-E6B2959BC3AC}"/>
    <dgm:cxn modelId="{80278A04-9F80-1A47-80B7-EF7CC3B8C8B6}" type="presParOf" srcId="{0DDF2A23-E372-8542-956D-E0788A0EE43C}" destId="{8F36EE11-740A-6840-9989-68E6EED57C26}" srcOrd="0" destOrd="0" presId="urn:microsoft.com/office/officeart/2005/8/layout/cycle6"/>
    <dgm:cxn modelId="{D85EF338-D1D6-D940-B150-00DBD41A7400}" type="presParOf" srcId="{0DDF2A23-E372-8542-956D-E0788A0EE43C}" destId="{456A70DA-AFC1-434B-9E46-F6767DF261FA}" srcOrd="1" destOrd="0" presId="urn:microsoft.com/office/officeart/2005/8/layout/cycle6"/>
    <dgm:cxn modelId="{00092954-65F3-B04F-BD6D-312F75D4805C}" type="presParOf" srcId="{0DDF2A23-E372-8542-956D-E0788A0EE43C}" destId="{71ACCB04-1F24-E64D-9CE4-55A1113C1B9A}" srcOrd="2" destOrd="0" presId="urn:microsoft.com/office/officeart/2005/8/layout/cycle6"/>
    <dgm:cxn modelId="{E623E508-2AF3-1E43-BA58-40CF3C0E4C28}" type="presParOf" srcId="{0DDF2A23-E372-8542-956D-E0788A0EE43C}" destId="{5D26CFEB-4649-B040-BD80-09D1B7FEC1FE}" srcOrd="3" destOrd="0" presId="urn:microsoft.com/office/officeart/2005/8/layout/cycle6"/>
    <dgm:cxn modelId="{A5927D82-8D3C-3A4A-B02E-E9D2F588EE27}" type="presParOf" srcId="{0DDF2A23-E372-8542-956D-E0788A0EE43C}" destId="{E011FA33-D07C-B341-90A0-489058E3B0CA}" srcOrd="4" destOrd="0" presId="urn:microsoft.com/office/officeart/2005/8/layout/cycle6"/>
    <dgm:cxn modelId="{52CEEFF8-7B21-F246-B03E-0268BB71BD88}" type="presParOf" srcId="{0DDF2A23-E372-8542-956D-E0788A0EE43C}" destId="{7F8B6789-938C-BF4D-9141-200EED695A5E}" srcOrd="5" destOrd="0" presId="urn:microsoft.com/office/officeart/2005/8/layout/cycle6"/>
    <dgm:cxn modelId="{B384EE51-2E7F-5743-9432-D6F403BDA07C}" type="presParOf" srcId="{0DDF2A23-E372-8542-956D-E0788A0EE43C}" destId="{1AD8D14B-2E3E-A246-983D-1B585BE86CFA}" srcOrd="6" destOrd="0" presId="urn:microsoft.com/office/officeart/2005/8/layout/cycle6"/>
    <dgm:cxn modelId="{29D2EEE8-5C6F-EC4D-8988-68B92AB10537}" type="presParOf" srcId="{0DDF2A23-E372-8542-956D-E0788A0EE43C}" destId="{7CA64BC1-CA2D-644C-A61A-32E5E9DD2B7F}" srcOrd="7" destOrd="0" presId="urn:microsoft.com/office/officeart/2005/8/layout/cycle6"/>
    <dgm:cxn modelId="{30840B50-B172-C64D-A204-ADAE7643DE4D}" type="presParOf" srcId="{0DDF2A23-E372-8542-956D-E0788A0EE43C}" destId="{FB6204BA-4166-5141-858E-364294325F76}" srcOrd="8" destOrd="0" presId="urn:microsoft.com/office/officeart/2005/8/layout/cycle6"/>
    <dgm:cxn modelId="{254625E0-7416-3F42-9B3B-BAADE1083AB1}" type="presParOf" srcId="{0DDF2A23-E372-8542-956D-E0788A0EE43C}" destId="{31EEEDCC-AA1E-3840-AED3-67363B142BF2}" srcOrd="9" destOrd="0" presId="urn:microsoft.com/office/officeart/2005/8/layout/cycle6"/>
    <dgm:cxn modelId="{2F3A49DF-45E4-9D47-ADF7-0C238588D7AE}" type="presParOf" srcId="{0DDF2A23-E372-8542-956D-E0788A0EE43C}" destId="{02218C04-9AB4-504F-9A2C-E388E36A76CF}" srcOrd="10" destOrd="0" presId="urn:microsoft.com/office/officeart/2005/8/layout/cycle6"/>
    <dgm:cxn modelId="{483F84E6-ADD0-C747-BB09-DB3943083E1E}" type="presParOf" srcId="{0DDF2A23-E372-8542-956D-E0788A0EE43C}" destId="{0D54F953-290E-4545-8822-3A6AF377C104}" srcOrd="11" destOrd="0" presId="urn:microsoft.com/office/officeart/2005/8/layout/cycle6"/>
    <dgm:cxn modelId="{88F5247F-C6BE-D244-AC94-E0E4CD003F0C}" type="presParOf" srcId="{0DDF2A23-E372-8542-956D-E0788A0EE43C}" destId="{F543DD32-00C6-8044-95CA-D657889D10AB}" srcOrd="12" destOrd="0" presId="urn:microsoft.com/office/officeart/2005/8/layout/cycle6"/>
    <dgm:cxn modelId="{86813029-EEF1-7646-8138-BF5B0CCB8F61}" type="presParOf" srcId="{0DDF2A23-E372-8542-956D-E0788A0EE43C}" destId="{AB57D5FA-C2ED-1045-AA4C-F38905FE74F7}" srcOrd="13" destOrd="0" presId="urn:microsoft.com/office/officeart/2005/8/layout/cycle6"/>
    <dgm:cxn modelId="{D2E816A6-6ACD-0649-B82D-69403E6E6068}" type="presParOf" srcId="{0DDF2A23-E372-8542-956D-E0788A0EE43C}" destId="{FBAE2448-5B5C-7647-A4A0-D0B36418B323}"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0.02384</cdr:x>
      <cdr:y>0.31064</cdr:y>
    </cdr:from>
    <cdr:to>
      <cdr:x>0.26256</cdr:x>
      <cdr:y>0.68936</cdr:y>
    </cdr:to>
    <cdr:sp macro="" textlink="">
      <cdr:nvSpPr>
        <cdr:cNvPr id="2" name="TextBox 1"/>
        <cdr:cNvSpPr txBox="1"/>
      </cdr:nvSpPr>
      <cdr:spPr>
        <a:xfrm xmlns:a="http://schemas.openxmlformats.org/drawingml/2006/main">
          <a:off x="203199" y="1420238"/>
          <a:ext cx="2034298" cy="17315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25 ER visits could be avoided if water infrastructure were extended</a:t>
          </a:r>
        </a:p>
        <a:p xmlns:a="http://schemas.openxmlformats.org/drawingml/2006/main">
          <a:endParaRPr lang="en-US" sz="20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0.08959</cdr:x>
      <cdr:y>0.39083</cdr:y>
    </cdr:from>
    <cdr:to>
      <cdr:x>1</cdr:x>
      <cdr:y>0.3925</cdr:y>
    </cdr:to>
    <cdr:cxnSp macro="">
      <cdr:nvCxnSpPr>
        <cdr:cNvPr id="3" name="Straight Connector 2"/>
        <cdr:cNvCxnSpPr/>
      </cdr:nvCxnSpPr>
      <cdr:spPr>
        <a:xfrm xmlns:a="http://schemas.openxmlformats.org/drawingml/2006/main">
          <a:off x="618206" y="1803775"/>
          <a:ext cx="6282194" cy="7707"/>
        </a:xfrm>
        <a:prstGeom xmlns:a="http://schemas.openxmlformats.org/drawingml/2006/main" prst="line">
          <a:avLst/>
        </a:prstGeom>
        <a:ln xmlns:a="http://schemas.openxmlformats.org/drawingml/2006/main" w="15875">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0.18979</cdr:x>
      <cdr:y>0.20363</cdr:y>
    </cdr:from>
    <cdr:to>
      <cdr:x>0.5</cdr:x>
      <cdr:y>0.32104</cdr:y>
    </cdr:to>
    <cdr:sp macro="" textlink="">
      <cdr:nvSpPr>
        <cdr:cNvPr id="4" name="TextBox 3"/>
        <cdr:cNvSpPr txBox="1"/>
      </cdr:nvSpPr>
      <cdr:spPr>
        <a:xfrm xmlns:a="http://schemas.openxmlformats.org/drawingml/2006/main">
          <a:off x="1309619" y="939780"/>
          <a:ext cx="2140581" cy="5418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latin typeface="Arial" charset="0"/>
              <a:ea typeface="Arial" charset="0"/>
              <a:cs typeface="Arial" charset="0"/>
            </a:rPr>
            <a:t>CDC reference level</a:t>
          </a:r>
        </a:p>
      </cdr:txBody>
    </cdr:sp>
  </cdr:relSizeAnchor>
  <cdr:relSizeAnchor xmlns:cdr="http://schemas.openxmlformats.org/drawingml/2006/chartDrawing">
    <cdr:from>
      <cdr:x>0.37225</cdr:x>
      <cdr:y>0.27167</cdr:y>
    </cdr:from>
    <cdr:to>
      <cdr:x>0.40131</cdr:x>
      <cdr:y>0.37685</cdr:y>
    </cdr:to>
    <cdr:cxnSp macro="">
      <cdr:nvCxnSpPr>
        <cdr:cNvPr id="6" name="Straight Arrow Connector 5"/>
        <cdr:cNvCxnSpPr/>
      </cdr:nvCxnSpPr>
      <cdr:spPr>
        <a:xfrm xmlns:a="http://schemas.openxmlformats.org/drawingml/2006/main">
          <a:off x="2568663" y="1253819"/>
          <a:ext cx="200526" cy="485426"/>
        </a:xfrm>
        <a:prstGeom xmlns:a="http://schemas.openxmlformats.org/drawingml/2006/main" prst="straightConnector1">
          <a:avLst/>
        </a:prstGeom>
        <a:ln xmlns:a="http://schemas.openxmlformats.org/drawingml/2006/main" w="1905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5D4BC5-4270-D040-8A78-E5B1EC35A18C}" type="datetimeFigureOut">
              <a:rPr lang="en-US" smtClean="0"/>
              <a:t>4/20/2017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634A93-3834-6244-A786-A3EE19148773}" type="slidenum">
              <a:rPr lang="en-US" smtClean="0"/>
              <a:t>‹#›</a:t>
            </a:fld>
            <a:endParaRPr lang="en-US"/>
          </a:p>
        </p:txBody>
      </p:sp>
    </p:spTree>
    <p:extLst>
      <p:ext uri="{BB962C8B-B14F-4D97-AF65-F5344CB8AC3E}">
        <p14:creationId xmlns:p14="http://schemas.microsoft.com/office/powerpoint/2010/main" val="200045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map shows water pipes around the African</a:t>
            </a:r>
            <a:r>
              <a:rPr lang="en-US" baseline="0" dirty="0"/>
              <a:t> American community encircled by Aberdeen as of about 2005.  You can see that water pipes surround but do not serve the African American community.  It appears that this community was excluded from municipal water service—it was underbounded.</a:t>
            </a:r>
            <a:endParaRPr lang="en-US" dirty="0"/>
          </a:p>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4</a:t>
            </a:fld>
            <a:endParaRPr lang="en-US"/>
          </a:p>
        </p:txBody>
      </p:sp>
    </p:spTree>
    <p:extLst>
      <p:ext uri="{BB962C8B-B14F-4D97-AF65-F5344CB8AC3E}">
        <p14:creationId xmlns:p14="http://schemas.microsoft.com/office/powerpoint/2010/main" val="78982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chart, I show mean and 95% CIs for IQ loss attributable to water only for each household.  The 95% CIs take into account uncertainty in the coefficient relating BLL to IQ loss (from the </a:t>
            </a:r>
            <a:r>
              <a:rPr lang="en-US" sz="1200" b="0" i="0" kern="1200" dirty="0" err="1">
                <a:solidFill>
                  <a:schemeClr val="tx1"/>
                </a:solidFill>
                <a:effectLst/>
                <a:latin typeface="+mn-lt"/>
                <a:ea typeface="+mn-ea"/>
                <a:cs typeface="+mn-cs"/>
              </a:rPr>
              <a:t>Lanphear</a:t>
            </a:r>
            <a:r>
              <a:rPr lang="en-US" sz="1200" b="0" i="0" kern="1200" dirty="0">
                <a:solidFill>
                  <a:schemeClr val="tx1"/>
                </a:solidFill>
                <a:effectLst/>
                <a:latin typeface="+mn-lt"/>
                <a:ea typeface="+mn-ea"/>
                <a:cs typeface="+mn-cs"/>
              </a:rPr>
              <a:t> paper), but not other sources of uncertainty.</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16</a:t>
            </a:fld>
            <a:endParaRPr lang="en-US"/>
          </a:p>
        </p:txBody>
      </p:sp>
    </p:spTree>
    <p:extLst>
      <p:ext uri="{BB962C8B-B14F-4D97-AF65-F5344CB8AC3E}">
        <p14:creationId xmlns:p14="http://schemas.microsoft.com/office/powerpoint/2010/main" val="181326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ill Sans MT" panose="020B0502020104020203" pitchFamily="34" charset="0"/>
              </a:rPr>
              <a:t>Racial disparities in access to municipal water service may increase the risk of exposure to lead in drinking water in some households.  In turn, increased exposure to lead in drinking water could increase blood lead levels and decrease IQ.  </a:t>
            </a:r>
          </a:p>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17</a:t>
            </a:fld>
            <a:endParaRPr lang="en-US"/>
          </a:p>
        </p:txBody>
      </p:sp>
    </p:spTree>
    <p:extLst>
      <p:ext uri="{BB962C8B-B14F-4D97-AF65-F5344CB8AC3E}">
        <p14:creationId xmlns:p14="http://schemas.microsoft.com/office/powerpoint/2010/main" val="283705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5</a:t>
            </a:fld>
            <a:endParaRPr lang="en-US"/>
          </a:p>
        </p:txBody>
      </p:sp>
    </p:spTree>
    <p:extLst>
      <p:ext uri="{BB962C8B-B14F-4D97-AF65-F5344CB8AC3E}">
        <p14:creationId xmlns:p14="http://schemas.microsoft.com/office/powerpoint/2010/main" val="405890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6</a:t>
            </a:fld>
            <a:endParaRPr lang="en-US"/>
          </a:p>
        </p:txBody>
      </p:sp>
    </p:spTree>
    <p:extLst>
      <p:ext uri="{BB962C8B-B14F-4D97-AF65-F5344CB8AC3E}">
        <p14:creationId xmlns:p14="http://schemas.microsoft.com/office/powerpoint/2010/main" val="242063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ER visits avoided </a:t>
            </a:r>
          </a:p>
        </p:txBody>
      </p:sp>
      <p:sp>
        <p:nvSpPr>
          <p:cNvPr id="4" name="Slide Number Placeholder 3"/>
          <p:cNvSpPr>
            <a:spLocks noGrp="1"/>
          </p:cNvSpPr>
          <p:nvPr>
            <p:ph type="sldNum" sz="quarter" idx="10"/>
          </p:nvPr>
        </p:nvSpPr>
        <p:spPr/>
        <p:txBody>
          <a:bodyPr/>
          <a:lstStyle/>
          <a:p>
            <a:fld id="{7A634A93-3834-6244-A786-A3EE19148773}" type="slidenum">
              <a:rPr lang="en-US" smtClean="0"/>
              <a:t>7</a:t>
            </a:fld>
            <a:endParaRPr lang="en-US"/>
          </a:p>
        </p:txBody>
      </p:sp>
    </p:spTree>
    <p:extLst>
      <p:ext uri="{BB962C8B-B14F-4D97-AF65-F5344CB8AC3E}">
        <p14:creationId xmlns:p14="http://schemas.microsoft.com/office/powerpoint/2010/main" val="277678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ill Sans MT" panose="020B0502020104020203" pitchFamily="34" charset="0"/>
                <a:cs typeface="Verdana"/>
              </a:rPr>
              <a:t>Exclusion from municipal water infrastructure on the basis of race</a:t>
            </a:r>
          </a:p>
          <a:p>
            <a:endParaRPr lang="en-US" sz="1200" dirty="0">
              <a:latin typeface="Gill Sans MT" panose="020B0502020104020203" pitchFamily="34" charset="0"/>
              <a:cs typeface="Verdana"/>
            </a:endParaRPr>
          </a:p>
          <a:p>
            <a:r>
              <a:rPr lang="en-US" sz="1200" dirty="0">
                <a:latin typeface="Gill Sans MT" panose="020B0502020104020203" pitchFamily="34" charset="0"/>
                <a:cs typeface="Verdana"/>
              </a:rPr>
              <a:t>Resulting increase in risk of exposure to lead in drinking water</a:t>
            </a:r>
          </a:p>
          <a:p>
            <a:endParaRPr lang="en-US" sz="1200" dirty="0">
              <a:latin typeface="Gill Sans MT" panose="020B0502020104020203" pitchFamily="34" charset="0"/>
              <a:cs typeface="Verdana"/>
            </a:endParaRPr>
          </a:p>
          <a:p>
            <a:r>
              <a:rPr lang="en-US" sz="1200" dirty="0">
                <a:latin typeface="Gill Sans MT" panose="020B0502020104020203" pitchFamily="34" charset="0"/>
                <a:cs typeface="Verdana"/>
              </a:rPr>
              <a:t>Subsequent risk of IQ loss, learning deficits, juvenile delinquency</a:t>
            </a:r>
          </a:p>
          <a:p>
            <a:endParaRPr lang="en-US" sz="1200" dirty="0">
              <a:latin typeface="Gill Sans MT" panose="020B0502020104020203" pitchFamily="34" charset="0"/>
              <a:cs typeface="Verdana"/>
            </a:endParaRPr>
          </a:p>
          <a:p>
            <a:r>
              <a:rPr lang="en-US" sz="1200" dirty="0">
                <a:latin typeface="Gill Sans MT" panose="020B0502020104020203" pitchFamily="34" charset="0"/>
                <a:cs typeface="Verdana"/>
              </a:rPr>
              <a:t>Raising awareness can help break the cycle</a:t>
            </a:r>
          </a:p>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9</a:t>
            </a:fld>
            <a:endParaRPr lang="en-US"/>
          </a:p>
        </p:txBody>
      </p:sp>
    </p:spTree>
    <p:extLst>
      <p:ext uri="{BB962C8B-B14F-4D97-AF65-F5344CB8AC3E}">
        <p14:creationId xmlns:p14="http://schemas.microsoft.com/office/powerpoint/2010/main" val="317020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a:t>
            </a:r>
            <a:r>
              <a:rPr lang="en-US" baseline="0" dirty="0"/>
              <a:t> studies have show IEUBK to be superior to </a:t>
            </a:r>
            <a:r>
              <a:rPr lang="en-US" baseline="0" dirty="0" err="1"/>
              <a:t>O’Flarety</a:t>
            </a:r>
            <a:r>
              <a:rPr lang="en-US" baseline="0" dirty="0"/>
              <a:t>, </a:t>
            </a:r>
            <a:r>
              <a:rPr lang="en-US" baseline="0" dirty="0" err="1"/>
              <a:t>Leggit</a:t>
            </a:r>
            <a:r>
              <a:rPr lang="en-US" baseline="0" dirty="0"/>
              <a:t>, Bert </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12</a:t>
            </a:fld>
            <a:endParaRPr lang="en-US"/>
          </a:p>
        </p:txBody>
      </p:sp>
    </p:spTree>
    <p:extLst>
      <p:ext uri="{BB962C8B-B14F-4D97-AF65-F5344CB8AC3E}">
        <p14:creationId xmlns:p14="http://schemas.microsoft.com/office/powerpoint/2010/main" val="413480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7 houses</a:t>
            </a:r>
            <a:r>
              <a:rPr lang="en-US" baseline="0" dirty="0"/>
              <a:t> had mean concentrations exceeding 15ppb, 8 houses had at least one sample exceed </a:t>
            </a:r>
            <a:r>
              <a:rPr lang="en-US" baseline="0"/>
              <a:t>this level. </a:t>
            </a:r>
            <a:endParaRPr lang="en-US"/>
          </a:p>
        </p:txBody>
      </p:sp>
      <p:sp>
        <p:nvSpPr>
          <p:cNvPr id="4" name="Slide Number Placeholder 3"/>
          <p:cNvSpPr>
            <a:spLocks noGrp="1"/>
          </p:cNvSpPr>
          <p:nvPr>
            <p:ph type="sldNum" sz="quarter" idx="10"/>
          </p:nvPr>
        </p:nvSpPr>
        <p:spPr/>
        <p:txBody>
          <a:bodyPr/>
          <a:lstStyle/>
          <a:p>
            <a:fld id="{7A634A93-3834-6244-A786-A3EE19148773}" type="slidenum">
              <a:rPr lang="en-US" smtClean="0"/>
              <a:t>13</a:t>
            </a:fld>
            <a:endParaRPr lang="en-US"/>
          </a:p>
        </p:txBody>
      </p:sp>
    </p:spTree>
    <p:extLst>
      <p:ext uri="{BB962C8B-B14F-4D97-AF65-F5344CB8AC3E}">
        <p14:creationId xmlns:p14="http://schemas.microsoft.com/office/powerpoint/2010/main" val="71109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Gill Sans MT" panose="020B0502020104020203" pitchFamily="34" charset="0"/>
                <a:ea typeface="Verdana" panose="020B0604030504040204" pitchFamily="34" charset="0"/>
                <a:cs typeface="Verdana" panose="020B0604030504040204" pitchFamily="34" charset="0"/>
              </a:rPr>
              <a:t>3 of the 4 major elements in brass correlate with lead contamination</a:t>
            </a:r>
          </a:p>
          <a:p>
            <a:endParaRPr lang="en-US" dirty="0"/>
          </a:p>
          <a:p>
            <a:r>
              <a:rPr lang="en-US" dirty="0"/>
              <a:t>Infrastructure</a:t>
            </a:r>
            <a:r>
              <a:rPr lang="en-US" baseline="0" dirty="0"/>
              <a:t> extension would add corrosion inhibitors to water; The </a:t>
            </a:r>
            <a:r>
              <a:rPr lang="en-US" baseline="0" dirty="0" err="1"/>
              <a:t>upperright</a:t>
            </a:r>
            <a:r>
              <a:rPr lang="en-US" baseline="0" dirty="0"/>
              <a:t> is the correlation – size indicates </a:t>
            </a:r>
            <a:r>
              <a:rPr lang="en-US" baseline="0" dirty="0" err="1"/>
              <a:t>pvalue</a:t>
            </a:r>
            <a:r>
              <a:rPr lang="en-US" baseline="0" dirty="0"/>
              <a:t>. Lower left is scatterplot of elements vs each other in the panel, and histograms of concentration in the diag.</a:t>
            </a:r>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14</a:t>
            </a:fld>
            <a:endParaRPr lang="en-US"/>
          </a:p>
        </p:txBody>
      </p:sp>
    </p:spTree>
    <p:extLst>
      <p:ext uri="{BB962C8B-B14F-4D97-AF65-F5344CB8AC3E}">
        <p14:creationId xmlns:p14="http://schemas.microsoft.com/office/powerpoint/2010/main" val="204154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634A93-3834-6244-A786-A3EE19148773}" type="slidenum">
              <a:rPr lang="en-US" smtClean="0"/>
              <a:t>15</a:t>
            </a:fld>
            <a:endParaRPr lang="en-US"/>
          </a:p>
        </p:txBody>
      </p:sp>
    </p:spTree>
    <p:extLst>
      <p:ext uri="{BB962C8B-B14F-4D97-AF65-F5344CB8AC3E}">
        <p14:creationId xmlns:p14="http://schemas.microsoft.com/office/powerpoint/2010/main" val="311644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062536-CEA4-4FC3-8C47-C1C09D8B8D88}" type="datetime1">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61081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4C3B3-06CC-4F71-A09A-582E1CC1DA2E}" type="datetime1">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12841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E67BF-7A82-440A-9389-0B119329BC0C}" type="datetime1">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27244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51861-9A9C-44B3-89E9-95A1E31CFFAE}" type="datetime1">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3667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32DF3D-C5ED-4BAD-97D0-815ECEADD93E}" type="datetime1">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414621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7062224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78"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F902D-A05C-4E18-8976-40C69CAD7F8C}" type="datetime1">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6345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D5D20A-F6DD-45C6-9876-A1FF2D3FAC8F}" type="datetime1">
              <a:rPr lang="en-US" smtClean="0"/>
              <a:t>4/20/2017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2251357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2C2DB9-C7A2-44ED-8C21-0CC9C23633D3}" type="datetime1">
              <a:rPr lang="en-US" smtClean="0"/>
              <a:t>4/20/2017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00549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6EBCF-0CCC-41AC-89D6-05C02E683B8E}" type="datetime1">
              <a:rPr lang="en-US" smtClean="0"/>
              <a:t>4/20/2017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349086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7A370A-E7F1-44C7-81E7-63687883BC96}" type="datetime1">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97637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313961-AF70-474D-9765-F9157334E014}" type="datetime1">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5CF32-7F7F-2D43-B2B3-DAF0156F9F1E}" type="slidenum">
              <a:rPr lang="en-US" smtClean="0"/>
              <a:t>‹#›</a:t>
            </a:fld>
            <a:endParaRPr lang="en-US"/>
          </a:p>
        </p:txBody>
      </p:sp>
    </p:spTree>
    <p:extLst>
      <p:ext uri="{BB962C8B-B14F-4D97-AF65-F5344CB8AC3E}">
        <p14:creationId xmlns:p14="http://schemas.microsoft.com/office/powerpoint/2010/main" val="12217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ext uri="{D42A27DB-BD31-4B8C-83A1-F6EECF244321}">
                <p14:modId xmlns:p14="http://schemas.microsoft.com/office/powerpoint/2010/main" val="40781880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4" name="think-cell Slide" r:id="rId15" imgW="216" imgH="216" progId="TCLayout.ActiveDocument.1">
                  <p:embed/>
                </p:oleObj>
              </mc:Choice>
              <mc:Fallback>
                <p:oleObj name="think-cell Slide" r:id="rId15" imgW="216" imgH="216" progId="TCLayout.ActiveDocument.1">
                  <p:embed/>
                  <p:pic>
                    <p:nvPicPr>
                      <p:cNvPr id="0" name=""/>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08D0C-1191-4D15-8B76-F897EE0EC845}" type="datetime1">
              <a:rPr lang="en-US" smtClean="0"/>
              <a:t>4/20/2017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5CF32-7F7F-2D43-B2B3-DAF0156F9F1E}" type="slidenum">
              <a:rPr lang="en-US" smtClean="0"/>
              <a:t>‹#›</a:t>
            </a:fld>
            <a:endParaRPr lang="en-US"/>
          </a:p>
        </p:txBody>
      </p:sp>
    </p:spTree>
    <p:extLst>
      <p:ext uri="{BB962C8B-B14F-4D97-AF65-F5344CB8AC3E}">
        <p14:creationId xmlns:p14="http://schemas.microsoft.com/office/powerpoint/2010/main" val="698177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4.xml"/><Relationship Id="rId7" Type="http://schemas.openxmlformats.org/officeDocument/2006/relationships/image" Target="../media/image3.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3.tif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161113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26"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Racial Disparities in Access to Municipal Water Supplies in the American South:   Impacts on Children’s Health</a:t>
            </a:r>
            <a:endParaRPr lang="en-US" sz="2800" b="1" dirty="0">
              <a:cs typeface="Gill Sans MT"/>
            </a:endParaRPr>
          </a:p>
        </p:txBody>
      </p:sp>
      <p:pic>
        <p:nvPicPr>
          <p:cNvPr id="6" name="Picture 5" descr="UNC_GILLINGS_542_transp_bg_200px_w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a:t>
            </a:fld>
            <a:endParaRPr lang="en-US" dirty="0"/>
          </a:p>
        </p:txBody>
      </p:sp>
      <p:sp>
        <p:nvSpPr>
          <p:cNvPr id="9" name="TextBox 8"/>
          <p:cNvSpPr txBox="1"/>
          <p:nvPr/>
        </p:nvSpPr>
        <p:spPr>
          <a:xfrm>
            <a:off x="0" y="1494523"/>
            <a:ext cx="9144000" cy="1338828"/>
          </a:xfrm>
          <a:prstGeom prst="rect">
            <a:avLst/>
          </a:prstGeom>
          <a:noFill/>
        </p:spPr>
        <p:txBody>
          <a:bodyPr wrap="square" rtlCol="0">
            <a:spAutoFit/>
          </a:bodyPr>
          <a:lstStyle/>
          <a:p>
            <a:pPr algn="ctr">
              <a:spcAft>
                <a:spcPts val="600"/>
              </a:spcAft>
            </a:pPr>
            <a:r>
              <a:rPr lang="en-US" sz="2000" dirty="0" smtClean="0">
                <a:cs typeface="Gill Sans MT"/>
              </a:rPr>
              <a:t>Frank </a:t>
            </a:r>
            <a:r>
              <a:rPr lang="en-US" sz="2000" dirty="0">
                <a:cs typeface="Gill Sans MT"/>
              </a:rPr>
              <a:t>Stillo III, MSPH | Jacqueline MacDonald Gibson, </a:t>
            </a:r>
            <a:r>
              <a:rPr lang="en-US" sz="2000" dirty="0" smtClean="0">
                <a:cs typeface="Gill Sans MT"/>
              </a:rPr>
              <a:t>PhD</a:t>
            </a:r>
          </a:p>
          <a:p>
            <a:pPr algn="ctr"/>
            <a:r>
              <a:rPr lang="en-US" dirty="0">
                <a:cs typeface="Gill Sans MT"/>
              </a:rPr>
              <a:t>University of North Carolina at Chapel Hill</a:t>
            </a:r>
          </a:p>
          <a:p>
            <a:pPr algn="ctr"/>
            <a:r>
              <a:rPr lang="en-US" dirty="0" err="1">
                <a:cs typeface="Gill Sans MT"/>
              </a:rPr>
              <a:t>Gillings</a:t>
            </a:r>
            <a:r>
              <a:rPr lang="en-US" dirty="0">
                <a:cs typeface="Gill Sans MT"/>
              </a:rPr>
              <a:t> School of Global Public Health</a:t>
            </a:r>
          </a:p>
          <a:p>
            <a:pPr algn="ctr"/>
            <a:endParaRPr lang="en-US" sz="2000" dirty="0">
              <a:cs typeface="Gill Sans MT"/>
            </a:endParaRPr>
          </a:p>
        </p:txBody>
      </p:sp>
      <p:sp>
        <p:nvSpPr>
          <p:cNvPr id="11" name="TextBox 10"/>
          <p:cNvSpPr txBox="1"/>
          <p:nvPr/>
        </p:nvSpPr>
        <p:spPr>
          <a:xfrm>
            <a:off x="228028" y="6472553"/>
            <a:ext cx="1509698" cy="369332"/>
          </a:xfrm>
          <a:prstGeom prst="rect">
            <a:avLst/>
          </a:prstGeom>
          <a:noFill/>
        </p:spPr>
        <p:txBody>
          <a:bodyPr wrap="none" rtlCol="0">
            <a:spAutoFit/>
          </a:bodyPr>
          <a:lstStyle/>
          <a:p>
            <a:r>
              <a:rPr lang="en-US" b="1" dirty="0">
                <a:latin typeface="+mj-lt"/>
                <a:cs typeface="Tahoma"/>
              </a:rPr>
              <a:t>April 24, 2017</a:t>
            </a:r>
          </a:p>
        </p:txBody>
      </p:sp>
      <p:grpSp>
        <p:nvGrpSpPr>
          <p:cNvPr id="12" name="Group 11"/>
          <p:cNvGrpSpPr/>
          <p:nvPr/>
        </p:nvGrpSpPr>
        <p:grpSpPr>
          <a:xfrm>
            <a:off x="200357" y="2569032"/>
            <a:ext cx="8743287" cy="3944281"/>
            <a:chOff x="129913" y="2427514"/>
            <a:chExt cx="8743287" cy="3944281"/>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13" y="2427514"/>
              <a:ext cx="5891141" cy="3944281"/>
            </a:xfrm>
            <a:prstGeom prst="rect">
              <a:avLst/>
            </a:prstGeom>
            <a:ln>
              <a:noFill/>
            </a:ln>
            <a:effectLst>
              <a:softEdge rad="112500"/>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4647" y="4300471"/>
              <a:ext cx="2830529" cy="2071324"/>
            </a:xfrm>
            <a:prstGeom prst="rect">
              <a:avLst/>
            </a:prstGeom>
            <a:ln>
              <a:noFill/>
            </a:ln>
            <a:effectLst>
              <a:softEdge rad="112500"/>
            </a:effec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6624" y="2427514"/>
              <a:ext cx="2906576" cy="1937717"/>
            </a:xfrm>
            <a:prstGeom prst="rect">
              <a:avLst/>
            </a:prstGeom>
            <a:ln>
              <a:noFill/>
            </a:ln>
            <a:effectLst>
              <a:softEdge rad="112500"/>
            </a:effectLst>
          </p:spPr>
        </p:pic>
      </p:grpSp>
    </p:spTree>
    <p:extLst>
      <p:ext uri="{BB962C8B-B14F-4D97-AF65-F5344CB8AC3E}">
        <p14:creationId xmlns:p14="http://schemas.microsoft.com/office/powerpoint/2010/main" val="139322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C_GILLINGS_542_transp_bg_200px_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6" name="Rectangle 5"/>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29 Households Recruited from Underserved Communities</a:t>
            </a:r>
          </a:p>
        </p:txBody>
      </p:sp>
      <p:sp>
        <p:nvSpPr>
          <p:cNvPr id="9" name="Content Placeholder 2"/>
          <p:cNvSpPr>
            <a:spLocks noGrp="1"/>
          </p:cNvSpPr>
          <p:nvPr>
            <p:ph sz="half" idx="1"/>
          </p:nvPr>
        </p:nvSpPr>
        <p:spPr>
          <a:xfrm>
            <a:off x="6287521" y="2541178"/>
            <a:ext cx="2573450" cy="3063319"/>
          </a:xfrm>
        </p:spPr>
        <p:txBody>
          <a:bodyPr>
            <a:noAutofit/>
          </a:bodyPr>
          <a:lstStyle/>
          <a:p>
            <a:pPr marL="0" indent="0">
              <a:buNone/>
            </a:pPr>
            <a:r>
              <a:rPr lang="en-US" sz="2400" dirty="0">
                <a:ea typeface="Verdana" panose="020B0604030504040204" pitchFamily="34" charset="0"/>
                <a:cs typeface="Verdana" panose="020B0604030504040204" pitchFamily="34" charset="0"/>
              </a:rPr>
              <a:t>Of the original 57 homes studied for microbial contamination, 29 were recruited for water lead testing.</a:t>
            </a:r>
          </a:p>
        </p:txBody>
      </p:sp>
      <p:sp>
        <p:nvSpPr>
          <p:cNvPr id="2" name="Slide Number Placeholder 1"/>
          <p:cNvSpPr>
            <a:spLocks noGrp="1"/>
          </p:cNvSpPr>
          <p:nvPr>
            <p:ph type="sldNum" sz="quarter" idx="12"/>
          </p:nvPr>
        </p:nvSpPr>
        <p:spPr/>
        <p:txBody>
          <a:bodyPr/>
          <a:lstStyle/>
          <a:p>
            <a:fld id="{3215CF32-7F7F-2D43-B2B3-DAF0156F9F1E}" type="slidenum">
              <a:rPr lang="en-US" smtClean="0"/>
              <a:t>10</a:t>
            </a:fld>
            <a:endParaRPr lang="en-US"/>
          </a:p>
        </p:txBody>
      </p:sp>
      <p:pic>
        <p:nvPicPr>
          <p:cNvPr id="7"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2405" r="1325"/>
          <a:stretch/>
        </p:blipFill>
        <p:spPr>
          <a:xfrm>
            <a:off x="468086" y="1773466"/>
            <a:ext cx="5540829" cy="4794687"/>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92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C_GILLINGS_542_transp_bg_200px_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6" name="Rectangle 5"/>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Sampling Methods for Lead in Private Wells</a:t>
            </a:r>
          </a:p>
        </p:txBody>
      </p:sp>
      <p:sp>
        <p:nvSpPr>
          <p:cNvPr id="9" name="Content Placeholder 2"/>
          <p:cNvSpPr>
            <a:spLocks noGrp="1"/>
          </p:cNvSpPr>
          <p:nvPr>
            <p:ph sz="half" idx="1"/>
          </p:nvPr>
        </p:nvSpPr>
        <p:spPr>
          <a:xfrm>
            <a:off x="1137107" y="4479595"/>
            <a:ext cx="3303680" cy="1406764"/>
          </a:xfrm>
        </p:spPr>
        <p:txBody>
          <a:bodyPr>
            <a:noAutofit/>
          </a:bodyPr>
          <a:lstStyle/>
          <a:p>
            <a:pPr marL="0" indent="0">
              <a:buNone/>
            </a:pPr>
            <a:r>
              <a:rPr lang="en-US" sz="2000" dirty="0">
                <a:ea typeface="Verdana" panose="020B0604030504040204" pitchFamily="34" charset="0"/>
                <a:cs typeface="Verdana" panose="020B0604030504040204" pitchFamily="34" charset="0"/>
              </a:rPr>
              <a:t>Two consecutive water samples collected from the kitchen tap after overnight stagnation period </a:t>
            </a:r>
          </a:p>
          <a:p>
            <a:pPr marL="342900" lvl="1" indent="-171450">
              <a:buFont typeface="Arial" panose="020B0604020202020204" pitchFamily="34" charset="0"/>
              <a:buChar char="•"/>
            </a:pPr>
            <a:r>
              <a:rPr lang="en-US" sz="2000" dirty="0">
                <a:ea typeface="Verdana" panose="020B0604030504040204" pitchFamily="34" charset="0"/>
                <a:cs typeface="Verdana" panose="020B0604030504040204" pitchFamily="34" charset="0"/>
              </a:rPr>
              <a:t>Pre-acidified containers</a:t>
            </a:r>
          </a:p>
          <a:p>
            <a:pPr marL="342900" lvl="1" indent="-171450">
              <a:buFont typeface="Arial" panose="020B0604020202020204" pitchFamily="34" charset="0"/>
              <a:buChar char="•"/>
            </a:pPr>
            <a:r>
              <a:rPr lang="en-US" sz="2000" dirty="0">
                <a:ea typeface="Verdana" panose="020B0604030504040204" pitchFamily="34" charset="0"/>
                <a:cs typeface="Verdana" panose="020B0604030504040204" pitchFamily="34" charset="0"/>
              </a:rPr>
              <a:t>Tap aerator left in place</a:t>
            </a:r>
          </a:p>
          <a:p>
            <a:pPr indent="-171450">
              <a:buFont typeface="Arial" panose="020B0604020202020204" pitchFamily="34" charset="0"/>
              <a:buChar char="•"/>
            </a:pPr>
            <a:endParaRPr lang="en-US" sz="2000" dirty="0">
              <a:ea typeface="Verdana" panose="020B0604030504040204" pitchFamily="34" charset="0"/>
              <a:cs typeface="Verdana" panose="020B0604030504040204" pitchFamily="34" charset="0"/>
            </a:endParaRPr>
          </a:p>
          <a:p>
            <a:pPr marL="0" indent="0">
              <a:buNone/>
            </a:pPr>
            <a:endParaRPr lang="en-US" sz="2000" dirty="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2"/>
          </p:nvPr>
        </p:nvSpPr>
        <p:spPr/>
        <p:txBody>
          <a:bodyPr/>
          <a:lstStyle/>
          <a:p>
            <a:fld id="{3215CF32-7F7F-2D43-B2B3-DAF0156F9F1E}" type="slidenum">
              <a:rPr lang="en-US" smtClean="0"/>
              <a:t>11</a:t>
            </a:fld>
            <a:endParaRPr lang="en-US"/>
          </a:p>
        </p:txBody>
      </p:sp>
      <p:grpSp>
        <p:nvGrpSpPr>
          <p:cNvPr id="3" name="Group 2"/>
          <p:cNvGrpSpPr/>
          <p:nvPr/>
        </p:nvGrpSpPr>
        <p:grpSpPr>
          <a:xfrm>
            <a:off x="1137107" y="2115048"/>
            <a:ext cx="6869787" cy="2202453"/>
            <a:chOff x="957342" y="1934073"/>
            <a:chExt cx="6869787" cy="220245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271" y="1934073"/>
              <a:ext cx="2928858" cy="2202453"/>
            </a:xfrm>
            <a:prstGeom prst="rect">
              <a:avLst/>
            </a:prstGeom>
            <a:ln>
              <a:solidFill>
                <a:srgbClr val="002060"/>
              </a:solid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42" y="1934073"/>
              <a:ext cx="3303680" cy="2202453"/>
            </a:xfrm>
            <a:prstGeom prst="rect">
              <a:avLst/>
            </a:prstGeom>
            <a:ln>
              <a:solidFill>
                <a:srgbClr val="002060"/>
              </a:solidFill>
            </a:ln>
            <a:effectLst>
              <a:outerShdw blurRad="190500" algn="tl" rotWithShape="0">
                <a:srgbClr val="000000">
                  <a:alpha val="70000"/>
                </a:srgbClr>
              </a:outerShdw>
            </a:effectLst>
          </p:spPr>
        </p:pic>
      </p:grpSp>
      <p:sp>
        <p:nvSpPr>
          <p:cNvPr id="4" name="Rectangle 3"/>
          <p:cNvSpPr/>
          <p:nvPr/>
        </p:nvSpPr>
        <p:spPr>
          <a:xfrm>
            <a:off x="5078036" y="4482440"/>
            <a:ext cx="2928858" cy="1323439"/>
          </a:xfrm>
          <a:prstGeom prst="rect">
            <a:avLst/>
          </a:prstGeom>
        </p:spPr>
        <p:txBody>
          <a:bodyPr wrap="square">
            <a:spAutoFit/>
          </a:bodyPr>
          <a:lstStyle/>
          <a:p>
            <a:r>
              <a:rPr lang="en-US" sz="2000" dirty="0">
                <a:ea typeface="Verdana" panose="020B0604030504040204" pitchFamily="34" charset="0"/>
                <a:cs typeface="Verdana" panose="020B0604030504040204" pitchFamily="34" charset="0"/>
              </a:rPr>
              <a:t>Acidified with 2% nitric acid; analysis by ICP-MS using standard method 3125B(3) </a:t>
            </a:r>
          </a:p>
        </p:txBody>
      </p:sp>
    </p:spTree>
    <p:extLst>
      <p:ext uri="{BB962C8B-B14F-4D97-AF65-F5344CB8AC3E}">
        <p14:creationId xmlns:p14="http://schemas.microsoft.com/office/powerpoint/2010/main" val="1860513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ap.edu/openbook/0309110009/xhtml/images/p20012bfeg36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0" y="1811403"/>
            <a:ext cx="6070128" cy="444217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Health Outcome Estimation Method Used </a:t>
            </a:r>
          </a:p>
          <a:p>
            <a:pPr algn="ctr"/>
            <a:r>
              <a:rPr lang="en-US" sz="2800" b="1" dirty="0">
                <a:latin typeface="+mj-lt"/>
                <a:cs typeface="Gill Sans MT"/>
              </a:rPr>
              <a:t>Established EPA Model</a:t>
            </a:r>
            <a:endParaRPr lang="en-US" sz="2000" b="1" dirty="0">
              <a:latin typeface="+mj-lt"/>
              <a:cs typeface="Gill Sans MT"/>
            </a:endParaRPr>
          </a:p>
        </p:txBody>
      </p:sp>
      <p:pic>
        <p:nvPicPr>
          <p:cNvPr id="5" name="Picture 4" descr="UNC_GILLINGS_542_transp_bg_200px_wi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12</a:t>
            </a:fld>
            <a:endParaRPr lang="en-US"/>
          </a:p>
        </p:txBody>
      </p:sp>
      <p:sp>
        <p:nvSpPr>
          <p:cNvPr id="6" name="TextBox 5"/>
          <p:cNvSpPr txBox="1"/>
          <p:nvPr/>
        </p:nvSpPr>
        <p:spPr>
          <a:xfrm>
            <a:off x="6363511" y="2185830"/>
            <a:ext cx="2519232" cy="3693319"/>
          </a:xfrm>
          <a:prstGeom prst="rect">
            <a:avLst/>
          </a:prstGeom>
          <a:noFill/>
        </p:spPr>
        <p:txBody>
          <a:bodyPr wrap="square" rtlCol="0">
            <a:spAutoFit/>
          </a:bodyPr>
          <a:lstStyle/>
          <a:p>
            <a:pPr marL="285750" indent="-285750">
              <a:buFont typeface="Arial" panose="020B0604020202020204" pitchFamily="34" charset="0"/>
              <a:buChar char="•"/>
            </a:pPr>
            <a:r>
              <a:rPr lang="en-US" dirty="0"/>
              <a:t>Integrated Exposure Uptake Biokinetic Model (U.S. EPA 1994) used to estimate child blood lead level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Childhood IQ decrement estimated from longitudinal cohort study of 1,333 children (</a:t>
            </a:r>
            <a:r>
              <a:rPr lang="en-US" dirty="0" err="1"/>
              <a:t>Lanphear</a:t>
            </a:r>
            <a:r>
              <a:rPr lang="en-US" dirty="0"/>
              <a:t> et al. 2005)</a:t>
            </a:r>
          </a:p>
        </p:txBody>
      </p:sp>
    </p:spTree>
    <p:extLst>
      <p:ext uri="{BB962C8B-B14F-4D97-AF65-F5344CB8AC3E}">
        <p14:creationId xmlns:p14="http://schemas.microsoft.com/office/powerpoint/2010/main" val="393556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35" y="1556484"/>
            <a:ext cx="8626130" cy="5133975"/>
          </a:xfrm>
          <a:prstGeom prst="rect">
            <a:avLst/>
          </a:prstGeom>
        </p:spPr>
      </p:pic>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Results:  Some Private Wells Have High Lead Concentrations</a:t>
            </a:r>
          </a:p>
        </p:txBody>
      </p:sp>
      <p:pic>
        <p:nvPicPr>
          <p:cNvPr id="6" name="Picture 5" descr="UNC_GILLINGS_542_transp_bg_200px_wi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13</a:t>
            </a:fld>
            <a:endParaRPr lang="en-US"/>
          </a:p>
        </p:txBody>
      </p:sp>
      <p:sp>
        <p:nvSpPr>
          <p:cNvPr id="9" name="TextBox 8"/>
          <p:cNvSpPr txBox="1"/>
          <p:nvPr/>
        </p:nvSpPr>
        <p:spPr>
          <a:xfrm>
            <a:off x="4486946" y="2209409"/>
            <a:ext cx="1769423" cy="646331"/>
          </a:xfrm>
          <a:prstGeom prst="rect">
            <a:avLst/>
          </a:prstGeom>
          <a:noFill/>
        </p:spPr>
        <p:txBody>
          <a:bodyPr wrap="square" rtlCol="0">
            <a:spAutoFit/>
          </a:bodyPr>
          <a:lstStyle/>
          <a:p>
            <a:r>
              <a:rPr lang="en-US" dirty="0">
                <a:latin typeface="Gill Sans MT" panose="020B0502020104020203" pitchFamily="34" charset="0"/>
              </a:rPr>
              <a:t>EPA action level</a:t>
            </a:r>
          </a:p>
          <a:p>
            <a:r>
              <a:rPr lang="en-US" dirty="0">
                <a:latin typeface="Gill Sans MT" panose="020B0502020104020203" pitchFamily="34" charset="0"/>
              </a:rPr>
              <a:t>        (15ppb)</a:t>
            </a:r>
          </a:p>
        </p:txBody>
      </p:sp>
      <p:cxnSp>
        <p:nvCxnSpPr>
          <p:cNvPr id="12" name="Straight Arrow Connector 11"/>
          <p:cNvCxnSpPr/>
          <p:nvPr/>
        </p:nvCxnSpPr>
        <p:spPr>
          <a:xfrm flipH="1">
            <a:off x="3574473" y="2448711"/>
            <a:ext cx="890649" cy="26006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15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25138132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02"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227" t="4044" r="2378" b="3754"/>
          <a:stretch/>
        </p:blipFill>
        <p:spPr>
          <a:xfrm>
            <a:off x="736678" y="1560211"/>
            <a:ext cx="7670645" cy="4357736"/>
          </a:xfrm>
          <a:prstGeom prst="rect">
            <a:avLst/>
          </a:prstGeom>
        </p:spPr>
      </p:pic>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Pipe and Plumbing Fixture Corrosion </a:t>
            </a:r>
          </a:p>
          <a:p>
            <a:pPr algn="ctr"/>
            <a:r>
              <a:rPr lang="en-US" sz="2800" b="1" dirty="0">
                <a:latin typeface="+mj-lt"/>
                <a:cs typeface="Gill Sans MT"/>
              </a:rPr>
              <a:t>Are the Likely Lead Sources</a:t>
            </a:r>
          </a:p>
        </p:txBody>
      </p:sp>
      <p:pic>
        <p:nvPicPr>
          <p:cNvPr id="6" name="Picture 5" descr="UNC_GILLINGS_542_transp_bg_200px_wid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14</a:t>
            </a:fld>
            <a:endParaRPr lang="en-US"/>
          </a:p>
        </p:txBody>
      </p:sp>
      <p:sp>
        <p:nvSpPr>
          <p:cNvPr id="4" name="Rectangle 3"/>
          <p:cNvSpPr/>
          <p:nvPr/>
        </p:nvSpPr>
        <p:spPr>
          <a:xfrm>
            <a:off x="6023114" y="3472478"/>
            <a:ext cx="3032396" cy="400110"/>
          </a:xfrm>
          <a:prstGeom prst="rect">
            <a:avLst/>
          </a:prstGeom>
        </p:spPr>
        <p:txBody>
          <a:bodyPr wrap="square">
            <a:spAutoFit/>
          </a:bodyPr>
          <a:lstStyle/>
          <a:p>
            <a:pPr marL="342900" indent="-342900">
              <a:buFont typeface="Arial" panose="020B0604020202020204" pitchFamily="34" charset="0"/>
              <a:buChar char="•"/>
            </a:pPr>
            <a:endParaRPr lang="en-US" sz="2000" dirty="0">
              <a:latin typeface="Gill Sans MT" panose="020B0502020104020203" pitchFamily="34" charset="0"/>
              <a:ea typeface="Verdana" panose="020B0604030504040204" pitchFamily="34" charset="0"/>
              <a:cs typeface="Verdana" panose="020B0604030504040204" pitchFamily="34" charset="0"/>
            </a:endParaRPr>
          </a:p>
        </p:txBody>
      </p:sp>
      <p:sp>
        <p:nvSpPr>
          <p:cNvPr id="3" name="Rectangle 2"/>
          <p:cNvSpPr/>
          <p:nvPr/>
        </p:nvSpPr>
        <p:spPr>
          <a:xfrm>
            <a:off x="1248697" y="6170777"/>
            <a:ext cx="6934925" cy="369332"/>
          </a:xfrm>
          <a:prstGeom prst="rect">
            <a:avLst/>
          </a:prstGeom>
          <a:solidFill>
            <a:schemeClr val="bg1">
              <a:lumMod val="50000"/>
            </a:schemeClr>
          </a:solidFill>
          <a:ln>
            <a:solidFill>
              <a:schemeClr val="bg1"/>
            </a:solidFill>
          </a:ln>
        </p:spPr>
        <p:txBody>
          <a:bodyPr wrap="square">
            <a:spAutoFit/>
          </a:bodyPr>
          <a:lstStyle/>
          <a:p>
            <a:pPr algn="ctr">
              <a:defRPr/>
            </a:pPr>
            <a:r>
              <a:rPr lang="en-US" dirty="0">
                <a:solidFill>
                  <a:schemeClr val="bg1"/>
                </a:solidFill>
                <a:latin typeface="Gill Sans MT" panose="020B0502020104020203" pitchFamily="34" charset="0"/>
                <a:ea typeface="Verdana" panose="020B0604030504040204" pitchFamily="34" charset="0"/>
                <a:cs typeface="Verdana" panose="020B0604030504040204" pitchFamily="34" charset="0"/>
              </a:rPr>
              <a:t>3 of the 4 major elements in brass correlate with lead contamination</a:t>
            </a:r>
          </a:p>
        </p:txBody>
      </p:sp>
      <p:pic>
        <p:nvPicPr>
          <p:cNvPr id="8" name="Picture 7"/>
          <p:cNvPicPr>
            <a:picLocks noChangeAspect="1"/>
          </p:cNvPicPr>
          <p:nvPr/>
        </p:nvPicPr>
        <p:blipFill rotWithShape="1">
          <a:blip r:embed="rId9"/>
          <a:srcRect l="23528" t="-2792" b="-1"/>
          <a:stretch/>
        </p:blipFill>
        <p:spPr>
          <a:xfrm>
            <a:off x="3598861" y="5635969"/>
            <a:ext cx="1946275" cy="281978"/>
          </a:xfrm>
          <a:prstGeom prst="rect">
            <a:avLst/>
          </a:prstGeom>
        </p:spPr>
      </p:pic>
      <p:sp>
        <p:nvSpPr>
          <p:cNvPr id="9" name="Rectangle 8"/>
          <p:cNvSpPr/>
          <p:nvPr/>
        </p:nvSpPr>
        <p:spPr>
          <a:xfrm>
            <a:off x="6708486" y="1721350"/>
            <a:ext cx="1661652" cy="4202799"/>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54782" y="4872589"/>
            <a:ext cx="7415356" cy="1051560"/>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Blood Lead Levels Could Exceed CDC Reference Levels </a:t>
            </a:r>
            <a:endParaRPr lang="en-US" sz="2000" b="1" dirty="0">
              <a:latin typeface="+mj-lt"/>
              <a:cs typeface="Gill Sans MT"/>
            </a:endParaRPr>
          </a:p>
        </p:txBody>
      </p:sp>
      <p:pic>
        <p:nvPicPr>
          <p:cNvPr id="5" name="Picture 4"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2" name="Slide Number Placeholder 1"/>
          <p:cNvSpPr>
            <a:spLocks noGrp="1"/>
          </p:cNvSpPr>
          <p:nvPr>
            <p:ph type="sldNum" sz="quarter" idx="12"/>
          </p:nvPr>
        </p:nvSpPr>
        <p:spPr/>
        <p:txBody>
          <a:bodyPr/>
          <a:lstStyle/>
          <a:p>
            <a:fld id="{3215CF32-7F7F-2D43-B2B3-DAF0156F9F1E}" type="slidenum">
              <a:rPr lang="en-US" smtClean="0"/>
              <a:t>15</a:t>
            </a:fld>
            <a:endParaRPr lang="en-US"/>
          </a:p>
        </p:txBody>
      </p:sp>
      <p:graphicFrame>
        <p:nvGraphicFramePr>
          <p:cNvPr id="11" name="Chart 10"/>
          <p:cNvGraphicFramePr>
            <a:graphicFrameLocks noGrp="1" noChangeAspect="1"/>
          </p:cNvGraphicFramePr>
          <p:nvPr>
            <p:extLst>
              <p:ext uri="{D42A27DB-BD31-4B8C-83A1-F6EECF244321}">
                <p14:modId xmlns:p14="http://schemas.microsoft.com/office/powerpoint/2010/main" val="732329988"/>
              </p:ext>
            </p:extLst>
          </p:nvPr>
        </p:nvGraphicFramePr>
        <p:xfrm>
          <a:off x="1121800" y="1507358"/>
          <a:ext cx="6900400" cy="4615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406013" y="6191423"/>
            <a:ext cx="6331974" cy="646331"/>
          </a:xfrm>
          <a:prstGeom prst="rect">
            <a:avLst/>
          </a:prstGeom>
          <a:solidFill>
            <a:schemeClr val="bg1">
              <a:lumMod val="50000"/>
            </a:schemeClr>
          </a:solidFill>
          <a:ln>
            <a:solidFill>
              <a:schemeClr val="bg1">
                <a:lumMod val="50000"/>
              </a:schemeClr>
            </a:solidFill>
          </a:ln>
        </p:spPr>
        <p:txBody>
          <a:bodyPr wrap="square" rtlCol="0">
            <a:spAutoFit/>
          </a:bodyPr>
          <a:lstStyle/>
          <a:p>
            <a:pPr algn="ctr"/>
            <a:r>
              <a:rPr lang="en-US" dirty="0">
                <a:solidFill>
                  <a:schemeClr val="bg1"/>
                </a:solidFill>
              </a:rPr>
              <a:t>18 month old children are predicted to have the highest Blood Lead Levels</a:t>
            </a:r>
          </a:p>
        </p:txBody>
      </p:sp>
    </p:spTree>
    <p:extLst>
      <p:ext uri="{BB962C8B-B14F-4D97-AF65-F5344CB8AC3E}">
        <p14:creationId xmlns:p14="http://schemas.microsoft.com/office/powerpoint/2010/main" val="114711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Children in Houses with the Highest Exposures Risk IQ Loss</a:t>
            </a:r>
          </a:p>
        </p:txBody>
      </p:sp>
      <p:pic>
        <p:nvPicPr>
          <p:cNvPr id="5" name="Picture 4"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graphicFrame>
        <p:nvGraphicFramePr>
          <p:cNvPr id="7" name="Chart 6"/>
          <p:cNvGraphicFramePr>
            <a:graphicFrameLocks noGrp="1" noChangeAspect="1"/>
          </p:cNvGraphicFramePr>
          <p:nvPr>
            <p:extLst>
              <p:ext uri="{D42A27DB-BD31-4B8C-83A1-F6EECF244321}">
                <p14:modId xmlns:p14="http://schemas.microsoft.com/office/powerpoint/2010/main" val="2511831947"/>
              </p:ext>
            </p:extLst>
          </p:nvPr>
        </p:nvGraphicFramePr>
        <p:xfrm>
          <a:off x="644012" y="1556484"/>
          <a:ext cx="7855976" cy="484224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406013" y="6214062"/>
            <a:ext cx="6331974" cy="369332"/>
          </a:xfrm>
          <a:prstGeom prst="rect">
            <a:avLst/>
          </a:prstGeom>
          <a:solidFill>
            <a:schemeClr val="bg1">
              <a:lumMod val="50000"/>
            </a:schemeClr>
          </a:solidFill>
          <a:ln>
            <a:solidFill>
              <a:schemeClr val="bg1">
                <a:lumMod val="50000"/>
              </a:schemeClr>
            </a:solidFill>
          </a:ln>
        </p:spPr>
        <p:txBody>
          <a:bodyPr wrap="square" rtlCol="0">
            <a:spAutoFit/>
          </a:bodyPr>
          <a:lstStyle/>
          <a:p>
            <a:pPr algn="ctr"/>
            <a:r>
              <a:rPr lang="en-US" dirty="0">
                <a:solidFill>
                  <a:schemeClr val="bg1"/>
                </a:solidFill>
              </a:rPr>
              <a:t>Water lead levels alone potentially cause IQ decrement.</a:t>
            </a:r>
          </a:p>
        </p:txBody>
      </p:sp>
    </p:spTree>
    <p:extLst>
      <p:ext uri="{BB962C8B-B14F-4D97-AF65-F5344CB8AC3E}">
        <p14:creationId xmlns:p14="http://schemas.microsoft.com/office/powerpoint/2010/main" val="100314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Conclusions:  How to Break the Cycle</a:t>
            </a:r>
          </a:p>
        </p:txBody>
      </p:sp>
      <p:pic>
        <p:nvPicPr>
          <p:cNvPr id="6" name="Picture 5"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8" name="Content Placeholder 7"/>
          <p:cNvSpPr>
            <a:spLocks noGrp="1"/>
          </p:cNvSpPr>
          <p:nvPr>
            <p:ph idx="1"/>
          </p:nvPr>
        </p:nvSpPr>
        <p:spPr>
          <a:xfrm>
            <a:off x="371147" y="1602013"/>
            <a:ext cx="8401707" cy="3340102"/>
          </a:xfrm>
        </p:spPr>
        <p:txBody>
          <a:bodyPr>
            <a:normAutofit/>
          </a:bodyPr>
          <a:lstStyle/>
          <a:p>
            <a:pPr marL="0" indent="0">
              <a:buNone/>
            </a:pPr>
            <a:endParaRPr lang="en-US" sz="2800" dirty="0">
              <a:solidFill>
                <a:srgbClr val="000000"/>
              </a:solidFill>
            </a:endParaRPr>
          </a:p>
          <a:p>
            <a:r>
              <a:rPr lang="en-US" sz="2800" dirty="0"/>
              <a:t>Educate well owners about the importance of testing their well water for lead and other contaminants.</a:t>
            </a:r>
          </a:p>
          <a:p>
            <a:r>
              <a:rPr lang="en-US" sz="2800" dirty="0"/>
              <a:t>Improve access to water/ sewer infrastructure in peri-urban African American neighborhoods.</a:t>
            </a:r>
          </a:p>
          <a:p>
            <a:r>
              <a:rPr lang="en-US" sz="2800" dirty="0"/>
              <a:t>Provide support for well owners to install treatment systems when contaminants are detected.</a:t>
            </a:r>
            <a:endParaRPr lang="en-US" sz="2200" dirty="0"/>
          </a:p>
          <a:p>
            <a:pPr lvl="5"/>
            <a:endParaRPr lang="en-US" dirty="0"/>
          </a:p>
        </p:txBody>
      </p:sp>
      <p:sp>
        <p:nvSpPr>
          <p:cNvPr id="2" name="Slide Number Placeholder 1"/>
          <p:cNvSpPr>
            <a:spLocks noGrp="1"/>
          </p:cNvSpPr>
          <p:nvPr>
            <p:ph type="sldNum" sz="quarter" idx="12"/>
          </p:nvPr>
        </p:nvSpPr>
        <p:spPr/>
        <p:txBody>
          <a:bodyPr/>
          <a:lstStyle/>
          <a:p>
            <a:fld id="{3215CF32-7F7F-2D43-B2B3-DAF0156F9F1E}" type="slidenum">
              <a:rPr lang="en-US" smtClean="0"/>
              <a:t>17</a:t>
            </a:fld>
            <a:endParaRPr lang="en-US"/>
          </a:p>
        </p:txBody>
      </p:sp>
    </p:spTree>
    <p:extLst>
      <p:ext uri="{BB962C8B-B14F-4D97-AF65-F5344CB8AC3E}">
        <p14:creationId xmlns:p14="http://schemas.microsoft.com/office/powerpoint/2010/main" val="3456238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rPr>
              <a:t>Public Health Community Can Play a Key Role</a:t>
            </a:r>
            <a:endParaRPr lang="en-US" sz="2800" b="1" dirty="0">
              <a:latin typeface="+mj-lt"/>
              <a:cs typeface="Gill Sans MT"/>
            </a:endParaRPr>
          </a:p>
        </p:txBody>
      </p:sp>
      <p:pic>
        <p:nvPicPr>
          <p:cNvPr id="7" name="Picture 6" descr="UNC_GILLINGS_542_transp_bg_200px_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5" name="Content Placeholder 4"/>
          <p:cNvSpPr txBox="1">
            <a:spLocks/>
          </p:cNvSpPr>
          <p:nvPr/>
        </p:nvSpPr>
        <p:spPr>
          <a:xfrm>
            <a:off x="571500" y="1560513"/>
            <a:ext cx="8001000" cy="4572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marL="0" indent="0">
              <a:buNone/>
            </a:pPr>
            <a:r>
              <a:rPr lang="en-US" dirty="0"/>
              <a:t>“I think the health director saying this is a community health hazard . . . that means you’ve got to take care of it. . . . That ended the argument.”</a:t>
            </a:r>
          </a:p>
          <a:p>
            <a:endParaRPr lang="en-US" dirty="0"/>
          </a:p>
          <a:p>
            <a:pPr lvl="3">
              <a:buClr>
                <a:schemeClr val="accent4">
                  <a:lumMod val="10000"/>
                </a:schemeClr>
              </a:buClr>
              <a:buFont typeface=".AppleSystemUIFont" charset="0"/>
              <a:buChar char="-"/>
            </a:pPr>
            <a:r>
              <a:rPr lang="en-US" dirty="0"/>
              <a:t>New Hanover County official</a:t>
            </a:r>
          </a:p>
        </p:txBody>
      </p:sp>
      <p:sp>
        <p:nvSpPr>
          <p:cNvPr id="9" name="TextBox 8"/>
          <p:cNvSpPr txBox="1"/>
          <p:nvPr/>
        </p:nvSpPr>
        <p:spPr>
          <a:xfrm>
            <a:off x="359226" y="6513523"/>
            <a:ext cx="8229600" cy="338554"/>
          </a:xfrm>
          <a:prstGeom prst="rect">
            <a:avLst/>
          </a:prstGeom>
          <a:noFill/>
        </p:spPr>
        <p:txBody>
          <a:bodyPr wrap="square" rtlCol="0">
            <a:spAutoFit/>
          </a:bodyPr>
          <a:lstStyle/>
          <a:p>
            <a:r>
              <a:rPr lang="en-US" sz="1600" dirty="0">
                <a:solidFill>
                  <a:schemeClr val="accent4">
                    <a:lumMod val="10000"/>
                  </a:schemeClr>
                </a:solidFill>
              </a:rPr>
              <a:t>Source: </a:t>
            </a:r>
            <a:r>
              <a:rPr lang="en-US" sz="1600" dirty="0" err="1">
                <a:solidFill>
                  <a:schemeClr val="accent4">
                    <a:lumMod val="10000"/>
                  </a:schemeClr>
                </a:solidFill>
              </a:rPr>
              <a:t>Naman</a:t>
            </a:r>
            <a:r>
              <a:rPr lang="en-US" sz="1600" dirty="0">
                <a:solidFill>
                  <a:schemeClr val="accent4">
                    <a:lumMod val="10000"/>
                  </a:schemeClr>
                </a:solidFill>
              </a:rPr>
              <a:t>, Julia Marie, and Jacqueline MacDonald Gibson. </a:t>
            </a:r>
            <a:r>
              <a:rPr lang="en-US" sz="1600" i="1">
                <a:solidFill>
                  <a:schemeClr val="accent4">
                    <a:lumMod val="10000"/>
                  </a:schemeClr>
                </a:solidFill>
              </a:rPr>
              <a:t>AJPH.</a:t>
            </a:r>
            <a:r>
              <a:rPr lang="en-US" sz="1600">
                <a:solidFill>
                  <a:schemeClr val="accent4">
                    <a:lumMod val="10000"/>
                  </a:schemeClr>
                </a:solidFill>
              </a:rPr>
              <a:t> </a:t>
            </a:r>
            <a:r>
              <a:rPr lang="en-US" sz="1600" dirty="0">
                <a:solidFill>
                  <a:schemeClr val="accent4">
                    <a:lumMod val="10000"/>
                  </a:schemeClr>
                </a:solidFill>
              </a:rPr>
              <a:t>July 2015: e1–e7. </a:t>
            </a:r>
          </a:p>
        </p:txBody>
      </p:sp>
      <p:sp>
        <p:nvSpPr>
          <p:cNvPr id="2" name="Slide Number Placeholder 1"/>
          <p:cNvSpPr>
            <a:spLocks noGrp="1"/>
          </p:cNvSpPr>
          <p:nvPr>
            <p:ph type="sldNum" sz="quarter" idx="12"/>
          </p:nvPr>
        </p:nvSpPr>
        <p:spPr/>
        <p:txBody>
          <a:bodyPr/>
          <a:lstStyle/>
          <a:p>
            <a:fld id="{3215CF32-7F7F-2D43-B2B3-DAF0156F9F1E}" type="slidenum">
              <a:rPr lang="en-US" smtClean="0"/>
              <a:t>18</a:t>
            </a:fld>
            <a:endParaRPr lang="en-US"/>
          </a:p>
        </p:txBody>
      </p:sp>
    </p:spTree>
    <p:extLst>
      <p:ext uri="{BB962C8B-B14F-4D97-AF65-F5344CB8AC3E}">
        <p14:creationId xmlns:p14="http://schemas.microsoft.com/office/powerpoint/2010/main" val="320674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98118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73"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Water by Race.png"/>
          <p:cNvPicPr>
            <a:picLocks noChangeAspect="1"/>
          </p:cNvPicPr>
          <p:nvPr/>
        </p:nvPicPr>
        <p:blipFill rotWithShape="1">
          <a:blip r:embed="rId6" cstate="screen">
            <a:extLst>
              <a:ext uri="{28A0092B-C50C-407E-A947-70E740481C1C}">
                <a14:useLocalDpi xmlns:a14="http://schemas.microsoft.com/office/drawing/2010/main"/>
              </a:ext>
            </a:extLst>
          </a:blip>
          <a:srcRect t="2546" r="3892" b="2407"/>
          <a:stretch/>
        </p:blipFill>
        <p:spPr>
          <a:xfrm>
            <a:off x="1845129" y="1480454"/>
            <a:ext cx="5241471" cy="4071257"/>
          </a:xfrm>
          <a:prstGeom prst="rect">
            <a:avLst/>
          </a:prstGeom>
        </p:spPr>
      </p:pic>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Prior Research Revealed Racial Disparities </a:t>
            </a:r>
          </a:p>
          <a:p>
            <a:pPr algn="ctr"/>
            <a:r>
              <a:rPr lang="en-US" sz="2800" b="1" dirty="0">
                <a:latin typeface="+mj-lt"/>
                <a:cs typeface="Gill Sans MT"/>
              </a:rPr>
              <a:t>in Access to Municipal Water in Wake County, NC</a:t>
            </a:r>
          </a:p>
        </p:txBody>
      </p:sp>
      <p:pic>
        <p:nvPicPr>
          <p:cNvPr id="6" name="Picture 5" descr="UNC_GILLINGS_542_transp_bg_200px_wid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10" name="TextBox 9"/>
          <p:cNvSpPr txBox="1"/>
          <p:nvPr/>
        </p:nvSpPr>
        <p:spPr>
          <a:xfrm>
            <a:off x="1227790" y="5635747"/>
            <a:ext cx="6688420" cy="646331"/>
          </a:xfrm>
          <a:prstGeom prst="rect">
            <a:avLst/>
          </a:prstGeom>
          <a:solidFill>
            <a:schemeClr val="bg1">
              <a:lumMod val="50000"/>
            </a:schemeClr>
          </a:solidFill>
          <a:ln>
            <a:solidFill>
              <a:schemeClr val="bg1">
                <a:lumMod val="50000"/>
              </a:schemeClr>
            </a:solidFill>
          </a:ln>
        </p:spPr>
        <p:txBody>
          <a:bodyPr wrap="square" rtlCol="0">
            <a:spAutoFit/>
          </a:bodyPr>
          <a:lstStyle/>
          <a:p>
            <a:pPr algn="ctr"/>
            <a:r>
              <a:rPr lang="en-US" dirty="0">
                <a:solidFill>
                  <a:schemeClr val="bg1"/>
                </a:solidFill>
                <a:cs typeface="Verdana"/>
              </a:rPr>
              <a:t>Every 10% increase in African American population proportion increases odds of being without water service by 3.8% (p&lt;0.05).</a:t>
            </a:r>
          </a:p>
        </p:txBody>
      </p:sp>
      <p:sp>
        <p:nvSpPr>
          <p:cNvPr id="2" name="Slide Number Placeholder 1"/>
          <p:cNvSpPr>
            <a:spLocks noGrp="1"/>
          </p:cNvSpPr>
          <p:nvPr>
            <p:ph type="sldNum" sz="quarter" idx="12"/>
          </p:nvPr>
        </p:nvSpPr>
        <p:spPr/>
        <p:txBody>
          <a:bodyPr/>
          <a:lstStyle/>
          <a:p>
            <a:fld id="{3215CF32-7F7F-2D43-B2B3-DAF0156F9F1E}" type="slidenum">
              <a:rPr lang="en-US" smtClean="0"/>
              <a:t>2</a:t>
            </a:fld>
            <a:endParaRPr lang="en-US" dirty="0"/>
          </a:p>
        </p:txBody>
      </p:sp>
      <p:sp>
        <p:nvSpPr>
          <p:cNvPr id="3" name="TextBox 2"/>
          <p:cNvSpPr txBox="1"/>
          <p:nvPr/>
        </p:nvSpPr>
        <p:spPr>
          <a:xfrm>
            <a:off x="99305" y="6281286"/>
            <a:ext cx="8772551" cy="584775"/>
          </a:xfrm>
          <a:prstGeom prst="rect">
            <a:avLst/>
          </a:prstGeom>
          <a:noFill/>
        </p:spPr>
        <p:txBody>
          <a:bodyPr wrap="square" rtlCol="0">
            <a:spAutoFit/>
          </a:bodyPr>
          <a:lstStyle/>
          <a:p>
            <a:r>
              <a:rPr lang="en-US" sz="1600" dirty="0"/>
              <a:t>Source: MacDonald Gibson J.; </a:t>
            </a:r>
            <a:r>
              <a:rPr lang="en-US" sz="1600" dirty="0" err="1"/>
              <a:t>DeFelice</a:t>
            </a:r>
            <a:r>
              <a:rPr lang="en-US" sz="1600" dirty="0"/>
              <a:t> N.; Sebastian D.; </a:t>
            </a:r>
            <a:r>
              <a:rPr lang="en-US" sz="1600" dirty="0" err="1"/>
              <a:t>Leker</a:t>
            </a:r>
            <a:r>
              <a:rPr lang="en-US" sz="1600" dirty="0"/>
              <a:t> H. </a:t>
            </a:r>
            <a:r>
              <a:rPr lang="en-US" sz="1600" i="1" dirty="0"/>
              <a:t>Front. Public Heal. Serv. Syst. Res.</a:t>
            </a:r>
            <a:r>
              <a:rPr lang="en-US" sz="1600" dirty="0"/>
              <a:t> </a:t>
            </a:r>
            <a:r>
              <a:rPr lang="en-US" sz="1600" b="1" dirty="0"/>
              <a:t>2014</a:t>
            </a:r>
            <a:r>
              <a:rPr lang="en-US" sz="1600" dirty="0"/>
              <a:t>, </a:t>
            </a:r>
            <a:r>
              <a:rPr lang="en-US" sz="1600" i="1" dirty="0"/>
              <a:t>3</a:t>
            </a:r>
            <a:r>
              <a:rPr lang="en-US" sz="1600" dirty="0"/>
              <a:t> (3).</a:t>
            </a:r>
          </a:p>
        </p:txBody>
      </p:sp>
    </p:spTree>
    <p:extLst>
      <p:ext uri="{BB962C8B-B14F-4D97-AF65-F5344CB8AC3E}">
        <p14:creationId xmlns:p14="http://schemas.microsoft.com/office/powerpoint/2010/main" val="76297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Marginalized Communities Are Surrounded </a:t>
            </a:r>
          </a:p>
          <a:p>
            <a:pPr algn="ctr"/>
            <a:r>
              <a:rPr lang="en-US" sz="2800" b="1" dirty="0">
                <a:latin typeface="+mj-lt"/>
                <a:cs typeface="Gill Sans MT"/>
              </a:rPr>
              <a:t>by Municipal Water Supplies</a:t>
            </a:r>
          </a:p>
        </p:txBody>
      </p:sp>
      <p:pic>
        <p:nvPicPr>
          <p:cNvPr id="6" name="Picture 5" descr="UNC_GILLINGS_542_transp_bg_200px_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pic>
        <p:nvPicPr>
          <p:cNvPr id="2" name="Content Placeholder 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16" r="1324"/>
          <a:stretch/>
        </p:blipFill>
        <p:spPr>
          <a:xfrm>
            <a:off x="631372" y="1697266"/>
            <a:ext cx="5551714" cy="4794687"/>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3215CF32-7F7F-2D43-B2B3-DAF0156F9F1E}" type="slidenum">
              <a:rPr lang="en-US" smtClean="0"/>
              <a:t>3</a:t>
            </a:fld>
            <a:endParaRPr lang="en-US"/>
          </a:p>
        </p:txBody>
      </p:sp>
      <p:sp>
        <p:nvSpPr>
          <p:cNvPr id="7" name="TextBox 6"/>
          <p:cNvSpPr txBox="1"/>
          <p:nvPr/>
        </p:nvSpPr>
        <p:spPr>
          <a:xfrm>
            <a:off x="6455228" y="2598042"/>
            <a:ext cx="2340428" cy="3046988"/>
          </a:xfrm>
          <a:prstGeom prst="rect">
            <a:avLst/>
          </a:prstGeom>
          <a:noFill/>
        </p:spPr>
        <p:txBody>
          <a:bodyPr wrap="square" rtlCol="0">
            <a:spAutoFit/>
          </a:bodyPr>
          <a:lstStyle/>
          <a:p>
            <a:r>
              <a:rPr lang="en-US" sz="2400" dirty="0">
                <a:cs typeface="Verdana"/>
              </a:rPr>
              <a:t>Some </a:t>
            </a:r>
            <a:r>
              <a:rPr lang="en-US" sz="2400" dirty="0" err="1">
                <a:cs typeface="Verdana"/>
              </a:rPr>
              <a:t>peri</a:t>
            </a:r>
            <a:r>
              <a:rPr lang="en-US" sz="2400" dirty="0">
                <a:cs typeface="Verdana"/>
              </a:rPr>
              <a:t>-urban African American communities are surrounded by municipal water supplies but lack connections to those supplies.</a:t>
            </a:r>
          </a:p>
        </p:txBody>
      </p:sp>
    </p:spTree>
    <p:extLst>
      <p:ext uri="{BB962C8B-B14F-4D97-AF65-F5344CB8AC3E}">
        <p14:creationId xmlns:p14="http://schemas.microsoft.com/office/powerpoint/2010/main" val="170934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Water Mains Encircle </a:t>
            </a:r>
            <a:r>
              <a:rPr lang="en-US" sz="2800" b="1" dirty="0" smtClean="0">
                <a:latin typeface="+mj-lt"/>
                <a:cs typeface="Gill Sans MT"/>
              </a:rPr>
              <a:t>This </a:t>
            </a:r>
            <a:r>
              <a:rPr lang="en-US" sz="2800" b="1" dirty="0">
                <a:latin typeface="+mj-lt"/>
                <a:cs typeface="Gill Sans MT"/>
              </a:rPr>
              <a:t>Excluded Community</a:t>
            </a:r>
          </a:p>
        </p:txBody>
      </p:sp>
      <p:pic>
        <p:nvPicPr>
          <p:cNvPr id="6" name="Picture 5"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10" name="TextBox 9"/>
          <p:cNvSpPr txBox="1"/>
          <p:nvPr/>
        </p:nvSpPr>
        <p:spPr>
          <a:xfrm>
            <a:off x="723900" y="1815625"/>
            <a:ext cx="3474316"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“Underbounded” Wake County, NC, neighborhood</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dirty="0"/>
              <a:t>Water mains, shown in blue, surround the neighborhood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Connection labels illustrate locations where infrastructure extension can occur</a:t>
            </a:r>
          </a:p>
        </p:txBody>
      </p:sp>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50031" y="1632245"/>
            <a:ext cx="3362072" cy="4891077"/>
          </a:xfrm>
          <a:prstGeom prst="rect">
            <a:avLst/>
          </a:prstGeom>
          <a:ln>
            <a:noFill/>
          </a:ln>
          <a:effectLst>
            <a:outerShdw blurRad="190500" algn="tl" rotWithShape="0">
              <a:srgbClr val="000000">
                <a:alpha val="70000"/>
              </a:srgbClr>
            </a:outerShdw>
          </a:effectLst>
        </p:spPr>
      </p:pic>
      <p:sp>
        <p:nvSpPr>
          <p:cNvPr id="2" name="Slide Number Placeholder 1"/>
          <p:cNvSpPr>
            <a:spLocks noGrp="1"/>
          </p:cNvSpPr>
          <p:nvPr>
            <p:ph type="sldNum" sz="quarter" idx="12"/>
          </p:nvPr>
        </p:nvSpPr>
        <p:spPr/>
        <p:txBody>
          <a:bodyPr/>
          <a:lstStyle/>
          <a:p>
            <a:fld id="{3215CF32-7F7F-2D43-B2B3-DAF0156F9F1E}" type="slidenum">
              <a:rPr lang="en-US" smtClean="0"/>
              <a:t>4</a:t>
            </a:fld>
            <a:endParaRPr lang="en-US"/>
          </a:p>
        </p:txBody>
      </p:sp>
      <p:sp>
        <p:nvSpPr>
          <p:cNvPr id="12" name="TextBox 11"/>
          <p:cNvSpPr txBox="1"/>
          <p:nvPr/>
        </p:nvSpPr>
        <p:spPr>
          <a:xfrm>
            <a:off x="5336376" y="6553686"/>
            <a:ext cx="2789381" cy="276999"/>
          </a:xfrm>
          <a:prstGeom prst="rect">
            <a:avLst/>
          </a:prstGeom>
          <a:noFill/>
        </p:spPr>
        <p:txBody>
          <a:bodyPr wrap="square" rtlCol="0">
            <a:spAutoFit/>
          </a:bodyPr>
          <a:lstStyle/>
          <a:p>
            <a:r>
              <a:rPr lang="en-US" sz="1200" dirty="0"/>
              <a:t>Map courtesy of Heather Dew, MS; 2015.</a:t>
            </a:r>
          </a:p>
        </p:txBody>
      </p:sp>
    </p:spTree>
    <p:extLst>
      <p:ext uri="{BB962C8B-B14F-4D97-AF65-F5344CB8AC3E}">
        <p14:creationId xmlns:p14="http://schemas.microsoft.com/office/powerpoint/2010/main" val="2955977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Our Previous Study Revealed Poor Microbiological </a:t>
            </a:r>
          </a:p>
          <a:p>
            <a:pPr algn="ctr"/>
            <a:r>
              <a:rPr lang="en-US" sz="2800" b="1" dirty="0">
                <a:latin typeface="+mj-lt"/>
                <a:cs typeface="Gill Sans MT"/>
              </a:rPr>
              <a:t>Water Quality in Marginalized Communities</a:t>
            </a:r>
          </a:p>
        </p:txBody>
      </p:sp>
      <p:pic>
        <p:nvPicPr>
          <p:cNvPr id="6" name="Picture 5"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10" name="TextBox 9"/>
          <p:cNvSpPr txBox="1"/>
          <p:nvPr/>
        </p:nvSpPr>
        <p:spPr>
          <a:xfrm>
            <a:off x="228028" y="2079517"/>
            <a:ext cx="2675907" cy="3859518"/>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400" dirty="0">
                <a:cs typeface="Verdana"/>
              </a:rPr>
              <a:t>Poor private well water quality compared to municipal </a:t>
            </a:r>
            <a:r>
              <a:rPr lang="en-US" sz="2400" dirty="0" smtClean="0">
                <a:cs typeface="Verdana"/>
              </a:rPr>
              <a:t>systems</a:t>
            </a:r>
            <a:endParaRPr lang="en-US" sz="2400" dirty="0">
              <a:cs typeface="Verdana"/>
            </a:endParaRPr>
          </a:p>
          <a:p>
            <a:pPr marL="342900" lvl="0" indent="-342900">
              <a:spcBef>
                <a:spcPct val="20000"/>
              </a:spcBef>
              <a:buFont typeface="Arial" panose="020B0604020202020204" pitchFamily="34" charset="0"/>
              <a:buChar char="•"/>
            </a:pPr>
            <a:r>
              <a:rPr lang="en-US" sz="2400" i="1" dirty="0">
                <a:cs typeface="Verdana"/>
              </a:rPr>
              <a:t>E. coli </a:t>
            </a:r>
            <a:r>
              <a:rPr lang="en-US" sz="2400" dirty="0">
                <a:cs typeface="Verdana"/>
              </a:rPr>
              <a:t>were positive in 14% of households and 6% of all samples</a:t>
            </a:r>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4494" t="6957" r="3879" b="7112"/>
          <a:stretch/>
        </p:blipFill>
        <p:spPr>
          <a:xfrm>
            <a:off x="3075528" y="1800427"/>
            <a:ext cx="6068472" cy="4397828"/>
          </a:xfrm>
        </p:spPr>
      </p:pic>
      <p:sp>
        <p:nvSpPr>
          <p:cNvPr id="2" name="Slide Number Placeholder 1"/>
          <p:cNvSpPr>
            <a:spLocks noGrp="1"/>
          </p:cNvSpPr>
          <p:nvPr>
            <p:ph type="sldNum" sz="quarter" idx="12"/>
          </p:nvPr>
        </p:nvSpPr>
        <p:spPr/>
        <p:txBody>
          <a:bodyPr/>
          <a:lstStyle/>
          <a:p>
            <a:fld id="{3215CF32-7F7F-2D43-B2B3-DAF0156F9F1E}" type="slidenum">
              <a:rPr lang="en-US" smtClean="0"/>
              <a:t>5</a:t>
            </a:fld>
            <a:endParaRPr lang="en-US"/>
          </a:p>
        </p:txBody>
      </p:sp>
      <p:sp>
        <p:nvSpPr>
          <p:cNvPr id="3" name="Rectangle 2"/>
          <p:cNvSpPr/>
          <p:nvPr/>
        </p:nvSpPr>
        <p:spPr>
          <a:xfrm>
            <a:off x="5355771" y="2960915"/>
            <a:ext cx="855406" cy="2814834"/>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TextBox 8"/>
          <p:cNvSpPr txBox="1"/>
          <p:nvPr/>
        </p:nvSpPr>
        <p:spPr>
          <a:xfrm>
            <a:off x="228027" y="6513949"/>
            <a:ext cx="8730915" cy="338554"/>
          </a:xfrm>
          <a:prstGeom prst="rect">
            <a:avLst/>
          </a:prstGeom>
          <a:noFill/>
        </p:spPr>
        <p:txBody>
          <a:bodyPr wrap="square" rtlCol="0">
            <a:spAutoFit/>
          </a:bodyPr>
          <a:lstStyle/>
          <a:p>
            <a:r>
              <a:rPr lang="en-US" sz="1600" dirty="0"/>
              <a:t>Source: Stillo F, Gibson JM. Am J Public Health. 2017;107(10):180–5. </a:t>
            </a:r>
          </a:p>
        </p:txBody>
      </p:sp>
    </p:spTree>
    <p:extLst>
      <p:ext uri="{BB962C8B-B14F-4D97-AF65-F5344CB8AC3E}">
        <p14:creationId xmlns:p14="http://schemas.microsoft.com/office/powerpoint/2010/main" val="26850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Our Previous Study Revealed Poor Microbiological </a:t>
            </a:r>
          </a:p>
          <a:p>
            <a:pPr algn="ctr"/>
            <a:r>
              <a:rPr lang="en-US" sz="2800" b="1" dirty="0">
                <a:latin typeface="+mj-lt"/>
                <a:cs typeface="Gill Sans MT"/>
              </a:rPr>
              <a:t>Water Quality in Marginalized Communities</a:t>
            </a:r>
          </a:p>
        </p:txBody>
      </p:sp>
      <p:pic>
        <p:nvPicPr>
          <p:cNvPr id="6" name="Picture 5"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9" name="TextBox 8"/>
          <p:cNvSpPr txBox="1"/>
          <p:nvPr/>
        </p:nvSpPr>
        <p:spPr>
          <a:xfrm>
            <a:off x="1431472" y="5671273"/>
            <a:ext cx="6281057" cy="646331"/>
          </a:xfrm>
          <a:prstGeom prst="rect">
            <a:avLst/>
          </a:prstGeom>
          <a:solidFill>
            <a:schemeClr val="bg1">
              <a:lumMod val="50000"/>
            </a:schemeClr>
          </a:solidFill>
          <a:ln>
            <a:solidFill>
              <a:schemeClr val="bg1">
                <a:lumMod val="50000"/>
              </a:schemeClr>
            </a:solidFill>
          </a:ln>
        </p:spPr>
        <p:txBody>
          <a:bodyPr wrap="square" rtlCol="0">
            <a:spAutoFit/>
          </a:bodyPr>
          <a:lstStyle/>
          <a:p>
            <a:pPr lvl="0" algn="ctr">
              <a:spcBef>
                <a:spcPct val="20000"/>
              </a:spcBef>
            </a:pPr>
            <a:r>
              <a:rPr lang="en-US" dirty="0">
                <a:solidFill>
                  <a:schemeClr val="bg1"/>
                </a:solidFill>
                <a:cs typeface="Verdana"/>
              </a:rPr>
              <a:t>Three households tested positive for both </a:t>
            </a:r>
            <a:r>
              <a:rPr lang="en-US" i="1" dirty="0">
                <a:solidFill>
                  <a:schemeClr val="bg1"/>
                </a:solidFill>
                <a:cs typeface="Verdana"/>
              </a:rPr>
              <a:t>E. coli </a:t>
            </a:r>
            <a:r>
              <a:rPr lang="en-US" dirty="0">
                <a:solidFill>
                  <a:schemeClr val="bg1"/>
                </a:solidFill>
                <a:cs typeface="Verdana"/>
              </a:rPr>
              <a:t>and enterococci in repeat samples, indicating high fecal contamination risk</a:t>
            </a:r>
          </a:p>
        </p:txBody>
      </p:sp>
      <p:sp>
        <p:nvSpPr>
          <p:cNvPr id="4" name="TextBox 3"/>
          <p:cNvSpPr txBox="1"/>
          <p:nvPr/>
        </p:nvSpPr>
        <p:spPr>
          <a:xfrm>
            <a:off x="228027" y="6511672"/>
            <a:ext cx="8720029" cy="338554"/>
          </a:xfrm>
          <a:prstGeom prst="rect">
            <a:avLst/>
          </a:prstGeom>
          <a:noFill/>
        </p:spPr>
        <p:txBody>
          <a:bodyPr wrap="square" rtlCol="0">
            <a:spAutoFit/>
          </a:bodyPr>
          <a:lstStyle/>
          <a:p>
            <a:r>
              <a:rPr lang="en-US" sz="1600" dirty="0"/>
              <a:t>Source: Stillo F, Gibson JM. Am J Public Health. 2017;107(10):180–5. </a:t>
            </a:r>
          </a:p>
        </p:txBody>
      </p:sp>
      <p:sp>
        <p:nvSpPr>
          <p:cNvPr id="2" name="Slide Number Placeholder 1"/>
          <p:cNvSpPr>
            <a:spLocks noGrp="1"/>
          </p:cNvSpPr>
          <p:nvPr>
            <p:ph type="sldNum" sz="quarter" idx="12"/>
          </p:nvPr>
        </p:nvSpPr>
        <p:spPr/>
        <p:txBody>
          <a:bodyPr/>
          <a:lstStyle/>
          <a:p>
            <a:fld id="{3215CF32-7F7F-2D43-B2B3-DAF0156F9F1E}" type="slidenum">
              <a:rPr lang="en-US" smtClean="0"/>
              <a:t>6</a:t>
            </a:fld>
            <a:endParaRPr lang="en-US"/>
          </a:p>
        </p:txBody>
      </p:sp>
      <p:pic>
        <p:nvPicPr>
          <p:cNvPr id="12" name="Content Placeholder 11"/>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6450" t="8355" r="6080" b="8632"/>
          <a:stretch/>
        </p:blipFill>
        <p:spPr>
          <a:xfrm>
            <a:off x="1769806" y="1525443"/>
            <a:ext cx="5604388" cy="4109884"/>
          </a:xfrm>
        </p:spPr>
      </p:pic>
      <p:sp>
        <p:nvSpPr>
          <p:cNvPr id="144" name="Rectangle 143"/>
          <p:cNvSpPr/>
          <p:nvPr/>
        </p:nvSpPr>
        <p:spPr>
          <a:xfrm>
            <a:off x="4927016" y="4082898"/>
            <a:ext cx="963561" cy="1247684"/>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3422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rPr>
              <a:t>We Estimated </a:t>
            </a:r>
            <a:r>
              <a:rPr lang="en-US" sz="2800" b="1" dirty="0" smtClean="0">
                <a:latin typeface="+mj-lt"/>
              </a:rPr>
              <a:t>That </a:t>
            </a:r>
            <a:r>
              <a:rPr lang="en-US" sz="2800" b="1" dirty="0">
                <a:latin typeface="+mj-lt"/>
              </a:rPr>
              <a:t>Microbial Contamination Increases Gastrointestinal Illness Risk by 22%</a:t>
            </a:r>
            <a:endParaRPr lang="en-US" sz="2800" b="1" dirty="0">
              <a:latin typeface="+mj-lt"/>
              <a:cs typeface="Gill Sans MT"/>
            </a:endParaRPr>
          </a:p>
        </p:txBody>
      </p:sp>
      <p:pic>
        <p:nvPicPr>
          <p:cNvPr id="6" name="Picture 5" descr="UNC_GILLINGS_542_transp_bg_200px_w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graphicFrame>
        <p:nvGraphicFramePr>
          <p:cNvPr id="14" name="Content Placeholder 6"/>
          <p:cNvGraphicFramePr>
            <a:graphicFrameLocks noGrp="1"/>
          </p:cNvGraphicFramePr>
          <p:nvPr>
            <p:ph idx="1"/>
            <p:extLst>
              <p:ext uri="{D42A27DB-BD31-4B8C-83A1-F6EECF244321}">
                <p14:modId xmlns:p14="http://schemas.microsoft.com/office/powerpoint/2010/main" val="520932930"/>
              </p:ext>
            </p:extLst>
          </p:nvPr>
        </p:nvGraphicFramePr>
        <p:xfrm>
          <a:off x="311150" y="1560513"/>
          <a:ext cx="85217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7"/>
          <p:cNvSpPr txBox="1">
            <a:spLocks/>
          </p:cNvSpPr>
          <p:nvPr/>
        </p:nvSpPr>
        <p:spPr bwMode="auto">
          <a:xfrm>
            <a:off x="514349" y="6280573"/>
            <a:ext cx="5660309" cy="42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049" tIns="46297" rIns="91049" bIns="46297" numCol="1" anchor="t" anchorCtr="0" compatLnSpc="1">
            <a:prstTxWarp prst="textNoShape">
              <a:avLst/>
            </a:prstTxWarp>
          </a:bodyPr>
          <a:lstStyle>
            <a:lvl1pPr marL="342900" indent="-342900" algn="l" defTabSz="971550" rtl="0" eaLnBrk="0" fontAlgn="base" hangingPunct="0">
              <a:spcBef>
                <a:spcPct val="30000"/>
              </a:spcBef>
              <a:spcAft>
                <a:spcPct val="0"/>
              </a:spcAft>
              <a:defRPr sz="2400" b="1">
                <a:solidFill>
                  <a:schemeClr val="accent4">
                    <a:lumMod val="10000"/>
                  </a:schemeClr>
                </a:solidFill>
                <a:latin typeface="+mn-lt"/>
                <a:ea typeface="ＭＳ Ｐゴシック" charset="0"/>
                <a:cs typeface="ＭＳ Ｐゴシック" charset="0"/>
              </a:defRPr>
            </a:lvl1pPr>
            <a:lvl2pPr marL="457200" indent="-457200" algn="l" defTabSz="971550" rtl="0" eaLnBrk="0" fontAlgn="base" hangingPunct="0">
              <a:spcBef>
                <a:spcPts val="1800"/>
              </a:spcBef>
              <a:spcAft>
                <a:spcPct val="0"/>
              </a:spcAft>
              <a:buClr>
                <a:schemeClr val="tx2"/>
              </a:buClr>
              <a:buSzPct val="150000"/>
              <a:buFont typeface="Arial" charset="0"/>
              <a:buChar char="•"/>
              <a:defRPr sz="2400" b="1">
                <a:solidFill>
                  <a:schemeClr val="accent4">
                    <a:lumMod val="10000"/>
                  </a:schemeClr>
                </a:solidFill>
                <a:latin typeface="+mn-lt"/>
                <a:ea typeface="ＭＳ Ｐゴシック" pitchFamily="-1" charset="-128"/>
              </a:defRPr>
            </a:lvl2pPr>
            <a:lvl3pPr marL="822960" indent="-365760" algn="l" defTabSz="971550" rtl="0" eaLnBrk="0" fontAlgn="base" hangingPunct="0">
              <a:spcBef>
                <a:spcPct val="30000"/>
              </a:spcBef>
              <a:spcAft>
                <a:spcPct val="0"/>
              </a:spcAft>
              <a:buClr>
                <a:schemeClr val="tx2"/>
              </a:buClr>
              <a:buFont typeface="Courier New" charset="0"/>
              <a:buChar char="o"/>
              <a:defRPr sz="2000" b="1">
                <a:solidFill>
                  <a:schemeClr val="accent4">
                    <a:lumMod val="10000"/>
                  </a:schemeClr>
                </a:solidFill>
                <a:latin typeface="+mn-lt"/>
                <a:ea typeface="ＭＳ Ｐゴシック" pitchFamily="-1" charset="-128"/>
              </a:defRPr>
            </a:lvl3pPr>
            <a:lvl4pPr marL="1143000" indent="-320040" algn="l" defTabSz="971550" rtl="0" eaLnBrk="0" fontAlgn="base" hangingPunct="0">
              <a:spcBef>
                <a:spcPct val="30000"/>
              </a:spcBef>
              <a:spcAft>
                <a:spcPct val="0"/>
              </a:spcAft>
              <a:buClr>
                <a:schemeClr val="tx2"/>
              </a:buClr>
              <a:buFont typeface="Lucida Grande"/>
              <a:buChar char="-"/>
              <a:defRPr sz="2000" b="1">
                <a:solidFill>
                  <a:schemeClr val="accent4">
                    <a:lumMod val="10000"/>
                  </a:schemeClr>
                </a:solidFill>
                <a:latin typeface="+mn-lt"/>
                <a:ea typeface="ＭＳ Ｐゴシック" pitchFamily="-1" charset="-128"/>
              </a:defRPr>
            </a:lvl4pPr>
            <a:lvl5pPr marL="2286000" indent="-228600" algn="l" defTabSz="971550" rtl="0" eaLnBrk="0" fontAlgn="base" hangingPunct="0">
              <a:spcBef>
                <a:spcPct val="30000"/>
              </a:spcBef>
              <a:spcAft>
                <a:spcPct val="0"/>
              </a:spcAft>
              <a:buClr>
                <a:schemeClr val="tx2"/>
              </a:buClr>
              <a:buFont typeface="Lucida Grande"/>
              <a:buChar char="-"/>
              <a:defRPr sz="2000" b="1">
                <a:solidFill>
                  <a:schemeClr val="accent4">
                    <a:lumMod val="10000"/>
                  </a:schemeClr>
                </a:solidFill>
                <a:latin typeface="+mn-lt"/>
                <a:ea typeface="ＭＳ Ｐゴシック" pitchFamily="-1" charset="-128"/>
              </a:defRPr>
            </a:lvl5pPr>
            <a:lvl6pPr marL="2743200" indent="-228600" algn="l" defTabSz="971550" rtl="0" eaLnBrk="0" fontAlgn="base" hangingPunct="0">
              <a:spcBef>
                <a:spcPct val="30000"/>
              </a:spcBef>
              <a:spcAft>
                <a:spcPct val="0"/>
              </a:spcAft>
              <a:buClr>
                <a:schemeClr val="tx2"/>
              </a:buClr>
              <a:buFont typeface="Symbol" pitchFamily="-1" charset="2"/>
              <a:buChar char=""/>
              <a:defRPr sz="2400" b="1">
                <a:solidFill>
                  <a:schemeClr val="tx1"/>
                </a:solidFill>
                <a:latin typeface="+mn-lt"/>
                <a:ea typeface="ＭＳ Ｐゴシック" pitchFamily="-1" charset="-128"/>
              </a:defRPr>
            </a:lvl6pPr>
            <a:lvl7pPr marL="3200400" indent="-228600" algn="l" defTabSz="971550" rtl="0" eaLnBrk="0" fontAlgn="base" hangingPunct="0">
              <a:spcBef>
                <a:spcPct val="30000"/>
              </a:spcBef>
              <a:spcAft>
                <a:spcPct val="0"/>
              </a:spcAft>
              <a:buClr>
                <a:schemeClr val="tx2"/>
              </a:buClr>
              <a:buFont typeface="Symbol" pitchFamily="-1" charset="2"/>
              <a:buChar char=""/>
              <a:defRPr sz="2400" b="1">
                <a:solidFill>
                  <a:schemeClr val="tx1"/>
                </a:solidFill>
                <a:latin typeface="+mn-lt"/>
                <a:ea typeface="ＭＳ Ｐゴシック" pitchFamily="-1" charset="-128"/>
              </a:defRPr>
            </a:lvl7pPr>
            <a:lvl8pPr marL="3657600" indent="-228600" algn="l" defTabSz="971550" rtl="0" eaLnBrk="0" fontAlgn="base" hangingPunct="0">
              <a:spcBef>
                <a:spcPct val="30000"/>
              </a:spcBef>
              <a:spcAft>
                <a:spcPct val="0"/>
              </a:spcAft>
              <a:buClr>
                <a:schemeClr val="tx2"/>
              </a:buClr>
              <a:buFont typeface="Symbol" pitchFamily="-1" charset="2"/>
              <a:buChar char=""/>
              <a:defRPr sz="2400" b="1">
                <a:solidFill>
                  <a:schemeClr val="tx1"/>
                </a:solidFill>
                <a:latin typeface="+mn-lt"/>
                <a:ea typeface="ＭＳ Ｐゴシック" pitchFamily="-1" charset="-128"/>
              </a:defRPr>
            </a:lvl8pPr>
            <a:lvl9pPr marL="4114800" indent="-228600" algn="l" defTabSz="971550" rtl="0" eaLnBrk="0" fontAlgn="base" hangingPunct="0">
              <a:spcBef>
                <a:spcPct val="30000"/>
              </a:spcBef>
              <a:spcAft>
                <a:spcPct val="0"/>
              </a:spcAft>
              <a:buClr>
                <a:schemeClr val="tx2"/>
              </a:buClr>
              <a:buFont typeface="Symbol" pitchFamily="-1" charset="2"/>
              <a:buChar char=""/>
              <a:defRPr sz="2400" b="1">
                <a:solidFill>
                  <a:schemeClr val="tx1"/>
                </a:solidFill>
                <a:latin typeface="+mn-lt"/>
                <a:ea typeface="ＭＳ Ｐゴシック" pitchFamily="-1" charset="-128"/>
              </a:defRPr>
            </a:lvl9pPr>
          </a:lstStyle>
          <a:p>
            <a:pPr marL="0" indent="0"/>
            <a:r>
              <a:rPr lang="en-US" sz="1600" b="0" dirty="0">
                <a:solidFill>
                  <a:schemeClr val="tx1"/>
                </a:solidFill>
                <a:ea typeface="+mn-ea"/>
                <a:cs typeface="+mn-cs"/>
              </a:rPr>
              <a:t>Source</a:t>
            </a:r>
            <a:r>
              <a:rPr lang="en-US" sz="1600" b="0" dirty="0"/>
              <a:t>: Stillo F, Gibson JM.  Am J Public Heal. 2017;107(10):180–5. </a:t>
            </a:r>
          </a:p>
        </p:txBody>
      </p:sp>
      <p:sp>
        <p:nvSpPr>
          <p:cNvPr id="2" name="Slide Number Placeholder 1"/>
          <p:cNvSpPr>
            <a:spLocks noGrp="1"/>
          </p:cNvSpPr>
          <p:nvPr>
            <p:ph type="sldNum" sz="quarter" idx="12"/>
          </p:nvPr>
        </p:nvSpPr>
        <p:spPr/>
        <p:txBody>
          <a:bodyPr/>
          <a:lstStyle/>
          <a:p>
            <a:fld id="{3215CF32-7F7F-2D43-B2B3-DAF0156F9F1E}" type="slidenum">
              <a:rPr lang="en-US" smtClean="0"/>
              <a:t>7</a:t>
            </a:fld>
            <a:endParaRPr lang="en-US"/>
          </a:p>
        </p:txBody>
      </p:sp>
    </p:spTree>
    <p:extLst>
      <p:ext uri="{BB962C8B-B14F-4D97-AF65-F5344CB8AC3E}">
        <p14:creationId xmlns:p14="http://schemas.microsoft.com/office/powerpoint/2010/main" val="2377888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C_GILLINGS_542_transp_bg_200px_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6" name="Rectangle 5"/>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rPr>
              <a:t>Current Research Focuses on Lead Exposure </a:t>
            </a:r>
          </a:p>
          <a:p>
            <a:pPr algn="ctr"/>
            <a:r>
              <a:rPr lang="en-US" sz="2800" b="1" dirty="0">
                <a:latin typeface="+mj-lt"/>
              </a:rPr>
              <a:t>via Drinking Water</a:t>
            </a:r>
            <a:endParaRPr lang="en-US" sz="2800" b="1" dirty="0">
              <a:latin typeface="+mj-lt"/>
              <a:cs typeface="Gill Sans MT"/>
            </a:endParaRPr>
          </a:p>
        </p:txBody>
      </p:sp>
      <p:sp>
        <p:nvSpPr>
          <p:cNvPr id="9" name="Content Placeholder 2"/>
          <p:cNvSpPr>
            <a:spLocks noGrp="1"/>
          </p:cNvSpPr>
          <p:nvPr>
            <p:ph sz="half" idx="1"/>
          </p:nvPr>
        </p:nvSpPr>
        <p:spPr>
          <a:xfrm>
            <a:off x="302916" y="1886186"/>
            <a:ext cx="8538169" cy="4100435"/>
          </a:xfrm>
        </p:spPr>
        <p:txBody>
          <a:bodyPr>
            <a:noAutofit/>
          </a:bodyPr>
          <a:lstStyle/>
          <a:p>
            <a:r>
              <a:rPr lang="en-US" sz="2400" b="1" dirty="0">
                <a:ea typeface="Verdana" panose="020B0604030504040204" pitchFamily="34" charset="0"/>
                <a:cs typeface="Verdana" panose="020B0604030504040204" pitchFamily="34" charset="0"/>
              </a:rPr>
              <a:t>Objective 1: </a:t>
            </a:r>
            <a:r>
              <a:rPr lang="en-US" sz="2400" dirty="0">
                <a:ea typeface="Verdana" panose="020B0604030504040204" pitchFamily="34" charset="0"/>
                <a:cs typeface="Verdana" panose="020B0604030504040204" pitchFamily="34" charset="0"/>
              </a:rPr>
              <a:t>Examine the prevalence and concentration of lead contamination in 29 homes in  African American neighborhoods of Wake County, NC, excluded from municipal water services.</a:t>
            </a:r>
          </a:p>
          <a:p>
            <a:endParaRPr lang="en-US" sz="2400" dirty="0">
              <a:ea typeface="Verdana" panose="020B0604030504040204" pitchFamily="34" charset="0"/>
              <a:cs typeface="Verdana" panose="020B0604030504040204" pitchFamily="34" charset="0"/>
            </a:endParaRPr>
          </a:p>
          <a:p>
            <a:r>
              <a:rPr lang="en-US" sz="2400" b="1" dirty="0">
                <a:ea typeface="Verdana" panose="020B0604030504040204" pitchFamily="34" charset="0"/>
                <a:cs typeface="Verdana" panose="020B0604030504040204" pitchFamily="34" charset="0"/>
              </a:rPr>
              <a:t>Objective 2: </a:t>
            </a:r>
            <a:r>
              <a:rPr lang="en-US" sz="2400" dirty="0">
                <a:ea typeface="Verdana" panose="020B0604030504040204" pitchFamily="34" charset="0"/>
                <a:cs typeface="Verdana" panose="020B0604030504040204" pitchFamily="34" charset="0"/>
              </a:rPr>
              <a:t>Estimate the effects of exposure to lead in drinking water in these communities on blood lead levels in children under age 6.</a:t>
            </a:r>
          </a:p>
          <a:p>
            <a:endParaRPr lang="en-US" sz="2400" dirty="0">
              <a:ea typeface="Verdana" panose="020B0604030504040204" pitchFamily="34" charset="0"/>
              <a:cs typeface="Verdana" panose="020B0604030504040204" pitchFamily="34" charset="0"/>
            </a:endParaRPr>
          </a:p>
          <a:p>
            <a:r>
              <a:rPr lang="en-US" sz="2400" b="1" dirty="0">
                <a:ea typeface="Verdana" panose="020B0604030504040204" pitchFamily="34" charset="0"/>
                <a:cs typeface="Verdana" panose="020B0604030504040204" pitchFamily="34" charset="0"/>
              </a:rPr>
              <a:t>Objective 3: </a:t>
            </a:r>
            <a:r>
              <a:rPr lang="en-US" sz="2400" dirty="0">
                <a:ea typeface="Verdana" panose="020B0604030504040204" pitchFamily="34" charset="0"/>
                <a:cs typeface="Verdana" panose="020B0604030504040204" pitchFamily="34" charset="0"/>
              </a:rPr>
              <a:t>Estimate IQ loss associated with lead in drinking water in these communities in children under age 6.</a:t>
            </a:r>
          </a:p>
          <a:p>
            <a:pPr marL="0" indent="0">
              <a:buNone/>
            </a:pPr>
            <a:endParaRPr lang="en-US" sz="2400" dirty="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2"/>
          </p:nvPr>
        </p:nvSpPr>
        <p:spPr/>
        <p:txBody>
          <a:bodyPr/>
          <a:lstStyle/>
          <a:p>
            <a:fld id="{3215CF32-7F7F-2D43-B2B3-DAF0156F9F1E}" type="slidenum">
              <a:rPr lang="en-US" smtClean="0"/>
              <a:t>8</a:t>
            </a:fld>
            <a:endParaRPr lang="en-US"/>
          </a:p>
        </p:txBody>
      </p:sp>
    </p:spTree>
    <p:extLst>
      <p:ext uri="{BB962C8B-B14F-4D97-AF65-F5344CB8AC3E}">
        <p14:creationId xmlns:p14="http://schemas.microsoft.com/office/powerpoint/2010/main" val="135808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160044433"/>
              </p:ext>
            </p:extLst>
          </p:nvPr>
        </p:nvGraphicFramePr>
        <p:xfrm>
          <a:off x="837587" y="1744286"/>
          <a:ext cx="7272347" cy="4842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3215CF32-7F7F-2D43-B2B3-DAF0156F9F1E}" type="slidenum">
              <a:rPr lang="en-US" smtClean="0"/>
              <a:t>9</a:t>
            </a:fld>
            <a:endParaRPr lang="en-US"/>
          </a:p>
        </p:txBody>
      </p:sp>
      <p:pic>
        <p:nvPicPr>
          <p:cNvPr id="6" name="Picture 5" descr="UNC_GILLINGS_542_transp_bg_200px_wid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028" y="155351"/>
            <a:ext cx="1219119" cy="310875"/>
          </a:xfrm>
          <a:prstGeom prst="rect">
            <a:avLst/>
          </a:prstGeom>
        </p:spPr>
      </p:pic>
      <p:sp>
        <p:nvSpPr>
          <p:cNvPr id="5" name="Rectangle 4"/>
          <p:cNvSpPr/>
          <p:nvPr/>
        </p:nvSpPr>
        <p:spPr>
          <a:xfrm>
            <a:off x="0" y="564478"/>
            <a:ext cx="9144000" cy="893754"/>
          </a:xfrm>
          <a:prstGeom prst="rect">
            <a:avLst/>
          </a:prstGeom>
          <a:solidFill>
            <a:srgbClr val="3A7E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mj-lt"/>
                <a:cs typeface="Gill Sans MT"/>
              </a:rPr>
              <a:t>Knowledge of Lead Exposure Risks and Health Effects </a:t>
            </a:r>
          </a:p>
          <a:p>
            <a:pPr algn="ctr"/>
            <a:r>
              <a:rPr lang="en-US" sz="2800" b="1" dirty="0">
                <a:latin typeface="+mj-lt"/>
                <a:cs typeface="Gill Sans MT"/>
              </a:rPr>
              <a:t>Can Help Break the Cycle</a:t>
            </a:r>
          </a:p>
        </p:txBody>
      </p:sp>
    </p:spTree>
    <p:extLst>
      <p:ext uri="{BB962C8B-B14F-4D97-AF65-F5344CB8AC3E}">
        <p14:creationId xmlns:p14="http://schemas.microsoft.com/office/powerpoint/2010/main" val="208858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2528</TotalTime>
  <Words>1082</Words>
  <Application>Microsoft Office PowerPoint</Application>
  <PresentationFormat>On-screen Show (4:3)</PresentationFormat>
  <Paragraphs>137</Paragraphs>
  <Slides>18</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ＭＳ Ｐゴシック</vt:lpstr>
      <vt:lpstr>.AppleSystemUIFont</vt:lpstr>
      <vt:lpstr>Arial</vt:lpstr>
      <vt:lpstr>Calibri</vt:lpstr>
      <vt:lpstr>Gill Sans MT</vt:lpstr>
      <vt:lpstr>Helvetica</vt:lpstr>
      <vt:lpstr>Tahoma</vt:lpstr>
      <vt:lpstr>Verdana</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Gillings School of Global Public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Branson Moore</dc:creator>
  <cp:lastModifiedBy>Laura Magistro Wells</cp:lastModifiedBy>
  <cp:revision>231</cp:revision>
  <dcterms:created xsi:type="dcterms:W3CDTF">2014-06-18T13:21:55Z</dcterms:created>
  <dcterms:modified xsi:type="dcterms:W3CDTF">2017-04-20T13:42:53Z</dcterms:modified>
</cp:coreProperties>
</file>