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18"/>
  </p:notesMasterIdLst>
  <p:sldIdLst>
    <p:sldId id="267" r:id="rId2"/>
    <p:sldId id="257" r:id="rId3"/>
    <p:sldId id="258" r:id="rId4"/>
    <p:sldId id="259" r:id="rId5"/>
    <p:sldId id="265" r:id="rId6"/>
    <p:sldId id="260" r:id="rId7"/>
    <p:sldId id="261" r:id="rId8"/>
    <p:sldId id="274" r:id="rId9"/>
    <p:sldId id="280" r:id="rId10"/>
    <p:sldId id="262" r:id="rId11"/>
    <p:sldId id="263" r:id="rId12"/>
    <p:sldId id="279" r:id="rId13"/>
    <p:sldId id="278" r:id="rId14"/>
    <p:sldId id="281" r:id="rId15"/>
    <p:sldId id="282" r:id="rId16"/>
    <p:sldId id="283"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6" autoAdjust="0"/>
    <p:restoredTop sz="94615" autoAdjust="0"/>
  </p:normalViewPr>
  <p:slideViewPr>
    <p:cSldViewPr snapToGrid="0" snapToObjects="1">
      <p:cViewPr>
        <p:scale>
          <a:sx n="50" d="100"/>
          <a:sy n="50" d="100"/>
        </p:scale>
        <p:origin x="-2004" y="-516"/>
      </p:cViewPr>
      <p:guideLst>
        <p:guide orient="horz" pos="2160"/>
        <p:guide pos="2880"/>
      </p:guideLst>
    </p:cSldViewPr>
  </p:slideViewPr>
  <p:outlineViewPr>
    <p:cViewPr>
      <p:scale>
        <a:sx n="33" d="100"/>
        <a:sy n="33" d="100"/>
      </p:scale>
      <p:origin x="0" y="49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dPt>
            <c:idx val="0"/>
            <c:bubble3D val="0"/>
            <c:explosion val="18"/>
          </c:dPt>
          <c:cat>
            <c:strRef>
              <c:f>Sheet1!$A$2:$A$3</c:f>
              <c:strCache>
                <c:ptCount val="2"/>
                <c:pt idx="0">
                  <c:v>Adults with Asthma</c:v>
                </c:pt>
                <c:pt idx="1">
                  <c:v>Adults without Asthma</c:v>
                </c:pt>
              </c:strCache>
            </c:strRef>
          </c:cat>
          <c:val>
            <c:numRef>
              <c:f>Sheet1!$B$2:$B$3</c:f>
              <c:numCache>
                <c:formatCode>General</c:formatCode>
                <c:ptCount val="2"/>
                <c:pt idx="0">
                  <c:v>8.2000000000000011</c:v>
                </c:pt>
                <c:pt idx="1">
                  <c:v>91.8</c:v>
                </c:pt>
              </c:numCache>
            </c:numRef>
          </c:val>
        </c:ser>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6520402126751605E-2"/>
          <c:y val="1.7040425543526902E-2"/>
          <c:w val="0.60740443628811225"/>
          <c:h val="0.8517573831731291"/>
        </c:manualLayout>
      </c:layout>
      <c:pieChart>
        <c:varyColors val="1"/>
        <c:ser>
          <c:idx val="0"/>
          <c:order val="0"/>
          <c:tx>
            <c:strRef>
              <c:f>Sheet1!$B$1</c:f>
              <c:strCache>
                <c:ptCount val="1"/>
                <c:pt idx="0">
                  <c:v>Column1</c:v>
                </c:pt>
              </c:strCache>
            </c:strRef>
          </c:tx>
          <c:explosion val="8"/>
          <c:cat>
            <c:strRef>
              <c:f>Sheet1!$A$2:$A$3</c:f>
              <c:strCache>
                <c:ptCount val="2"/>
                <c:pt idx="0">
                  <c:v>Children with Asthma</c:v>
                </c:pt>
                <c:pt idx="1">
                  <c:v>Children without Asthma</c:v>
                </c:pt>
              </c:strCache>
            </c:strRef>
          </c:cat>
          <c:val>
            <c:numRef>
              <c:f>Sheet1!$B$2:$B$3</c:f>
              <c:numCache>
                <c:formatCode>General</c:formatCode>
                <c:ptCount val="2"/>
                <c:pt idx="0">
                  <c:v>9.5</c:v>
                </c:pt>
                <c:pt idx="1">
                  <c:v>90.5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5717348263818431"/>
          <c:y val="0.22790200736013902"/>
          <c:w val="0.27304591417169"/>
          <c:h val="0.54419566424079013"/>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FB87963-ECB9-4CBD-AC66-2BC7D8986AD0}" type="datetimeFigureOut">
              <a:rPr lang="en-US" smtClean="0"/>
              <a:pPr/>
              <a:t>4/2/2014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27EE2DF-3635-4E40-B1E1-CF47E8A577E6}" type="slidenum">
              <a:rPr lang="en-US" smtClean="0"/>
              <a:pPr/>
              <a:t>‹#›</a:t>
            </a:fld>
            <a:endParaRPr lang="en-US"/>
          </a:p>
        </p:txBody>
      </p:sp>
    </p:spTree>
    <p:extLst>
      <p:ext uri="{BB962C8B-B14F-4D97-AF65-F5344CB8AC3E}">
        <p14:creationId xmlns:p14="http://schemas.microsoft.com/office/powerpoint/2010/main" val="3127841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FB57F7-E00A-4754-9CE1-E075B12BBB70}" type="slidenum">
              <a:rPr lang="en-US" smtClean="0"/>
              <a:pPr/>
              <a:t>1</a:t>
            </a:fld>
            <a:endParaRPr lang="en-US"/>
          </a:p>
        </p:txBody>
      </p:sp>
    </p:spTree>
    <p:extLst>
      <p:ext uri="{BB962C8B-B14F-4D97-AF65-F5344CB8AC3E}">
        <p14:creationId xmlns:p14="http://schemas.microsoft.com/office/powerpoint/2010/main" val="4063922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dirty="0" smtClean="0"/>
              <a:t>“Asthma</a:t>
            </a:r>
            <a:r>
              <a:rPr lang="en-US" baseline="0" dirty="0" smtClean="0"/>
              <a:t> numbers grim – particularly for kids” by Andy Miller, 5/23/12. </a:t>
            </a:r>
            <a:r>
              <a:rPr lang="en-US" sz="1200" dirty="0" smtClean="0"/>
              <a:t>According to 2008 statistics, </a:t>
            </a:r>
            <a:r>
              <a:rPr lang="en-US" sz="1200" b="1" dirty="0" smtClean="0"/>
              <a:t>Georgia’s children have a higher asthma rate</a:t>
            </a:r>
            <a:r>
              <a:rPr lang="en-US" sz="1200" dirty="0" smtClean="0"/>
              <a:t>, with a current prevalence of 12.1 percent, compared with other states’ rate of 9 percent.</a:t>
            </a:r>
          </a:p>
          <a:p>
            <a:pPr fontAlgn="base"/>
            <a:r>
              <a:rPr lang="en-US" sz="1200" dirty="0" smtClean="0"/>
              <a:t>Nationally, and in Georgia, the </a:t>
            </a:r>
            <a:r>
              <a:rPr lang="en-US" sz="1200" b="1" dirty="0" smtClean="0"/>
              <a:t>prevalence of asthma among African-Americans is much higher </a:t>
            </a:r>
            <a:r>
              <a:rPr lang="en-US" sz="1200" dirty="0" smtClean="0"/>
              <a:t>than for whites.</a:t>
            </a:r>
          </a:p>
          <a:p>
            <a:pPr fontAlgn="base"/>
            <a:r>
              <a:rPr lang="en-US" sz="1200" dirty="0" smtClean="0"/>
              <a:t>ER visits and hospitalizations for asthma occur at </a:t>
            </a:r>
            <a:r>
              <a:rPr lang="en-US" sz="1200" b="1" dirty="0" smtClean="0"/>
              <a:t>four times the rate for black children</a:t>
            </a:r>
            <a:r>
              <a:rPr lang="en-US" sz="1200" dirty="0" smtClean="0"/>
              <a:t> than whites.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Fewer African-Americans — even those with health insurance — are reported to be receiving appropriate control medication for asthma than whites.</a:t>
            </a:r>
          </a:p>
          <a:p>
            <a:endParaRPr lang="en-US" baseline="0" dirty="0" smtClean="0"/>
          </a:p>
          <a:p>
            <a:r>
              <a:rPr lang="en-US" baseline="0" dirty="0" smtClean="0"/>
              <a:t>Atlanta has been named the “Asthma Capital of the Nation” </a:t>
            </a:r>
            <a:r>
              <a:rPr lang="en-US" dirty="0"/>
              <a:t>by Respiratory/Allergy Association.</a:t>
            </a:r>
          </a:p>
        </p:txBody>
      </p:sp>
      <p:sp>
        <p:nvSpPr>
          <p:cNvPr id="4" name="Slide Number Placeholder 3"/>
          <p:cNvSpPr>
            <a:spLocks noGrp="1"/>
          </p:cNvSpPr>
          <p:nvPr>
            <p:ph type="sldNum" sz="quarter" idx="10"/>
          </p:nvPr>
        </p:nvSpPr>
        <p:spPr/>
        <p:txBody>
          <a:bodyPr/>
          <a:lstStyle/>
          <a:p>
            <a:fld id="{59FB57F7-E00A-4754-9CE1-E075B12BBB70}" type="slidenum">
              <a:rPr lang="en-US" smtClean="0"/>
              <a:pPr/>
              <a:t>8</a:t>
            </a:fld>
            <a:endParaRPr lang="en-US"/>
          </a:p>
        </p:txBody>
      </p:sp>
    </p:spTree>
    <p:extLst>
      <p:ext uri="{BB962C8B-B14F-4D97-AF65-F5344CB8AC3E}">
        <p14:creationId xmlns:p14="http://schemas.microsoft.com/office/powerpoint/2010/main" val="177181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2013 Georgia Data</a:t>
            </a:r>
            <a:r>
              <a:rPr lang="en-US" baseline="0" dirty="0" smtClean="0"/>
              <a:t> Summary – Child Asthma: The Georgia Department of Public Health. (Left) </a:t>
            </a:r>
            <a:r>
              <a:rPr lang="en-US" sz="1200" dirty="0" smtClean="0"/>
              <a:t>Five Health Districts with the highest asthma hospitalization rate in 2010 were Dublin, Valdosta, DeKalb, Albany and Waycross with rates of 520, 220, 190, 178, and 176 per 100,000 respectively. (Right)</a:t>
            </a:r>
            <a:r>
              <a:rPr lang="en-US" sz="1200" baseline="0" dirty="0" smtClean="0"/>
              <a:t> </a:t>
            </a:r>
            <a:r>
              <a:rPr lang="en-US" sz="1200" dirty="0" smtClean="0"/>
              <a:t>Five Health Districts with highest ER visit rate were DeKalb, Augusta, Fulton, Jonesboro and Albany with rates ranging from 1200 per 100,000 in Albany to 1816 per 100,000 in DeKalb.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a:p>
            <a:r>
              <a:rPr lang="en-US" sz="1200" dirty="0" smtClean="0"/>
              <a:t>Asthma prevalence was higher among non-Hispanic  black children (10.3%) than among non-Hispanic white  children (8.4%). </a:t>
            </a:r>
          </a:p>
          <a:p>
            <a:r>
              <a:rPr lang="en-US" sz="1200" dirty="0" smtClean="0"/>
              <a:t>Overall asthma hospitalization rate was more than two times higher for black children (191 per 100,000) than white children (78 per 100,000) and  this was consistent across each age group. </a:t>
            </a:r>
          </a:p>
          <a:p>
            <a:r>
              <a:rPr lang="en-US" sz="1200" dirty="0" smtClean="0"/>
              <a:t>ER visit rate was higher among black children.  Overall rate among black children approximately four  times higher (1985 per 100,000) than among white  children (483 per 100,000).</a:t>
            </a:r>
          </a:p>
          <a:p>
            <a:endParaRPr lang="en-US" dirty="0"/>
          </a:p>
        </p:txBody>
      </p:sp>
      <p:sp>
        <p:nvSpPr>
          <p:cNvPr id="4" name="Slide Number Placeholder 3"/>
          <p:cNvSpPr>
            <a:spLocks noGrp="1"/>
          </p:cNvSpPr>
          <p:nvPr>
            <p:ph type="sldNum" sz="quarter" idx="10"/>
          </p:nvPr>
        </p:nvSpPr>
        <p:spPr/>
        <p:txBody>
          <a:bodyPr/>
          <a:lstStyle/>
          <a:p>
            <a:fld id="{59FB57F7-E00A-4754-9CE1-E075B12BBB70}" type="slidenum">
              <a:rPr lang="en-US" smtClean="0"/>
              <a:pPr/>
              <a:t>9</a:t>
            </a:fld>
            <a:endParaRPr lang="en-US"/>
          </a:p>
        </p:txBody>
      </p:sp>
    </p:spTree>
    <p:extLst>
      <p:ext uri="{BB962C8B-B14F-4D97-AF65-F5344CB8AC3E}">
        <p14:creationId xmlns:p14="http://schemas.microsoft.com/office/powerpoint/2010/main" val="117407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ts val="0"/>
              </a:spcBef>
              <a:spcAft>
                <a:spcPts val="0"/>
              </a:spcAft>
              <a:buClrTx/>
              <a:buSzTx/>
              <a:buFont typeface="Arial" pitchFamily="34" charset="0"/>
              <a:buNone/>
              <a:tabLst/>
              <a:defRPr/>
            </a:pPr>
            <a:r>
              <a:rPr lang="en-US" sz="1200" b="1" dirty="0" smtClean="0"/>
              <a:t>Definition</a:t>
            </a:r>
            <a:r>
              <a:rPr lang="en-US" sz="1200" dirty="0" smtClean="0"/>
              <a:t>: Addresses disproportionately high and adverse human health or environmental effects on minority and low-income populations. </a:t>
            </a:r>
          </a:p>
          <a:p>
            <a:pPr fontAlgn="base">
              <a:buFont typeface="Arial" pitchFamily="34" charset="0"/>
              <a:buNone/>
            </a:pPr>
            <a:r>
              <a:rPr lang="en-US" dirty="0" smtClean="0"/>
              <a:t>According to the 2011 National Center for Health Statistics by the CDC… </a:t>
            </a:r>
            <a:r>
              <a:rPr lang="en-US" sz="1200" dirty="0" smtClean="0"/>
              <a:t>Children have a higher asthma rate than adults in the United States.</a:t>
            </a:r>
            <a:r>
              <a:rPr lang="en-US" sz="1200" baseline="0" dirty="0" smtClean="0"/>
              <a:t> </a:t>
            </a:r>
            <a:r>
              <a:rPr lang="en-US" sz="1200" dirty="0" smtClean="0"/>
              <a:t>There are significant racial health disparities with the disease.</a:t>
            </a:r>
          </a:p>
          <a:p>
            <a:endParaRPr lang="en-US" dirty="0" smtClean="0"/>
          </a:p>
          <a:p>
            <a:r>
              <a:rPr lang="en-US" dirty="0" smtClean="0"/>
              <a:t>http://www.cdc.gov/asthma/asthmadata.htm</a:t>
            </a:r>
            <a:endParaRPr lang="en-US" dirty="0"/>
          </a:p>
        </p:txBody>
      </p:sp>
      <p:sp>
        <p:nvSpPr>
          <p:cNvPr id="4" name="Slide Number Placeholder 3"/>
          <p:cNvSpPr>
            <a:spLocks noGrp="1"/>
          </p:cNvSpPr>
          <p:nvPr>
            <p:ph type="sldNum" sz="quarter" idx="10"/>
          </p:nvPr>
        </p:nvSpPr>
        <p:spPr/>
        <p:txBody>
          <a:bodyPr/>
          <a:lstStyle/>
          <a:p>
            <a:fld id="{59FB57F7-E00A-4754-9CE1-E075B12BBB70}" type="slidenum">
              <a:rPr lang="en-US" smtClean="0"/>
              <a:pPr/>
              <a:t>12</a:t>
            </a:fld>
            <a:endParaRPr lang="en-US"/>
          </a:p>
        </p:txBody>
      </p:sp>
    </p:spTree>
    <p:extLst>
      <p:ext uri="{BB962C8B-B14F-4D97-AF65-F5344CB8AC3E}">
        <p14:creationId xmlns:p14="http://schemas.microsoft.com/office/powerpoint/2010/main" val="187944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Outcome of the collaborative interagency Asthma Disparities Working Group, co-chaired by HHS, EPA and HUD. </a:t>
            </a:r>
            <a:r>
              <a:rPr lang="en-US" sz="1200" b="0" i="0" kern="1200" dirty="0" smtClean="0">
                <a:solidFill>
                  <a:schemeClr val="tx1"/>
                </a:solidFill>
                <a:latin typeface="+mn-lt"/>
                <a:ea typeface="+mn-ea"/>
                <a:cs typeface="+mn-cs"/>
              </a:rPr>
              <a:t>The goal of the Action Plan is to reduce the burden caused by asthma, especially among children — in particular, minority children and children with family incomes below the poverty level. The plan will promote synergy and alignment across numerous federal programs. It emphasizes priority actions that demonstrate a high positive impact on addressing preventable factors that lead to asthma disparities.</a:t>
            </a:r>
            <a:endParaRPr lang="en-US" dirty="0"/>
          </a:p>
        </p:txBody>
      </p:sp>
      <p:sp>
        <p:nvSpPr>
          <p:cNvPr id="4" name="Slide Number Placeholder 3"/>
          <p:cNvSpPr>
            <a:spLocks noGrp="1"/>
          </p:cNvSpPr>
          <p:nvPr>
            <p:ph type="sldNum" sz="quarter" idx="10"/>
          </p:nvPr>
        </p:nvSpPr>
        <p:spPr/>
        <p:txBody>
          <a:bodyPr/>
          <a:lstStyle/>
          <a:p>
            <a:fld id="{327EE2DF-3635-4E40-B1E1-CF47E8A577E6}" type="slidenum">
              <a:rPr lang="en-US" smtClean="0"/>
              <a:pPr/>
              <a:t>13</a:t>
            </a:fld>
            <a:endParaRPr lang="en-US"/>
          </a:p>
        </p:txBody>
      </p:sp>
    </p:spTree>
    <p:extLst>
      <p:ext uri="{BB962C8B-B14F-4D97-AF65-F5344CB8AC3E}">
        <p14:creationId xmlns:p14="http://schemas.microsoft.com/office/powerpoint/2010/main" val="387494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Health disparities in childhood are widespread and are often exacerbated by poor-quality housing. MLPs have allowed for innovative approaches that link families with environmental risks to legal advocates. There is currently a bill in the Georgia House of Representatives about MLPs, written by the health legislation class at GSU Law lead by Sylvia </a:t>
            </a:r>
            <a:r>
              <a:rPr lang="en-US" dirty="0" err="1"/>
              <a:t>Caley</a:t>
            </a:r>
            <a:r>
              <a:rPr lang="en-US" dirty="0"/>
              <a:t>. Furthermore, housing code ordinances should protect people with asthma against indoor air problems. However, Georgia doesn’t have any statutes for regulating and/or monitoring indoor air quality.</a:t>
            </a:r>
          </a:p>
          <a:p>
            <a:r>
              <a:rPr lang="en-US" dirty="0"/>
              <a:t>rights.</a:t>
            </a:r>
          </a:p>
        </p:txBody>
      </p:sp>
      <p:sp>
        <p:nvSpPr>
          <p:cNvPr id="4" name="Slide Number Placeholder 3"/>
          <p:cNvSpPr>
            <a:spLocks noGrp="1"/>
          </p:cNvSpPr>
          <p:nvPr>
            <p:ph type="sldNum" sz="quarter" idx="10"/>
          </p:nvPr>
        </p:nvSpPr>
        <p:spPr/>
        <p:txBody>
          <a:bodyPr/>
          <a:lstStyle/>
          <a:p>
            <a:fld id="{59FB57F7-E00A-4754-9CE1-E075B12BBB70}" type="slidenum">
              <a:rPr lang="en-US" smtClean="0"/>
              <a:pPr/>
              <a:t>14</a:t>
            </a:fld>
            <a:endParaRPr lang="en-US"/>
          </a:p>
        </p:txBody>
      </p:sp>
    </p:spTree>
    <p:extLst>
      <p:ext uri="{BB962C8B-B14F-4D97-AF65-F5344CB8AC3E}">
        <p14:creationId xmlns:p14="http://schemas.microsoft.com/office/powerpoint/2010/main" val="305464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http://www.epa.gov/childrenstaskforce/index.html</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May 2012, President's Task Force on Environmental Health Risks and Safety Risks to Children.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smtClean="0"/>
              <a:t>Coordinated   Federal Action Plan to Reduce Racial and Ethnic Asthma Disparities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endParaRPr lang="en-US" dirty="0"/>
          </a:p>
        </p:txBody>
      </p:sp>
      <p:sp>
        <p:nvSpPr>
          <p:cNvPr id="4" name="Slide Number Placeholder 3"/>
          <p:cNvSpPr>
            <a:spLocks noGrp="1"/>
          </p:cNvSpPr>
          <p:nvPr>
            <p:ph type="sldNum" sz="quarter" idx="10"/>
          </p:nvPr>
        </p:nvSpPr>
        <p:spPr/>
        <p:txBody>
          <a:bodyPr/>
          <a:lstStyle/>
          <a:p>
            <a:fld id="{327EE2DF-3635-4E40-B1E1-CF47E8A577E6}" type="slidenum">
              <a:rPr lang="en-US" smtClean="0"/>
              <a:pPr/>
              <a:t>16</a:t>
            </a:fld>
            <a:endParaRPr lang="en-US"/>
          </a:p>
        </p:txBody>
      </p:sp>
    </p:spTree>
    <p:extLst>
      <p:ext uri="{BB962C8B-B14F-4D97-AF65-F5344CB8AC3E}">
        <p14:creationId xmlns:p14="http://schemas.microsoft.com/office/powerpoint/2010/main" val="1700559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AD8D91A-A2EE-4B54-B3C6-F6C67903BA9C}" type="datetime1">
              <a:rPr lang="en-US" smtClean="0"/>
              <a:pPr/>
              <a:t>4/2/2014</a:t>
            </a:fld>
            <a:endParaRPr lang="en-US" dirty="0"/>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9785C6-EBAF-49D5-AD4D-BABF4DFAAD59}" type="datetime1">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A84A37A-AFC2-4A01-80A1-FC20F2C0D5B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404122-9A3A-4FD8-98B8-22631F32846C}" type="datetime1">
              <a:rPr lang="en-US" smtClean="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59A7B8-0EC4-44C9-AFEF-25E144F11C06}" type="datetime1">
              <a:rPr lang="en-US" smtClean="0"/>
              <a:pPr/>
              <a:t>4/2/2014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A84A37A-AFC2-4A01-80A1-FC20F2C0D5B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2BB47B5-C739-4DAE-AACD-CC58CA843AC4}" type="datetime1">
              <a:rPr lang="en-US" smtClean="0"/>
              <a:pPr/>
              <a:t>4/2/2014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E72AE48-94E6-46E0-BE32-5F0716DE9115}" type="datetime1">
              <a:rPr lang="en-US" smtClean="0"/>
              <a:pPr/>
              <a:t>4/2/2014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884C285-8BCE-48FC-97D9-E2837AF38351}" type="datetime1">
              <a:rPr lang="en-US" smtClean="0"/>
              <a:pPr/>
              <a:t>4/2/2014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A84A37A-AFC2-4A01-80A1-FC20F2C0D5B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70D3E6-EF16-4488-94A4-211508FE4682}" type="datetime1">
              <a:rPr lang="en-US" smtClean="0"/>
              <a:pPr/>
              <a:t>4/2/2014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77FB3B-20DA-4D0E-BF16-8262B7156612}" type="datetime1">
              <a:rPr lang="en-US" smtClean="0"/>
              <a:pPr/>
              <a:t>4/2/2014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84A37A-AFC2-4A01-80A1-FC20F2C0D5B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C273C2C-6BD0-40EC-8D8D-4D51F089C5EB}" type="datetime1">
              <a:rPr lang="en-US" smtClean="0"/>
              <a:pPr/>
              <a:t>4/2/2014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A84A37A-AFC2-4A01-80A1-FC20F2C0D5B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D377F5C-EDA7-4864-9756-35769B0E62CF}" type="datetime1">
              <a:rPr lang="en-US" smtClean="0"/>
              <a:pPr/>
              <a:t>4/2/2014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8B99C93-F56F-46AB-9EB8-53614A95B15F}" type="datetime1">
              <a:rPr lang="en-US" smtClean="0"/>
              <a:pPr/>
              <a:t>4/2/2014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A84A37A-AFC2-4A01-80A1-FC20F2C0D5B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2550" y="2914650"/>
            <a:ext cx="6400800" cy="1752600"/>
          </a:xfrm>
        </p:spPr>
        <p:txBody>
          <a:bodyPr>
            <a:normAutofit/>
          </a:bodyPr>
          <a:lstStyle/>
          <a:p>
            <a:r>
              <a:rPr lang="en-US" sz="1800" b="0" cap="none" dirty="0" smtClean="0">
                <a:solidFill>
                  <a:schemeClr val="tx1"/>
                </a:solidFill>
              </a:rPr>
              <a:t>Justin </a:t>
            </a:r>
            <a:r>
              <a:rPr lang="en-US" sz="1800" b="0" cap="none" dirty="0" err="1" smtClean="0">
                <a:solidFill>
                  <a:schemeClr val="tx1"/>
                </a:solidFill>
              </a:rPr>
              <a:t>Babino</a:t>
            </a:r>
            <a:r>
              <a:rPr lang="en-US" sz="1800" b="0" cap="none" dirty="0" smtClean="0">
                <a:solidFill>
                  <a:schemeClr val="tx1"/>
                </a:solidFill>
              </a:rPr>
              <a:t> &amp; Emily McClendon</a:t>
            </a:r>
          </a:p>
          <a:p>
            <a:r>
              <a:rPr lang="en-US" sz="1800" b="0" cap="none" dirty="0" smtClean="0">
                <a:solidFill>
                  <a:schemeClr val="tx1"/>
                </a:solidFill>
              </a:rPr>
              <a:t>Georgia State University College of Law</a:t>
            </a:r>
          </a:p>
          <a:p>
            <a:endParaRPr lang="en-US" sz="1800" b="0" cap="none" dirty="0" smtClean="0">
              <a:solidFill>
                <a:schemeClr val="tx1"/>
              </a:solidFill>
            </a:endParaRPr>
          </a:p>
          <a:p>
            <a:r>
              <a:rPr lang="en-US" sz="1800" b="0" cap="none" dirty="0" smtClean="0">
                <a:solidFill>
                  <a:schemeClr val="tx1"/>
                </a:solidFill>
              </a:rPr>
              <a:t>Mentor</a:t>
            </a:r>
            <a:r>
              <a:rPr lang="en-US" sz="1800" b="0" cap="none" dirty="0" smtClean="0">
                <a:solidFill>
                  <a:schemeClr val="tx1"/>
                </a:solidFill>
              </a:rPr>
              <a:t>, Assistant Professor John T. Marshall</a:t>
            </a:r>
          </a:p>
          <a:p>
            <a:r>
              <a:rPr lang="en-US" sz="1800" b="0" cap="none" dirty="0" smtClean="0">
                <a:solidFill>
                  <a:schemeClr val="tx1"/>
                </a:solidFill>
              </a:rPr>
              <a:t>Georgia State University College of Law</a:t>
            </a:r>
          </a:p>
          <a:p>
            <a:endParaRPr lang="en-US" sz="1200" cap="none" dirty="0">
              <a:solidFill>
                <a:schemeClr val="tx1"/>
              </a:solidFill>
            </a:endParaRPr>
          </a:p>
        </p:txBody>
      </p:sp>
      <p:sp>
        <p:nvSpPr>
          <p:cNvPr id="2" name="Title 1"/>
          <p:cNvSpPr>
            <a:spLocks noGrp="1"/>
          </p:cNvSpPr>
          <p:nvPr>
            <p:ph type="ctrTitle"/>
          </p:nvPr>
        </p:nvSpPr>
        <p:spPr>
          <a:xfrm>
            <a:off x="457200" y="393700"/>
            <a:ext cx="8509000" cy="1762125"/>
          </a:xfrm>
        </p:spPr>
        <p:txBody>
          <a:bodyPr>
            <a:noAutofit/>
          </a:bodyPr>
          <a:lstStyle/>
          <a:p>
            <a:r>
              <a:rPr lang="en-US" sz="2400" b="1" dirty="0" smtClean="0"/>
              <a:t>Evaluating </a:t>
            </a:r>
            <a:r>
              <a:rPr lang="en-US" sz="2400" b="1" dirty="0"/>
              <a:t>In Home Intervention Strategies </a:t>
            </a:r>
            <a:r>
              <a:rPr lang="en-US" sz="2400" b="1" dirty="0" smtClean="0"/>
              <a:t/>
            </a:r>
            <a:br>
              <a:rPr lang="en-US" sz="2400" b="1" dirty="0" smtClean="0"/>
            </a:br>
            <a:r>
              <a:rPr lang="en-US" sz="2400" b="1" dirty="0" smtClean="0"/>
              <a:t>to </a:t>
            </a:r>
            <a:r>
              <a:rPr lang="en-US" sz="2400" b="1" dirty="0"/>
              <a:t>Mitigate Disparate Respiratory Illness Rates </a:t>
            </a:r>
            <a:r>
              <a:rPr lang="en-US" sz="2400" b="1" dirty="0" smtClean="0"/>
              <a:t/>
            </a:r>
            <a:br>
              <a:rPr lang="en-US" sz="2400" b="1" dirty="0" smtClean="0"/>
            </a:br>
            <a:r>
              <a:rPr lang="en-US" sz="2400" b="1" dirty="0" smtClean="0"/>
              <a:t>in </a:t>
            </a:r>
            <a:r>
              <a:rPr lang="en-US" sz="2400" b="1" dirty="0"/>
              <a:t>Disadvantaged Urban Pediatric Populations</a:t>
            </a:r>
            <a:br>
              <a:rPr lang="en-US" sz="2400" b="1" dirty="0"/>
            </a:br>
            <a:endParaRPr lang="en-US" sz="2400" b="1" dirty="0"/>
          </a:p>
        </p:txBody>
      </p:sp>
      <p:pic>
        <p:nvPicPr>
          <p:cNvPr id="11266" name="Picture 2" descr="https://encrypted-tbn3.gstatic.com/images?q=tbn:ANd9GcTRwCdMUn4EPFfTLiDjBE2fud2uD17GREyIOaYOXVAcBkyfOrjSgg"/>
          <p:cNvPicPr>
            <a:picLocks noChangeAspect="1" noChangeArrowheads="1"/>
          </p:cNvPicPr>
          <p:nvPr/>
        </p:nvPicPr>
        <p:blipFill>
          <a:blip r:embed="rId3" cstate="print"/>
          <a:srcRect/>
          <a:stretch>
            <a:fillRect/>
          </a:stretch>
        </p:blipFill>
        <p:spPr bwMode="auto">
          <a:xfrm>
            <a:off x="3390900" y="5220606"/>
            <a:ext cx="2438400" cy="988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HUD FUNDING - ATLANTA</a:t>
            </a:r>
            <a:endParaRPr lang="en-US" dirty="0">
              <a:solidFill>
                <a:schemeClr val="tx1"/>
              </a:solidFill>
            </a:endParaRPr>
          </a:p>
        </p:txBody>
      </p:sp>
      <p:grpSp>
        <p:nvGrpSpPr>
          <p:cNvPr id="3" name="Group 2"/>
          <p:cNvGrpSpPr/>
          <p:nvPr/>
        </p:nvGrpSpPr>
        <p:grpSpPr>
          <a:xfrm>
            <a:off x="1048294" y="1536364"/>
            <a:ext cx="7138102" cy="4813373"/>
            <a:chOff x="990275" y="1715495"/>
            <a:chExt cx="7138102" cy="4813373"/>
          </a:xfrm>
        </p:grpSpPr>
        <p:pic>
          <p:nvPicPr>
            <p:cNvPr id="4" name="Picture 3"/>
            <p:cNvPicPr>
              <a:picLocks noChangeAspect="1"/>
            </p:cNvPicPr>
            <p:nvPr/>
          </p:nvPicPr>
          <p:blipFill>
            <a:blip r:embed="rId2" cstate="print"/>
            <a:stretch>
              <a:fillRect/>
            </a:stretch>
          </p:blipFill>
          <p:spPr>
            <a:xfrm>
              <a:off x="1048294" y="1715495"/>
              <a:ext cx="7080083" cy="4813373"/>
            </a:xfrm>
            <a:prstGeom prst="rect">
              <a:avLst/>
            </a:prstGeom>
            <a:ln>
              <a:noFill/>
            </a:ln>
            <a:effectLst>
              <a:outerShdw blurRad="292100" dist="139700" dir="2700000" algn="tl" rotWithShape="0">
                <a:srgbClr val="333333">
                  <a:alpha val="65000"/>
                </a:srgbClr>
              </a:outerShdw>
            </a:effectLst>
          </p:spPr>
        </p:pic>
        <p:sp>
          <p:nvSpPr>
            <p:cNvPr id="5" name="Frame 4"/>
            <p:cNvSpPr/>
            <p:nvPr/>
          </p:nvSpPr>
          <p:spPr>
            <a:xfrm>
              <a:off x="990275" y="3128299"/>
              <a:ext cx="1208014" cy="254128"/>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6" name="Frame 5"/>
            <p:cNvSpPr/>
            <p:nvPr/>
          </p:nvSpPr>
          <p:spPr>
            <a:xfrm>
              <a:off x="5012120" y="3688923"/>
              <a:ext cx="2432667" cy="254128"/>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7" name="Frame 6"/>
            <p:cNvSpPr/>
            <p:nvPr/>
          </p:nvSpPr>
          <p:spPr>
            <a:xfrm>
              <a:off x="3220457" y="4923440"/>
              <a:ext cx="3427369" cy="254128"/>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4422379" y="6028363"/>
              <a:ext cx="1950497" cy="254128"/>
            </a:xfrm>
            <a:prstGeom prst="fra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498139" y="6391977"/>
            <a:ext cx="4572000" cy="215444"/>
          </a:xfrm>
          <a:prstGeom prst="rect">
            <a:avLst/>
          </a:prstGeom>
        </p:spPr>
        <p:txBody>
          <a:bodyPr>
            <a:spAutoFit/>
          </a:bodyPr>
          <a:lstStyle/>
          <a:p>
            <a:r>
              <a:rPr lang="en-US" sz="800" dirty="0"/>
              <a:t>http://</a:t>
            </a:r>
            <a:r>
              <a:rPr lang="en-US" sz="800" dirty="0" err="1"/>
              <a:t>archives.hud.gov</a:t>
            </a:r>
            <a:r>
              <a:rPr lang="en-US" sz="800" dirty="0"/>
              <a:t>/local/</a:t>
            </a:r>
            <a:r>
              <a:rPr lang="en-US" sz="800" dirty="0" err="1"/>
              <a:t>ga</a:t>
            </a:r>
            <a:r>
              <a:rPr lang="en-US" sz="800" dirty="0"/>
              <a:t>/news/pr2011-01-27.cfm</a:t>
            </a:r>
          </a:p>
        </p:txBody>
      </p:sp>
    </p:spTree>
    <p:extLst>
      <p:ext uri="{BB962C8B-B14F-4D97-AF65-F5344CB8AC3E}">
        <p14:creationId xmlns:p14="http://schemas.microsoft.com/office/powerpoint/2010/main" val="558469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DATA RESULTS</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sz="2400" dirty="0" smtClean="0"/>
              <a:t>As we have recently completed IRB approval, this slide will be completed after further data analysis of GHHI interventions </a:t>
            </a:r>
          </a:p>
          <a:p>
            <a:endParaRPr lang="en-US" dirty="0"/>
          </a:p>
          <a:p>
            <a:endParaRPr lang="en-US" dirty="0" smtClean="0"/>
          </a:p>
        </p:txBody>
      </p:sp>
    </p:spTree>
    <p:extLst>
      <p:ext uri="{BB962C8B-B14F-4D97-AF65-F5344CB8AC3E}">
        <p14:creationId xmlns:p14="http://schemas.microsoft.com/office/powerpoint/2010/main" val="2675609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ENVIRONMENTAL JUSTICE: WHAT IS IT?</a:t>
            </a:r>
            <a:endParaRPr lang="en-US" dirty="0">
              <a:solidFill>
                <a:schemeClr val="tx1"/>
              </a:solidFill>
            </a:endParaRPr>
          </a:p>
        </p:txBody>
      </p:sp>
      <p:pic>
        <p:nvPicPr>
          <p:cNvPr id="4" name="Content Placeholder 3" descr="237596a_finalgraph.jpg"/>
          <p:cNvPicPr>
            <a:picLocks noGrp="1" noChangeAspect="1"/>
          </p:cNvPicPr>
          <p:nvPr>
            <p:ph sz="quarter" idx="1"/>
          </p:nvPr>
        </p:nvPicPr>
        <p:blipFill>
          <a:blip r:embed="rId3" cstate="print"/>
          <a:stretch>
            <a:fillRect/>
          </a:stretch>
        </p:blipFill>
        <p:spPr>
          <a:xfrm>
            <a:off x="457200" y="1752600"/>
            <a:ext cx="3810000" cy="3810000"/>
          </a:xfrm>
        </p:spPr>
      </p:pic>
      <p:sp>
        <p:nvSpPr>
          <p:cNvPr id="7" name="TextBox 6"/>
          <p:cNvSpPr txBox="1"/>
          <p:nvPr/>
        </p:nvSpPr>
        <p:spPr>
          <a:xfrm>
            <a:off x="4445001" y="1625600"/>
            <a:ext cx="4698999" cy="3816429"/>
          </a:xfrm>
          <a:prstGeom prst="rect">
            <a:avLst/>
          </a:prstGeom>
          <a:noFill/>
        </p:spPr>
        <p:txBody>
          <a:bodyPr wrap="square" rtlCol="0">
            <a:spAutoFit/>
          </a:bodyPr>
          <a:lstStyle/>
          <a:p>
            <a:endParaRPr lang="en-US" sz="2200" dirty="0" smtClean="0"/>
          </a:p>
          <a:p>
            <a:r>
              <a:rPr lang="en-US" sz="2200" b="1" dirty="0" smtClean="0"/>
              <a:t>Rooted in </a:t>
            </a:r>
            <a:r>
              <a:rPr lang="en-US" sz="2200" dirty="0" smtClean="0"/>
              <a:t>:</a:t>
            </a:r>
          </a:p>
          <a:p>
            <a:pPr marL="342900" indent="-342900">
              <a:buAutoNum type="arabicParenR"/>
            </a:pPr>
            <a:r>
              <a:rPr lang="en-US" sz="2200" dirty="0" smtClean="0"/>
              <a:t>Fair treatment</a:t>
            </a:r>
          </a:p>
          <a:p>
            <a:pPr marL="342900" indent="-342900">
              <a:buAutoNum type="arabicParenR"/>
            </a:pPr>
            <a:r>
              <a:rPr lang="en-US" sz="2200" dirty="0" smtClean="0"/>
              <a:t>Meaningful involvement </a:t>
            </a:r>
          </a:p>
          <a:p>
            <a:endParaRPr lang="en-US" sz="2200" b="1" dirty="0" smtClean="0"/>
          </a:p>
          <a:p>
            <a:r>
              <a:rPr lang="en-US" sz="2200" b="1" dirty="0" smtClean="0"/>
              <a:t>Authority</a:t>
            </a:r>
            <a:r>
              <a:rPr lang="en-US" sz="2200" dirty="0" smtClean="0"/>
              <a:t>: Executive Order 12898, Feb. 11, 2004 </a:t>
            </a:r>
          </a:p>
          <a:p>
            <a:r>
              <a:rPr lang="en-US" sz="2200" dirty="0" smtClean="0"/>
              <a:t>	</a:t>
            </a:r>
            <a:endParaRPr lang="en-US" sz="2200" b="1" dirty="0" smtClean="0"/>
          </a:p>
          <a:p>
            <a:r>
              <a:rPr lang="en-US" sz="2200" b="1" dirty="0" smtClean="0"/>
              <a:t>Regulation</a:t>
            </a:r>
            <a:r>
              <a:rPr lang="en-US" sz="2200" dirty="0" smtClean="0"/>
              <a:t>: </a:t>
            </a:r>
          </a:p>
          <a:p>
            <a:r>
              <a:rPr lang="en-US" sz="2200" dirty="0" smtClean="0"/>
              <a:t> 24 CFR 50.4(l) and 24 CFR 58.5(j)</a:t>
            </a:r>
          </a:p>
          <a:p>
            <a:r>
              <a:rPr lang="en-US" sz="2200" dirty="0" smtClean="0"/>
              <a:t> 	</a:t>
            </a:r>
          </a:p>
        </p:txBody>
      </p:sp>
      <p:sp>
        <p:nvSpPr>
          <p:cNvPr id="8" name="TextBox 7"/>
          <p:cNvSpPr txBox="1"/>
          <p:nvPr/>
        </p:nvSpPr>
        <p:spPr>
          <a:xfrm>
            <a:off x="4605866" y="4555067"/>
            <a:ext cx="38862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75801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3700" dirty="0" smtClean="0">
                <a:solidFill>
                  <a:schemeClr val="tx1"/>
                </a:solidFill>
              </a:rPr>
              <a:t>TREATING SUBSTANDARD HOUSING</a:t>
            </a:r>
            <a:endParaRPr lang="en-US" sz="3700" dirty="0">
              <a:solidFill>
                <a:schemeClr val="tx1"/>
              </a:solidFill>
            </a:endParaRPr>
          </a:p>
        </p:txBody>
      </p:sp>
      <p:sp>
        <p:nvSpPr>
          <p:cNvPr id="3" name="Content Placeholder 2"/>
          <p:cNvSpPr>
            <a:spLocks noGrp="1"/>
          </p:cNvSpPr>
          <p:nvPr>
            <p:ph type="body" sz="half" idx="4294967295"/>
          </p:nvPr>
        </p:nvSpPr>
        <p:spPr>
          <a:xfrm>
            <a:off x="465667" y="1244600"/>
            <a:ext cx="2565400" cy="5257800"/>
          </a:xfrm>
        </p:spPr>
        <p:txBody>
          <a:bodyPr>
            <a:normAutofit/>
          </a:bodyPr>
          <a:lstStyle/>
          <a:p>
            <a:endParaRPr lang="en-US" dirty="0" smtClean="0"/>
          </a:p>
          <a:p>
            <a:endParaRPr lang="en-US" sz="2400" dirty="0" smtClean="0"/>
          </a:p>
          <a:p>
            <a:pPr lvl="1">
              <a:buNone/>
            </a:pPr>
            <a:endParaRPr lang="en-US"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a:p>
            <a:pPr lvl="1">
              <a:buNone/>
            </a:pPr>
            <a:endParaRPr lang="en-US" sz="1000" dirty="0" smtClean="0"/>
          </a:p>
        </p:txBody>
      </p:sp>
      <p:sp>
        <p:nvSpPr>
          <p:cNvPr id="7" name="Content Placeholder 6"/>
          <p:cNvSpPr>
            <a:spLocks noGrp="1"/>
          </p:cNvSpPr>
          <p:nvPr>
            <p:ph sz="quarter" idx="1"/>
          </p:nvPr>
        </p:nvSpPr>
        <p:spPr/>
        <p:txBody>
          <a:bodyPr/>
          <a:lstStyle/>
          <a:p>
            <a:pPr>
              <a:buFont typeface="Arial" pitchFamily="34" charset="0"/>
              <a:buChar char="•"/>
            </a:pPr>
            <a:r>
              <a:rPr lang="en-US" sz="2200" dirty="0" smtClean="0"/>
              <a:t>Develop ordinances to regulate indoor air quality.</a:t>
            </a:r>
          </a:p>
          <a:p>
            <a:pPr>
              <a:buFont typeface="Arial" pitchFamily="34" charset="0"/>
              <a:buChar char="•"/>
            </a:pPr>
            <a:r>
              <a:rPr lang="en-US" sz="2200" dirty="0" smtClean="0"/>
              <a:t>Fund and promote training programs for local government code enforcement officers.</a:t>
            </a:r>
          </a:p>
          <a:p>
            <a:pPr>
              <a:buFont typeface="Arial" pitchFamily="34" charset="0"/>
              <a:buChar char="•"/>
            </a:pPr>
            <a:r>
              <a:rPr lang="en-US" sz="2200" dirty="0" smtClean="0"/>
              <a:t>Fund and promote review of existing ordinances that can be amended to address health and safety hazards that frequently give rise to asthma.</a:t>
            </a:r>
          </a:p>
          <a:p>
            <a:endParaRPr lang="en-US" dirty="0"/>
          </a:p>
        </p:txBody>
      </p:sp>
      <p:pic>
        <p:nvPicPr>
          <p:cNvPr id="8" name="Content Placeholder 15" descr="Substandard housing pic.jpg"/>
          <p:cNvPicPr>
            <a:picLocks noChangeAspect="1"/>
          </p:cNvPicPr>
          <p:nvPr/>
        </p:nvPicPr>
        <p:blipFill>
          <a:blip r:embed="rId3" cstate="print"/>
          <a:stretch>
            <a:fillRect/>
          </a:stretch>
        </p:blipFill>
        <p:spPr>
          <a:xfrm>
            <a:off x="2648557" y="3842224"/>
            <a:ext cx="3731923" cy="22568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idx="1"/>
          </p:nvPr>
        </p:nvSpPr>
        <p:spPr>
          <a:xfrm>
            <a:off x="325119" y="2743201"/>
            <a:ext cx="8575041" cy="1016000"/>
          </a:xfrm>
        </p:spPr>
        <p:txBody>
          <a:bodyPr>
            <a:normAutofit lnSpcReduction="10000"/>
          </a:bodyPr>
          <a:lstStyle/>
          <a:p>
            <a:r>
              <a:rPr lang="en-US" sz="2200" b="0" cap="none" dirty="0" smtClean="0"/>
              <a:t>Promote And Support Formal Medical Legal Networks Committed To Addressing Social And Environmental Determinants Of Health</a:t>
            </a:r>
          </a:p>
          <a:p>
            <a:endParaRPr lang="en-US" dirty="0"/>
          </a:p>
        </p:txBody>
      </p:sp>
      <p:sp>
        <p:nvSpPr>
          <p:cNvPr id="2" name="Title 1"/>
          <p:cNvSpPr>
            <a:spLocks noGrp="1"/>
          </p:cNvSpPr>
          <p:nvPr>
            <p:ph type="title"/>
          </p:nvPr>
        </p:nvSpPr>
        <p:spPr/>
        <p:txBody>
          <a:bodyPr>
            <a:normAutofit/>
          </a:bodyPr>
          <a:lstStyle/>
          <a:p>
            <a:r>
              <a:rPr lang="en-US" dirty="0" smtClean="0"/>
              <a:t>MEDICAL LEGAL PARTNERSHIPS</a:t>
            </a:r>
            <a:endParaRPr lang="en-US" dirty="0"/>
          </a:p>
        </p:txBody>
      </p:sp>
      <p:pic>
        <p:nvPicPr>
          <p:cNvPr id="4" name="Content Placeholder 3" descr="MLP pic.jpg"/>
          <p:cNvPicPr>
            <a:picLocks noGrp="1" noChangeAspect="1"/>
          </p:cNvPicPr>
          <p:nvPr>
            <p:ph sz="quarter" idx="4294967295"/>
          </p:nvPr>
        </p:nvPicPr>
        <p:blipFill>
          <a:blip r:embed="rId3" cstate="print"/>
          <a:stretch>
            <a:fillRect/>
          </a:stretch>
        </p:blipFill>
        <p:spPr>
          <a:xfrm>
            <a:off x="2479040" y="4064001"/>
            <a:ext cx="4121786" cy="2178741"/>
          </a:xfrm>
        </p:spPr>
      </p:pic>
    </p:spTree>
    <p:extLst>
      <p:ext uri="{BB962C8B-B14F-4D97-AF65-F5344CB8AC3E}">
        <p14:creationId xmlns:p14="http://schemas.microsoft.com/office/powerpoint/2010/main" val="4255447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BREAKING THE CYCLE</a:t>
            </a:r>
            <a:endParaRPr lang="en-US" dirty="0">
              <a:solidFill>
                <a:schemeClr val="tx1"/>
              </a:solidFill>
            </a:endParaRPr>
          </a:p>
        </p:txBody>
      </p:sp>
      <p:pic>
        <p:nvPicPr>
          <p:cNvPr id="6" name="Picture 5"/>
          <p:cNvPicPr>
            <a:picLocks noChangeAspect="1"/>
          </p:cNvPicPr>
          <p:nvPr/>
        </p:nvPicPr>
        <p:blipFill>
          <a:blip r:embed="rId2" cstate="print"/>
          <a:stretch>
            <a:fillRect/>
          </a:stretch>
        </p:blipFill>
        <p:spPr>
          <a:xfrm>
            <a:off x="2018456" y="1686478"/>
            <a:ext cx="5790208" cy="4437615"/>
          </a:xfrm>
          <a:prstGeom prst="rect">
            <a:avLst/>
          </a:prstGeom>
          <a:ln>
            <a:noFill/>
          </a:ln>
          <a:effectLst>
            <a:outerShdw blurRad="292100" dist="139700" dir="2700000" algn="tl" rotWithShape="0">
              <a:srgbClr val="333333">
                <a:alpha val="65000"/>
              </a:srgbClr>
            </a:outerShdw>
          </a:effectLst>
        </p:spPr>
      </p:pic>
      <p:cxnSp>
        <p:nvCxnSpPr>
          <p:cNvPr id="8" name="Straight Arrow Connector 7"/>
          <p:cNvCxnSpPr/>
          <p:nvPr/>
        </p:nvCxnSpPr>
        <p:spPr>
          <a:xfrm>
            <a:off x="4966761" y="3821655"/>
            <a:ext cx="986549" cy="11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356533" y="5874235"/>
            <a:ext cx="6690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35837" y="4087457"/>
            <a:ext cx="66903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19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WHERE DO WE GO FROM HERE</a:t>
            </a:r>
            <a:endParaRPr lang="en-US" dirty="0">
              <a:solidFill>
                <a:schemeClr val="tx1"/>
              </a:solidFill>
            </a:endParaRPr>
          </a:p>
        </p:txBody>
      </p:sp>
      <p:sp>
        <p:nvSpPr>
          <p:cNvPr id="3" name="Content Placeholder 2"/>
          <p:cNvSpPr>
            <a:spLocks noGrp="1"/>
          </p:cNvSpPr>
          <p:nvPr>
            <p:ph sz="quarter" idx="1"/>
          </p:nvPr>
        </p:nvSpPr>
        <p:spPr/>
        <p:txBody>
          <a:bodyPr/>
          <a:lstStyle/>
          <a:p>
            <a:r>
              <a:rPr lang="en-US" sz="2400" dirty="0" smtClean="0"/>
              <a:t>1. Reduce barriers to asthma management. </a:t>
            </a:r>
          </a:p>
          <a:p>
            <a:pPr>
              <a:buNone/>
            </a:pPr>
            <a:endParaRPr lang="en-US" sz="2400" dirty="0" smtClean="0"/>
          </a:p>
          <a:p>
            <a:r>
              <a:rPr lang="en-US" sz="2400" dirty="0" smtClean="0"/>
              <a:t>2. Enhance capacity to deliver comprehensive asthma care.  </a:t>
            </a:r>
          </a:p>
          <a:p>
            <a:pPr>
              <a:buNone/>
            </a:pPr>
            <a:endParaRPr lang="en-US" sz="2400" dirty="0" smtClean="0"/>
          </a:p>
          <a:p>
            <a:r>
              <a:rPr lang="en-US" sz="2400" dirty="0" smtClean="0"/>
              <a:t>3. Improve capacity to identify asthma disparities. </a:t>
            </a:r>
          </a:p>
          <a:p>
            <a:pPr>
              <a:buNone/>
            </a:pPr>
            <a:endParaRPr lang="en-US" sz="2400" dirty="0" smtClean="0"/>
          </a:p>
          <a:p>
            <a:r>
              <a:rPr lang="en-US" sz="2400" dirty="0" smtClean="0"/>
              <a:t>4. Accelerate efforts that may prevent the onset of asthma. </a:t>
            </a:r>
          </a:p>
          <a:p>
            <a:pPr>
              <a:buNone/>
            </a:pPr>
            <a:endParaRPr lang="en-US" dirty="0"/>
          </a:p>
        </p:txBody>
      </p:sp>
      <p:pic>
        <p:nvPicPr>
          <p:cNvPr id="4" name="Picture 7"/>
          <p:cNvPicPr>
            <a:picLocks noChangeAspect="1" noChangeArrowheads="1"/>
          </p:cNvPicPr>
          <p:nvPr/>
        </p:nvPicPr>
        <p:blipFill>
          <a:blip r:embed="rId3" cstate="print"/>
          <a:stretch>
            <a:fillRect/>
          </a:stretch>
        </p:blipFill>
        <p:spPr bwMode="auto">
          <a:xfrm>
            <a:off x="6928858" y="4693920"/>
            <a:ext cx="1876814" cy="1929129"/>
          </a:xfrm>
          <a:prstGeom prst="rect">
            <a:avLst/>
          </a:prstGeom>
          <a:noFill/>
          <a:ln w="9525">
            <a:noFill/>
            <a:miter lim="800000"/>
            <a:headEnd/>
            <a:tailEnd/>
          </a:ln>
        </p:spPr>
      </p:pic>
    </p:spTree>
    <p:extLst>
      <p:ext uri="{BB962C8B-B14F-4D97-AF65-F5344CB8AC3E}">
        <p14:creationId xmlns:p14="http://schemas.microsoft.com/office/powerpoint/2010/main" val="1374275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THE UNITED STATES</a:t>
            </a:r>
            <a:endParaRPr lang="en-US" dirty="0">
              <a:solidFill>
                <a:schemeClr val="tx1"/>
              </a:solidFill>
            </a:endParaRPr>
          </a:p>
        </p:txBody>
      </p:sp>
      <p:sp>
        <p:nvSpPr>
          <p:cNvPr id="3" name="Content Placeholder 2"/>
          <p:cNvSpPr>
            <a:spLocks noGrp="1"/>
          </p:cNvSpPr>
          <p:nvPr>
            <p:ph sz="quarter" idx="1"/>
          </p:nvPr>
        </p:nvSpPr>
        <p:spPr/>
        <p:txBody>
          <a:bodyPr/>
          <a:lstStyle/>
          <a:p>
            <a:r>
              <a:rPr lang="en-US" sz="2400" dirty="0"/>
              <a:t>Number of </a:t>
            </a:r>
            <a:r>
              <a:rPr lang="en-US" sz="2400" dirty="0" err="1"/>
              <a:t>noninstitutionalized</a:t>
            </a:r>
            <a:r>
              <a:rPr lang="en-US" sz="2400" dirty="0"/>
              <a:t> adults who currently have asthma: 18.9 million </a:t>
            </a:r>
          </a:p>
          <a:p>
            <a:r>
              <a:rPr lang="en-US" sz="2400" dirty="0" smtClean="0"/>
              <a:t>Number of </a:t>
            </a:r>
            <a:r>
              <a:rPr lang="en-US" sz="2400" dirty="0" err="1" smtClean="0"/>
              <a:t>noninsitutionalized</a:t>
            </a:r>
            <a:r>
              <a:rPr lang="en-US" sz="2400" dirty="0" smtClean="0"/>
              <a:t> children who currently have asthma: 7.1 million</a:t>
            </a:r>
            <a:endParaRPr lang="en-US" sz="2400" dirty="0"/>
          </a:p>
          <a:p>
            <a:endParaRPr lang="en-US" dirty="0"/>
          </a:p>
        </p:txBody>
      </p:sp>
      <p:graphicFrame>
        <p:nvGraphicFramePr>
          <p:cNvPr id="4" name="Chart 3"/>
          <p:cNvGraphicFramePr/>
          <p:nvPr>
            <p:extLst>
              <p:ext uri="{D42A27DB-BD31-4B8C-83A1-F6EECF244321}">
                <p14:modId xmlns:p14="http://schemas.microsoft.com/office/powerpoint/2010/main" val="658145285"/>
              </p:ext>
            </p:extLst>
          </p:nvPr>
        </p:nvGraphicFramePr>
        <p:xfrm>
          <a:off x="168005" y="3272842"/>
          <a:ext cx="4608019" cy="3267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572510121"/>
              </p:ext>
            </p:extLst>
          </p:nvPr>
        </p:nvGraphicFramePr>
        <p:xfrm>
          <a:off x="457201" y="3414917"/>
          <a:ext cx="4318824" cy="29552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4278275699"/>
              </p:ext>
            </p:extLst>
          </p:nvPr>
        </p:nvGraphicFramePr>
        <p:xfrm>
          <a:off x="4776024" y="3425242"/>
          <a:ext cx="4367976" cy="311488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40722" y="6397923"/>
            <a:ext cx="3995741" cy="215444"/>
          </a:xfrm>
          <a:prstGeom prst="rect">
            <a:avLst/>
          </a:prstGeom>
          <a:noFill/>
        </p:spPr>
        <p:txBody>
          <a:bodyPr wrap="square" rtlCol="0">
            <a:spAutoFit/>
          </a:bodyPr>
          <a:lstStyle/>
          <a:p>
            <a:r>
              <a:rPr lang="en-US" sz="800" dirty="0"/>
              <a:t>http://</a:t>
            </a:r>
            <a:r>
              <a:rPr lang="en-US" sz="800" dirty="0" err="1"/>
              <a:t>www.cdc.gov</a:t>
            </a:r>
            <a:r>
              <a:rPr lang="en-US" sz="800" dirty="0"/>
              <a:t>/</a:t>
            </a:r>
            <a:r>
              <a:rPr lang="en-US" sz="800" dirty="0" err="1"/>
              <a:t>nchs</a:t>
            </a:r>
            <a:r>
              <a:rPr lang="en-US" sz="800" dirty="0"/>
              <a:t>/</a:t>
            </a:r>
            <a:r>
              <a:rPr lang="en-US" sz="800" dirty="0" err="1"/>
              <a:t>fastats</a:t>
            </a:r>
            <a:r>
              <a:rPr lang="en-US" sz="800" dirty="0"/>
              <a:t>/</a:t>
            </a:r>
            <a:r>
              <a:rPr lang="en-US" sz="800" dirty="0" err="1"/>
              <a:t>asthma.htm</a:t>
            </a:r>
            <a:endParaRPr lang="en-US" sz="800" dirty="0"/>
          </a:p>
        </p:txBody>
      </p:sp>
    </p:spTree>
    <p:extLst>
      <p:ext uri="{BB962C8B-B14F-4D97-AF65-F5344CB8AC3E}">
        <p14:creationId xmlns:p14="http://schemas.microsoft.com/office/powerpoint/2010/main" val="2701954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dirty="0" smtClean="0">
                <a:solidFill>
                  <a:schemeClr val="tx1"/>
                </a:solidFill>
              </a:rPr>
              <a:t>IMPACTS</a:t>
            </a:r>
            <a:endParaRPr lang="en-US" dirty="0">
              <a:solidFill>
                <a:schemeClr val="tx1"/>
              </a:solidFill>
            </a:endParaRPr>
          </a:p>
        </p:txBody>
      </p:sp>
      <p:pic>
        <p:nvPicPr>
          <p:cNvPr id="6" name="Picture 5"/>
          <p:cNvPicPr>
            <a:picLocks noChangeAspect="1"/>
          </p:cNvPicPr>
          <p:nvPr/>
        </p:nvPicPr>
        <p:blipFill>
          <a:blip r:embed="rId2" cstate="print"/>
          <a:stretch>
            <a:fillRect/>
          </a:stretch>
        </p:blipFill>
        <p:spPr>
          <a:xfrm>
            <a:off x="717042" y="3958693"/>
            <a:ext cx="3491369" cy="2235962"/>
          </a:xfrm>
          <a:prstGeom prst="rect">
            <a:avLst/>
          </a:prstGeom>
        </p:spPr>
      </p:pic>
      <p:sp>
        <p:nvSpPr>
          <p:cNvPr id="7" name="Rectangle 6"/>
          <p:cNvSpPr/>
          <p:nvPr/>
        </p:nvSpPr>
        <p:spPr>
          <a:xfrm>
            <a:off x="550124" y="6500283"/>
            <a:ext cx="4572000" cy="338554"/>
          </a:xfrm>
          <a:prstGeom prst="rect">
            <a:avLst/>
          </a:prstGeom>
        </p:spPr>
        <p:txBody>
          <a:bodyPr>
            <a:spAutoFit/>
          </a:bodyPr>
          <a:lstStyle/>
          <a:p>
            <a:r>
              <a:rPr lang="en-US" sz="800" dirty="0"/>
              <a:t>http://</a:t>
            </a:r>
            <a:r>
              <a:rPr lang="en-US" sz="800" dirty="0" err="1"/>
              <a:t>www.nlm.nih.gov</a:t>
            </a:r>
            <a:r>
              <a:rPr lang="en-US" sz="800" dirty="0"/>
              <a:t>/</a:t>
            </a:r>
            <a:r>
              <a:rPr lang="en-US" sz="800" dirty="0" err="1"/>
              <a:t>medlineplus</a:t>
            </a:r>
            <a:r>
              <a:rPr lang="en-US" sz="800" dirty="0"/>
              <a:t>/magazine/issues/fall07/images/asthma09_larger.jpg</a:t>
            </a:r>
          </a:p>
        </p:txBody>
      </p:sp>
      <p:grpSp>
        <p:nvGrpSpPr>
          <p:cNvPr id="16" name="Group 15"/>
          <p:cNvGrpSpPr/>
          <p:nvPr/>
        </p:nvGrpSpPr>
        <p:grpSpPr>
          <a:xfrm>
            <a:off x="550124" y="1594476"/>
            <a:ext cx="8367224" cy="2177454"/>
            <a:chOff x="457200" y="862246"/>
            <a:chExt cx="8367224" cy="2177454"/>
          </a:xfrm>
        </p:grpSpPr>
        <p:pic>
          <p:nvPicPr>
            <p:cNvPr id="9" name="Picture 8"/>
            <p:cNvPicPr>
              <a:picLocks noChangeAspect="1"/>
            </p:cNvPicPr>
            <p:nvPr/>
          </p:nvPicPr>
          <p:blipFill rotWithShape="1">
            <a:blip r:embed="rId3" cstate="print"/>
            <a:srcRect b="69260"/>
            <a:stretch/>
          </p:blipFill>
          <p:spPr>
            <a:xfrm>
              <a:off x="457200" y="1066076"/>
              <a:ext cx="2716111" cy="1958980"/>
            </a:xfrm>
            <a:prstGeom prst="rect">
              <a:avLst/>
            </a:prstGeom>
          </p:spPr>
        </p:pic>
        <p:pic>
          <p:nvPicPr>
            <p:cNvPr id="13" name="Picture 12"/>
            <p:cNvPicPr>
              <a:picLocks noChangeAspect="1"/>
            </p:cNvPicPr>
            <p:nvPr/>
          </p:nvPicPr>
          <p:blipFill rotWithShape="1">
            <a:blip r:embed="rId3" cstate="print"/>
            <a:srcRect t="31398" b="35714"/>
            <a:stretch/>
          </p:blipFill>
          <p:spPr>
            <a:xfrm>
              <a:off x="3429198" y="1066075"/>
              <a:ext cx="2528276" cy="1973625"/>
            </a:xfrm>
            <a:prstGeom prst="rect">
              <a:avLst/>
            </a:prstGeom>
          </p:spPr>
        </p:pic>
        <p:pic>
          <p:nvPicPr>
            <p:cNvPr id="14" name="Picture 13"/>
            <p:cNvPicPr>
              <a:picLocks noChangeAspect="1"/>
            </p:cNvPicPr>
            <p:nvPr/>
          </p:nvPicPr>
          <p:blipFill rotWithShape="1">
            <a:blip r:embed="rId3" cstate="print"/>
            <a:srcRect t="64283" b="2973"/>
            <a:stretch/>
          </p:blipFill>
          <p:spPr>
            <a:xfrm>
              <a:off x="6255554" y="1066074"/>
              <a:ext cx="2568870" cy="1973625"/>
            </a:xfrm>
            <a:prstGeom prst="rect">
              <a:avLst/>
            </a:prstGeom>
          </p:spPr>
        </p:pic>
        <p:pic>
          <p:nvPicPr>
            <p:cNvPr id="15" name="Picture 14"/>
            <p:cNvPicPr>
              <a:picLocks noChangeAspect="1"/>
            </p:cNvPicPr>
            <p:nvPr/>
          </p:nvPicPr>
          <p:blipFill rotWithShape="1">
            <a:blip r:embed="rId3" cstate="print"/>
            <a:srcRect t="97028"/>
            <a:stretch/>
          </p:blipFill>
          <p:spPr>
            <a:xfrm>
              <a:off x="3034547" y="862246"/>
              <a:ext cx="2922927" cy="203828"/>
            </a:xfrm>
            <a:prstGeom prst="rect">
              <a:avLst/>
            </a:prstGeom>
          </p:spPr>
        </p:pic>
      </p:grpSp>
      <p:sp>
        <p:nvSpPr>
          <p:cNvPr id="17" name="Rectangle 16"/>
          <p:cNvSpPr/>
          <p:nvPr/>
        </p:nvSpPr>
        <p:spPr>
          <a:xfrm>
            <a:off x="550124" y="6392561"/>
            <a:ext cx="4572000" cy="215444"/>
          </a:xfrm>
          <a:prstGeom prst="rect">
            <a:avLst/>
          </a:prstGeom>
        </p:spPr>
        <p:txBody>
          <a:bodyPr>
            <a:spAutoFit/>
          </a:bodyPr>
          <a:lstStyle/>
          <a:p>
            <a:r>
              <a:rPr lang="en-US" sz="800" dirty="0"/>
              <a:t>http://</a:t>
            </a:r>
            <a:r>
              <a:rPr lang="en-US" sz="800" dirty="0" err="1"/>
              <a:t>www.cdc.gov</a:t>
            </a:r>
            <a:r>
              <a:rPr lang="en-US" sz="800" dirty="0"/>
              <a:t>/</a:t>
            </a:r>
            <a:r>
              <a:rPr lang="en-US" sz="800" dirty="0" err="1"/>
              <a:t>mmwr</a:t>
            </a:r>
            <a:r>
              <a:rPr lang="en-US" sz="800" dirty="0"/>
              <a:t>/preview/</a:t>
            </a:r>
            <a:r>
              <a:rPr lang="en-US" sz="800" dirty="0" err="1"/>
              <a:t>mmwrhtml</a:t>
            </a:r>
            <a:r>
              <a:rPr lang="en-US" sz="800" dirty="0"/>
              <a:t>/mm6017a4.htm?s_cid=mm6017a4_w</a:t>
            </a:r>
          </a:p>
        </p:txBody>
      </p:sp>
      <p:pic>
        <p:nvPicPr>
          <p:cNvPr id="18" name="Picture 17"/>
          <p:cNvPicPr>
            <a:picLocks noChangeAspect="1"/>
          </p:cNvPicPr>
          <p:nvPr/>
        </p:nvPicPr>
        <p:blipFill>
          <a:blip r:embed="rId4" cstate="print"/>
          <a:stretch>
            <a:fillRect/>
          </a:stretch>
        </p:blipFill>
        <p:spPr>
          <a:xfrm>
            <a:off x="5122124" y="3958693"/>
            <a:ext cx="3331243" cy="2235962"/>
          </a:xfrm>
          <a:prstGeom prst="rect">
            <a:avLst/>
          </a:prstGeom>
        </p:spPr>
      </p:pic>
      <p:sp>
        <p:nvSpPr>
          <p:cNvPr id="19" name="Rectangle 18"/>
          <p:cNvSpPr/>
          <p:nvPr/>
        </p:nvSpPr>
        <p:spPr>
          <a:xfrm>
            <a:off x="4572000" y="6331006"/>
            <a:ext cx="4572000" cy="338554"/>
          </a:xfrm>
          <a:prstGeom prst="rect">
            <a:avLst/>
          </a:prstGeom>
        </p:spPr>
        <p:txBody>
          <a:bodyPr>
            <a:spAutoFit/>
          </a:bodyPr>
          <a:lstStyle/>
          <a:p>
            <a:r>
              <a:rPr lang="en-US" sz="800" dirty="0"/>
              <a:t>http://</a:t>
            </a:r>
            <a:r>
              <a:rPr lang="en-US" sz="800" dirty="0" err="1"/>
              <a:t>www.nlm.nih.gov</a:t>
            </a:r>
            <a:r>
              <a:rPr lang="en-US" sz="800" dirty="0"/>
              <a:t>/</a:t>
            </a:r>
            <a:r>
              <a:rPr lang="en-US" sz="800" dirty="0" err="1"/>
              <a:t>medlineplus</a:t>
            </a:r>
            <a:r>
              <a:rPr lang="en-US" sz="800" dirty="0"/>
              <a:t>/magazine/issues/fall07/images/asthma09_larger.jpg</a:t>
            </a:r>
          </a:p>
        </p:txBody>
      </p:sp>
    </p:spTree>
    <p:extLst>
      <p:ext uri="{BB962C8B-B14F-4D97-AF65-F5344CB8AC3E}">
        <p14:creationId xmlns:p14="http://schemas.microsoft.com/office/powerpoint/2010/main" val="306158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ASTHMA AND HOUSING STOCK</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216824" y="1672558"/>
            <a:ext cx="3824855" cy="241591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16824" y="4325935"/>
            <a:ext cx="3603393" cy="1446550"/>
          </a:xfrm>
          <a:prstGeom prst="rect">
            <a:avLst/>
          </a:prstGeom>
          <a:noFill/>
        </p:spPr>
        <p:txBody>
          <a:bodyPr wrap="square" rtlCol="0">
            <a:spAutoFit/>
          </a:bodyPr>
          <a:lstStyle/>
          <a:p>
            <a:r>
              <a:rPr lang="en-US" sz="2200" dirty="0" smtClean="0"/>
              <a:t>Correlation between poor quality housing stock and childhood asthma is very high</a:t>
            </a:r>
            <a:endParaRPr lang="en-US" sz="2200" dirty="0"/>
          </a:p>
        </p:txBody>
      </p:sp>
      <p:pic>
        <p:nvPicPr>
          <p:cNvPr id="6" name="Picture 5"/>
          <p:cNvPicPr>
            <a:picLocks noChangeAspect="1"/>
          </p:cNvPicPr>
          <p:nvPr/>
        </p:nvPicPr>
        <p:blipFill>
          <a:blip r:embed="rId3" cstate="print"/>
          <a:stretch>
            <a:fillRect/>
          </a:stretch>
        </p:blipFill>
        <p:spPr>
          <a:xfrm>
            <a:off x="4353557" y="1672558"/>
            <a:ext cx="4587924" cy="359548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454929" y="6440626"/>
            <a:ext cx="4572000" cy="215444"/>
          </a:xfrm>
          <a:prstGeom prst="rect">
            <a:avLst/>
          </a:prstGeom>
        </p:spPr>
        <p:txBody>
          <a:bodyPr>
            <a:spAutoFit/>
          </a:bodyPr>
          <a:lstStyle/>
          <a:p>
            <a:r>
              <a:rPr lang="en-US" sz="800" dirty="0"/>
              <a:t>http://</a:t>
            </a:r>
            <a:r>
              <a:rPr lang="en-US" sz="800" dirty="0" err="1"/>
              <a:t>www.huduser.org</a:t>
            </a:r>
            <a:r>
              <a:rPr lang="en-US" sz="800" dirty="0"/>
              <a:t>/</a:t>
            </a:r>
            <a:r>
              <a:rPr lang="en-US" sz="800" dirty="0" err="1"/>
              <a:t>tmaps</a:t>
            </a:r>
            <a:r>
              <a:rPr lang="en-US" sz="800" dirty="0"/>
              <a:t>/LI-household/</a:t>
            </a:r>
            <a:r>
              <a:rPr lang="en-US" sz="800" dirty="0" err="1"/>
              <a:t>chas.html</a:t>
            </a:r>
            <a:endParaRPr lang="en-US" sz="800" dirty="0"/>
          </a:p>
        </p:txBody>
      </p:sp>
      <p:sp>
        <p:nvSpPr>
          <p:cNvPr id="8" name="Rectangle 7"/>
          <p:cNvSpPr/>
          <p:nvPr/>
        </p:nvSpPr>
        <p:spPr>
          <a:xfrm>
            <a:off x="4369481" y="5274436"/>
            <a:ext cx="4572000" cy="1107996"/>
          </a:xfrm>
          <a:prstGeom prst="rect">
            <a:avLst/>
          </a:prstGeom>
        </p:spPr>
        <p:txBody>
          <a:bodyPr>
            <a:spAutoFit/>
          </a:bodyPr>
          <a:lstStyle/>
          <a:p>
            <a:r>
              <a:rPr lang="en-US" sz="2200" dirty="0" smtClean="0"/>
              <a:t>County Level Summary of Housing Problems in Low Income Households</a:t>
            </a:r>
            <a:endParaRPr lang="en-US" sz="2200" dirty="0"/>
          </a:p>
        </p:txBody>
      </p:sp>
    </p:spTree>
    <p:extLst>
      <p:ext uri="{BB962C8B-B14F-4D97-AF65-F5344CB8AC3E}">
        <p14:creationId xmlns:p14="http://schemas.microsoft.com/office/powerpoint/2010/main" val="337503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DISPARITIES</a:t>
            </a:r>
            <a:endParaRPr lang="en-US" dirty="0">
              <a:solidFill>
                <a:schemeClr val="tx1"/>
              </a:solidFill>
            </a:endParaRPr>
          </a:p>
        </p:txBody>
      </p:sp>
      <p:pic>
        <p:nvPicPr>
          <p:cNvPr id="3" name="Picture 2"/>
          <p:cNvPicPr>
            <a:picLocks noChangeAspect="1"/>
          </p:cNvPicPr>
          <p:nvPr/>
        </p:nvPicPr>
        <p:blipFill>
          <a:blip r:embed="rId2" cstate="print"/>
          <a:stretch>
            <a:fillRect/>
          </a:stretch>
        </p:blipFill>
        <p:spPr>
          <a:xfrm>
            <a:off x="154336" y="1843840"/>
            <a:ext cx="4572000" cy="3594282"/>
          </a:xfrm>
          <a:prstGeom prst="rect">
            <a:avLst/>
          </a:prstGeom>
        </p:spPr>
      </p:pic>
      <p:sp>
        <p:nvSpPr>
          <p:cNvPr id="4" name="Rectangle 3"/>
          <p:cNvSpPr/>
          <p:nvPr/>
        </p:nvSpPr>
        <p:spPr>
          <a:xfrm>
            <a:off x="426128" y="6434200"/>
            <a:ext cx="4572000" cy="215444"/>
          </a:xfrm>
          <a:prstGeom prst="rect">
            <a:avLst/>
          </a:prstGeom>
        </p:spPr>
        <p:txBody>
          <a:bodyPr>
            <a:spAutoFit/>
          </a:bodyPr>
          <a:lstStyle/>
          <a:p>
            <a:r>
              <a:rPr lang="en-US" sz="800" dirty="0"/>
              <a:t>http://</a:t>
            </a:r>
            <a:r>
              <a:rPr lang="en-US" sz="800" dirty="0" err="1"/>
              <a:t>www.nhlbi.nih.gov</a:t>
            </a:r>
            <a:r>
              <a:rPr lang="en-US" sz="800" dirty="0"/>
              <a:t>/resources/docs/07-chtbk.pdf</a:t>
            </a:r>
          </a:p>
        </p:txBody>
      </p:sp>
      <p:pic>
        <p:nvPicPr>
          <p:cNvPr id="5" name="Picture 4"/>
          <p:cNvPicPr>
            <a:picLocks noChangeAspect="1"/>
          </p:cNvPicPr>
          <p:nvPr/>
        </p:nvPicPr>
        <p:blipFill>
          <a:blip r:embed="rId3" cstate="print"/>
          <a:stretch>
            <a:fillRect/>
          </a:stretch>
        </p:blipFill>
        <p:spPr>
          <a:xfrm>
            <a:off x="4190897" y="1950599"/>
            <a:ext cx="4645255" cy="3647807"/>
          </a:xfrm>
          <a:prstGeom prst="rect">
            <a:avLst/>
          </a:prstGeom>
        </p:spPr>
      </p:pic>
    </p:spTree>
    <p:extLst>
      <p:ext uri="{BB962C8B-B14F-4D97-AF65-F5344CB8AC3E}">
        <p14:creationId xmlns:p14="http://schemas.microsoft.com/office/powerpoint/2010/main" val="2552891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FACTORS – LOW QUALITY HOUSING</a:t>
            </a:r>
            <a:endParaRPr lang="en-US" dirty="0">
              <a:solidFill>
                <a:schemeClr val="tx1"/>
              </a:solidFill>
            </a:endParaRPr>
          </a:p>
        </p:txBody>
      </p:sp>
      <p:pic>
        <p:nvPicPr>
          <p:cNvPr id="11" name="Picture 10"/>
          <p:cNvPicPr>
            <a:picLocks noChangeAspect="1"/>
          </p:cNvPicPr>
          <p:nvPr/>
        </p:nvPicPr>
        <p:blipFill>
          <a:blip r:embed="rId2" cstate="print"/>
          <a:stretch>
            <a:fillRect/>
          </a:stretch>
        </p:blipFill>
        <p:spPr>
          <a:xfrm>
            <a:off x="1791663" y="1699175"/>
            <a:ext cx="5581149" cy="4464919"/>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60318" y="6457491"/>
            <a:ext cx="4572000" cy="215444"/>
          </a:xfrm>
          <a:prstGeom prst="rect">
            <a:avLst/>
          </a:prstGeom>
        </p:spPr>
        <p:txBody>
          <a:bodyPr>
            <a:spAutoFit/>
          </a:bodyPr>
          <a:lstStyle/>
          <a:p>
            <a:r>
              <a:rPr lang="en-US" sz="800" dirty="0"/>
              <a:t>http://</a:t>
            </a:r>
            <a:r>
              <a:rPr lang="en-US" sz="800" dirty="0" err="1"/>
              <a:t>www.nlm.nih.gov</a:t>
            </a:r>
            <a:r>
              <a:rPr lang="en-US" sz="800" dirty="0"/>
              <a:t>/</a:t>
            </a:r>
            <a:r>
              <a:rPr lang="en-US" sz="800" dirty="0" err="1"/>
              <a:t>medlineplus</a:t>
            </a:r>
            <a:r>
              <a:rPr lang="en-US" sz="800" dirty="0"/>
              <a:t>/</a:t>
            </a:r>
            <a:r>
              <a:rPr lang="en-US" sz="800" dirty="0" err="1"/>
              <a:t>ency</a:t>
            </a:r>
            <a:r>
              <a:rPr lang="en-US" sz="800" dirty="0"/>
              <a:t>/</a:t>
            </a:r>
            <a:r>
              <a:rPr lang="en-US" sz="800" dirty="0" err="1"/>
              <a:t>patientimages</a:t>
            </a:r>
            <a:r>
              <a:rPr lang="en-US" sz="800" dirty="0"/>
              <a:t>/000280.htm</a:t>
            </a:r>
          </a:p>
        </p:txBody>
      </p:sp>
    </p:spTree>
    <p:extLst>
      <p:ext uri="{BB962C8B-B14F-4D97-AF65-F5344CB8AC3E}">
        <p14:creationId xmlns:p14="http://schemas.microsoft.com/office/powerpoint/2010/main" val="91899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NATIONAL DATA</a:t>
            </a:r>
            <a:endParaRPr lang="en-US" dirty="0">
              <a:solidFill>
                <a:schemeClr val="tx1"/>
              </a:solidFill>
            </a:endParaRPr>
          </a:p>
        </p:txBody>
      </p:sp>
      <p:pic>
        <p:nvPicPr>
          <p:cNvPr id="4" name="Picture 3"/>
          <p:cNvPicPr>
            <a:picLocks noChangeAspect="1"/>
          </p:cNvPicPr>
          <p:nvPr/>
        </p:nvPicPr>
        <p:blipFill>
          <a:blip r:embed="rId2" cstate="print"/>
          <a:stretch>
            <a:fillRect/>
          </a:stretch>
        </p:blipFill>
        <p:spPr>
          <a:xfrm>
            <a:off x="327457" y="1669126"/>
            <a:ext cx="5013512" cy="361983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stretch>
            <a:fillRect/>
          </a:stretch>
        </p:blipFill>
        <p:spPr>
          <a:xfrm>
            <a:off x="5954619" y="1472472"/>
            <a:ext cx="2651434" cy="4751817"/>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27457" y="6379907"/>
            <a:ext cx="4572000" cy="338554"/>
          </a:xfrm>
          <a:prstGeom prst="rect">
            <a:avLst/>
          </a:prstGeom>
        </p:spPr>
        <p:txBody>
          <a:bodyPr>
            <a:spAutoFit/>
          </a:bodyPr>
          <a:lstStyle/>
          <a:p>
            <a:r>
              <a:rPr lang="en-US" sz="800" dirty="0"/>
              <a:t>http://</a:t>
            </a:r>
            <a:r>
              <a:rPr lang="en-US" sz="800" dirty="0" err="1"/>
              <a:t>link.springer.com</a:t>
            </a:r>
            <a:r>
              <a:rPr lang="en-US" sz="800" dirty="0"/>
              <a:t>/static-content/</a:t>
            </a:r>
            <a:r>
              <a:rPr lang="en-US" sz="800" dirty="0" err="1"/>
              <a:t>lookinside</a:t>
            </a:r>
            <a:r>
              <a:rPr lang="en-US" sz="800" dirty="0"/>
              <a:t>/990/art%253A10.1186%252F1476-069X-11-66/000.png</a:t>
            </a:r>
          </a:p>
        </p:txBody>
      </p:sp>
    </p:spTree>
    <p:extLst>
      <p:ext uri="{BB962C8B-B14F-4D97-AF65-F5344CB8AC3E}">
        <p14:creationId xmlns:p14="http://schemas.microsoft.com/office/powerpoint/2010/main" val="2697354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HOW GEORGIA STACKS UP NATIONALLY </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pPr fontAlgn="base"/>
            <a:r>
              <a:rPr lang="en-US" sz="2400" b="1" dirty="0" smtClean="0"/>
              <a:t>Georgia’s </a:t>
            </a:r>
            <a:r>
              <a:rPr lang="en-US" sz="2400" b="1" dirty="0"/>
              <a:t>children have a higher asthma </a:t>
            </a:r>
            <a:r>
              <a:rPr lang="en-US" sz="2400" b="1" dirty="0" smtClean="0"/>
              <a:t>rate</a:t>
            </a:r>
            <a:r>
              <a:rPr lang="en-US" sz="2400" dirty="0" smtClean="0"/>
              <a:t> </a:t>
            </a:r>
            <a:r>
              <a:rPr lang="en-US" sz="2400" dirty="0"/>
              <a:t>compared with other </a:t>
            </a:r>
            <a:r>
              <a:rPr lang="en-US" sz="2400" dirty="0" smtClean="0"/>
              <a:t>states.</a:t>
            </a:r>
          </a:p>
          <a:p>
            <a:pPr fontAlgn="base"/>
            <a:endParaRPr lang="en-US" sz="2400" dirty="0"/>
          </a:p>
          <a:p>
            <a:pPr fontAlgn="base"/>
            <a:r>
              <a:rPr lang="en-US" sz="2400" dirty="0" smtClean="0"/>
              <a:t>Prevalence </a:t>
            </a:r>
            <a:r>
              <a:rPr lang="en-US" sz="2400" dirty="0"/>
              <a:t>of </a:t>
            </a:r>
            <a:r>
              <a:rPr lang="en-US" sz="2400" b="1" dirty="0"/>
              <a:t>asthma among African-Americans is much higher </a:t>
            </a:r>
            <a:r>
              <a:rPr lang="en-US" sz="2400" dirty="0"/>
              <a:t>than for whites</a:t>
            </a:r>
            <a:r>
              <a:rPr lang="en-US" sz="2400" dirty="0" smtClean="0"/>
              <a:t>.</a:t>
            </a:r>
          </a:p>
          <a:p>
            <a:pPr fontAlgn="base"/>
            <a:endParaRPr lang="en-US" sz="2400" dirty="0"/>
          </a:p>
          <a:p>
            <a:pPr fontAlgn="base"/>
            <a:r>
              <a:rPr lang="en-US" sz="2400" dirty="0" smtClean="0"/>
              <a:t>ER visits and hospitalizations for asthma occur at </a:t>
            </a:r>
            <a:r>
              <a:rPr lang="en-US" sz="2400" b="1" dirty="0" smtClean="0"/>
              <a:t>four times the rate for black children</a:t>
            </a:r>
            <a:r>
              <a:rPr lang="en-US" sz="2400" dirty="0" smtClean="0"/>
              <a:t> than whites.</a:t>
            </a:r>
            <a:endParaRPr lang="en-US" sz="2400" dirty="0"/>
          </a:p>
        </p:txBody>
      </p:sp>
    </p:spTree>
    <p:extLst>
      <p:ext uri="{BB962C8B-B14F-4D97-AF65-F5344CB8AC3E}">
        <p14:creationId xmlns:p14="http://schemas.microsoft.com/office/powerpoint/2010/main" val="3127767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GEORGIA DATA </a:t>
            </a:r>
            <a:endParaRPr lang="en-US" dirty="0">
              <a:solidFill>
                <a:schemeClr val="tx1"/>
              </a:solidFill>
            </a:endParaRPr>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689653" y="2843161"/>
            <a:ext cx="2993347" cy="3214490"/>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4" cstate="print"/>
          <a:srcRect/>
          <a:stretch>
            <a:fillRect/>
          </a:stretch>
        </p:blipFill>
        <p:spPr bwMode="auto">
          <a:xfrm>
            <a:off x="5205037" y="2824727"/>
            <a:ext cx="2948364" cy="3232924"/>
          </a:xfrm>
          <a:prstGeom prst="rect">
            <a:avLst/>
          </a:prstGeom>
          <a:noFill/>
          <a:ln w="9525">
            <a:noFill/>
            <a:miter lim="800000"/>
            <a:headEnd/>
            <a:tailEnd/>
          </a:ln>
        </p:spPr>
      </p:pic>
      <p:sp>
        <p:nvSpPr>
          <p:cNvPr id="11" name="TextBox 10"/>
          <p:cNvSpPr txBox="1"/>
          <p:nvPr/>
        </p:nvSpPr>
        <p:spPr>
          <a:xfrm>
            <a:off x="194734" y="1716731"/>
            <a:ext cx="4377266" cy="1107996"/>
          </a:xfrm>
          <a:prstGeom prst="rect">
            <a:avLst/>
          </a:prstGeom>
          <a:noFill/>
        </p:spPr>
        <p:txBody>
          <a:bodyPr wrap="square" rtlCol="0">
            <a:spAutoFit/>
          </a:bodyPr>
          <a:lstStyle/>
          <a:p>
            <a:r>
              <a:rPr lang="en-US" sz="2200" dirty="0" smtClean="0"/>
              <a:t>Rate of Asthma Hospitalization among Children 0-17 years, by Health District, 2010 </a:t>
            </a:r>
            <a:endParaRPr lang="en-US" sz="2200" dirty="0"/>
          </a:p>
        </p:txBody>
      </p:sp>
      <p:cxnSp>
        <p:nvCxnSpPr>
          <p:cNvPr id="10" name="Straight Arrow Connector 9"/>
          <p:cNvCxnSpPr/>
          <p:nvPr/>
        </p:nvCxnSpPr>
        <p:spPr>
          <a:xfrm>
            <a:off x="5010548" y="5222240"/>
            <a:ext cx="1098948" cy="0"/>
          </a:xfrm>
          <a:prstGeom prst="straightConnector1">
            <a:avLst/>
          </a:prstGeom>
          <a:ln w="381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689653" y="5233580"/>
            <a:ext cx="986548" cy="11340"/>
          </a:xfrm>
          <a:prstGeom prst="straightConnector1">
            <a:avLst/>
          </a:prstGeom>
          <a:ln w="381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89652" y="3587660"/>
            <a:ext cx="986549" cy="11340"/>
          </a:xfrm>
          <a:prstGeom prst="straightConnector1">
            <a:avLst/>
          </a:prstGeom>
          <a:ln w="38100">
            <a:solidFill>
              <a:schemeClr val="accent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166852" y="3869780"/>
            <a:ext cx="986549" cy="11340"/>
          </a:xfrm>
          <a:prstGeom prst="straightConnector1">
            <a:avLst/>
          </a:prstGeom>
          <a:ln w="38100">
            <a:solidFill>
              <a:schemeClr val="accent2">
                <a:lumMod val="60000"/>
                <a:lumOff val="4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6180303" y="3576320"/>
            <a:ext cx="1419377" cy="11340"/>
          </a:xfrm>
          <a:prstGeom prst="straightConnector1">
            <a:avLst/>
          </a:prstGeom>
          <a:ln w="38100">
            <a:solidFill>
              <a:schemeClr val="accent2">
                <a:lumMod val="60000"/>
                <a:lumOff val="40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4572000" y="1716731"/>
            <a:ext cx="4264152" cy="1107996"/>
          </a:xfrm>
          <a:prstGeom prst="rect">
            <a:avLst/>
          </a:prstGeom>
        </p:spPr>
        <p:txBody>
          <a:bodyPr wrap="square">
            <a:spAutoFit/>
          </a:bodyPr>
          <a:lstStyle/>
          <a:p>
            <a:r>
              <a:rPr lang="en-US" sz="2200" dirty="0" smtClean="0"/>
              <a:t>Rate of Asthma ER visit among children 0-17 years, by Health District, 2010 </a:t>
            </a:r>
            <a:endParaRPr lang="en-US" sz="2200" dirty="0"/>
          </a:p>
        </p:txBody>
      </p:sp>
    </p:spTree>
    <p:extLst>
      <p:ext uri="{BB962C8B-B14F-4D97-AF65-F5344CB8AC3E}">
        <p14:creationId xmlns:p14="http://schemas.microsoft.com/office/powerpoint/2010/main" val="2843180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531</TotalTime>
  <Words>927</Words>
  <Application>Microsoft Office PowerPoint</Application>
  <PresentationFormat>On-screen Show (4:3)</PresentationFormat>
  <Paragraphs>105</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Evaluating In Home Intervention Strategies  to Mitigate Disparate Respiratory Illness Rates  in Disadvantaged Urban Pediatric Populations </vt:lpstr>
      <vt:lpstr>IN THE UNITED STATES</vt:lpstr>
      <vt:lpstr>IMPACTS</vt:lpstr>
      <vt:lpstr>ASTHMA AND HOUSING STOCK</vt:lpstr>
      <vt:lpstr>DISPARITIES</vt:lpstr>
      <vt:lpstr>FACTORS – LOW QUALITY HOUSING</vt:lpstr>
      <vt:lpstr>NATIONAL DATA</vt:lpstr>
      <vt:lpstr>HOW GEORGIA STACKS UP NATIONALLY </vt:lpstr>
      <vt:lpstr>GEORGIA DATA </vt:lpstr>
      <vt:lpstr>HUD FUNDING - ATLANTA</vt:lpstr>
      <vt:lpstr>DATA RESULTS</vt:lpstr>
      <vt:lpstr>ENVIRONMENTAL JUSTICE: WHAT IS IT?</vt:lpstr>
      <vt:lpstr>       TREATING SUBSTANDARD HOUSING</vt:lpstr>
      <vt:lpstr>MEDICAL LEGAL PARTNERSHIPS</vt:lpstr>
      <vt:lpstr>BREAKING THE CYCLE</vt:lpstr>
      <vt:lpstr>WHERE DO WE GO FROM HERE</vt:lpstr>
    </vt:vector>
  </TitlesOfParts>
  <Company>NeboWeb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Emily McClendon</dc:creator>
  <cp:lastModifiedBy>Janice Nodvin</cp:lastModifiedBy>
  <cp:revision>47</cp:revision>
  <dcterms:created xsi:type="dcterms:W3CDTF">2014-02-27T15:08:41Z</dcterms:created>
  <dcterms:modified xsi:type="dcterms:W3CDTF">2014-04-02T23:38:08Z</dcterms:modified>
</cp:coreProperties>
</file>