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333" r:id="rId3"/>
    <p:sldId id="334" r:id="rId4"/>
    <p:sldId id="307" r:id="rId5"/>
    <p:sldId id="349" r:id="rId6"/>
    <p:sldId id="356" r:id="rId7"/>
    <p:sldId id="338" r:id="rId8"/>
    <p:sldId id="360" r:id="rId9"/>
    <p:sldId id="350" r:id="rId10"/>
    <p:sldId id="328" r:id="rId11"/>
    <p:sldId id="343" r:id="rId12"/>
    <p:sldId id="345" r:id="rId13"/>
    <p:sldId id="35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A0B"/>
    <a:srgbClr val="000054"/>
    <a:srgbClr val="FFCC00"/>
    <a:srgbClr val="E39700"/>
    <a:srgbClr val="E39F2F"/>
    <a:srgbClr val="F8D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0" autoAdjust="0"/>
    <p:restoredTop sz="99815" autoAdjust="0"/>
  </p:normalViewPr>
  <p:slideViewPr>
    <p:cSldViewPr showGuides="1">
      <p:cViewPr>
        <p:scale>
          <a:sx n="94" d="100"/>
          <a:sy n="94" d="100"/>
        </p:scale>
        <p:origin x="-456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FEE6E4-0DAE-AB40-B3E1-60655AAC51EC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313B05-51F5-1E4C-AA6A-9CBA4B565F9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1740CF9C-4C22-4044-952F-F1B3370E71C4}" type="parTrans" cxnId="{79CF3A88-1E10-9F45-8A84-46251A205BFB}">
      <dgm:prSet/>
      <dgm:spPr/>
      <dgm:t>
        <a:bodyPr/>
        <a:lstStyle/>
        <a:p>
          <a:endParaRPr lang="en-US"/>
        </a:p>
      </dgm:t>
    </dgm:pt>
    <dgm:pt modelId="{43A47F84-C361-3C4A-9809-73829BF21297}" type="sibTrans" cxnId="{79CF3A88-1E10-9F45-8A84-46251A205BFB}">
      <dgm:prSet/>
      <dgm:spPr/>
      <dgm:t>
        <a:bodyPr/>
        <a:lstStyle/>
        <a:p>
          <a:endParaRPr lang="en-US"/>
        </a:p>
      </dgm:t>
    </dgm:pt>
    <dgm:pt modelId="{D00F1675-55D0-4D46-B2B3-003F42F001F9}">
      <dgm:prSet phldrT="[Text]"/>
      <dgm:spPr/>
      <dgm:t>
        <a:bodyPr/>
        <a:lstStyle/>
        <a:p>
          <a:r>
            <a:rPr lang="en-US" dirty="0" smtClean="0"/>
            <a:t>In School Tutorials</a:t>
          </a:r>
          <a:endParaRPr lang="en-US" dirty="0"/>
        </a:p>
      </dgm:t>
    </dgm:pt>
    <dgm:pt modelId="{94F86DFF-8C2D-F746-A671-F764EFC51AC6}" type="parTrans" cxnId="{FE9BB287-19ED-F646-BBD7-821787A2471E}">
      <dgm:prSet/>
      <dgm:spPr/>
      <dgm:t>
        <a:bodyPr/>
        <a:lstStyle/>
        <a:p>
          <a:endParaRPr lang="en-US"/>
        </a:p>
      </dgm:t>
    </dgm:pt>
    <dgm:pt modelId="{67C9AAED-AC92-8C4B-ABE8-CF59C1F6BFB3}" type="sibTrans" cxnId="{FE9BB287-19ED-F646-BBD7-821787A2471E}">
      <dgm:prSet/>
      <dgm:spPr/>
      <dgm:t>
        <a:bodyPr/>
        <a:lstStyle/>
        <a:p>
          <a:endParaRPr lang="en-US"/>
        </a:p>
      </dgm:t>
    </dgm:pt>
    <dgm:pt modelId="{3BBD7982-6A21-6C4E-8AE8-503460B59CA2}">
      <dgm:prSet phldrT="[Text]"/>
      <dgm:spPr/>
      <dgm:t>
        <a:bodyPr/>
        <a:lstStyle/>
        <a:p>
          <a:r>
            <a:rPr lang="en-US" dirty="0" smtClean="0"/>
            <a:t>Community  Involvement</a:t>
          </a:r>
          <a:endParaRPr lang="en-US" dirty="0"/>
        </a:p>
      </dgm:t>
    </dgm:pt>
    <dgm:pt modelId="{07A59343-9DE0-F545-8EC9-655896FEDA7F}" type="parTrans" cxnId="{2FB874D6-EB6D-1440-913B-59D3989C87B1}">
      <dgm:prSet/>
      <dgm:spPr/>
      <dgm:t>
        <a:bodyPr/>
        <a:lstStyle/>
        <a:p>
          <a:endParaRPr lang="en-US"/>
        </a:p>
      </dgm:t>
    </dgm:pt>
    <dgm:pt modelId="{81ABF48A-FBDC-B442-B30B-B83FD80CBEE4}" type="sibTrans" cxnId="{2FB874D6-EB6D-1440-913B-59D3989C87B1}">
      <dgm:prSet/>
      <dgm:spPr/>
      <dgm:t>
        <a:bodyPr/>
        <a:lstStyle/>
        <a:p>
          <a:endParaRPr lang="en-US"/>
        </a:p>
      </dgm:t>
    </dgm:pt>
    <dgm:pt modelId="{874F97B0-A2B9-E141-9179-2A9CB0F3269E}">
      <dgm:prSet phldrT="[Text]"/>
      <dgm:spPr/>
      <dgm:t>
        <a:bodyPr/>
        <a:lstStyle/>
        <a:p>
          <a:r>
            <a:rPr lang="en-US" dirty="0" smtClean="0"/>
            <a:t>After School Sessions</a:t>
          </a:r>
          <a:endParaRPr lang="en-US" dirty="0"/>
        </a:p>
      </dgm:t>
    </dgm:pt>
    <dgm:pt modelId="{0D78E410-2D94-744C-ACC4-F00FFBF8D022}" type="parTrans" cxnId="{0DAD17A5-BAC6-8745-B04D-1FF9C6BBB2DC}">
      <dgm:prSet/>
      <dgm:spPr/>
      <dgm:t>
        <a:bodyPr/>
        <a:lstStyle/>
        <a:p>
          <a:endParaRPr lang="en-US"/>
        </a:p>
      </dgm:t>
    </dgm:pt>
    <dgm:pt modelId="{A96A05F8-3190-C94B-93D6-07221761C003}" type="sibTrans" cxnId="{0DAD17A5-BAC6-8745-B04D-1FF9C6BBB2DC}">
      <dgm:prSet/>
      <dgm:spPr/>
      <dgm:t>
        <a:bodyPr/>
        <a:lstStyle/>
        <a:p>
          <a:endParaRPr lang="en-US"/>
        </a:p>
      </dgm:t>
    </dgm:pt>
    <dgm:pt modelId="{92B7E981-2886-394B-B299-3B980B16FABD}" type="pres">
      <dgm:prSet presAssocID="{6AFEE6E4-0DAE-AB40-B3E1-60655AAC51E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556CE84-3045-FB4C-A35F-BC4D657B0AED}" type="pres">
      <dgm:prSet presAssocID="{C1313B05-51F5-1E4C-AA6A-9CBA4B565F9B}" presName="singleCycle" presStyleCnt="0"/>
      <dgm:spPr/>
    </dgm:pt>
    <dgm:pt modelId="{1912783A-6228-114D-BB33-C5F9BF98AA0B}" type="pres">
      <dgm:prSet presAssocID="{C1313B05-51F5-1E4C-AA6A-9CBA4B565F9B}" presName="singleCenter" presStyleLbl="node1" presStyleIdx="0" presStyleCnt="4" custScaleX="119761" custScaleY="116845" custLinFactNeighborX="-756" custLinFactNeighborY="-6640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39A8887E-24F8-0D46-B5F9-93C610D66817}" type="pres">
      <dgm:prSet presAssocID="{94F86DFF-8C2D-F746-A671-F764EFC51AC6}" presName="Name56" presStyleLbl="parChTrans1D2" presStyleIdx="0" presStyleCnt="3"/>
      <dgm:spPr/>
      <dgm:t>
        <a:bodyPr/>
        <a:lstStyle/>
        <a:p>
          <a:endParaRPr lang="en-US"/>
        </a:p>
      </dgm:t>
    </dgm:pt>
    <dgm:pt modelId="{2C20488B-3B51-8C49-AE75-DFC0C358B1CA}" type="pres">
      <dgm:prSet presAssocID="{D00F1675-55D0-4D46-B2B3-003F42F001F9}" presName="text0" presStyleLbl="node1" presStyleIdx="1" presStyleCnt="4" custScaleX="118014" custScaleY="89139" custRadScaleRad="112474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6E300-48F4-7546-8726-807B045B873E}" type="pres">
      <dgm:prSet presAssocID="{07A59343-9DE0-F545-8EC9-655896FEDA7F}" presName="Name56" presStyleLbl="parChTrans1D2" presStyleIdx="1" presStyleCnt="3"/>
      <dgm:spPr/>
      <dgm:t>
        <a:bodyPr/>
        <a:lstStyle/>
        <a:p>
          <a:endParaRPr lang="en-US"/>
        </a:p>
      </dgm:t>
    </dgm:pt>
    <dgm:pt modelId="{0E378082-6BAA-7C4B-984F-F6AF06B839E8}" type="pres">
      <dgm:prSet presAssocID="{3BBD7982-6A21-6C4E-8AE8-503460B59CA2}" presName="text0" presStyleLbl="node1" presStyleIdx="2" presStyleCnt="4" custScaleX="174817" custScaleY="74477" custRadScaleRad="130755" custRadScaleInc="597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F328C-9023-0440-B3CF-B6E665FD55DC}" type="pres">
      <dgm:prSet presAssocID="{0D78E410-2D94-744C-ACC4-F00FFBF8D022}" presName="Name56" presStyleLbl="parChTrans1D2" presStyleIdx="2" presStyleCnt="3"/>
      <dgm:spPr/>
      <dgm:t>
        <a:bodyPr/>
        <a:lstStyle/>
        <a:p>
          <a:endParaRPr lang="en-US"/>
        </a:p>
      </dgm:t>
    </dgm:pt>
    <dgm:pt modelId="{7E1AD28B-A00A-594A-AB45-764F6375F9BC}" type="pres">
      <dgm:prSet presAssocID="{874F97B0-A2B9-E141-9179-2A9CB0F3269E}" presName="text0" presStyleLbl="node1" presStyleIdx="3" presStyleCnt="4" custScaleX="146086" custScaleY="76456" custRadScaleRad="153375" custRadScaleInc="-3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9BB287-19ED-F646-BBD7-821787A2471E}" srcId="{C1313B05-51F5-1E4C-AA6A-9CBA4B565F9B}" destId="{D00F1675-55D0-4D46-B2B3-003F42F001F9}" srcOrd="0" destOrd="0" parTransId="{94F86DFF-8C2D-F746-A671-F764EFC51AC6}" sibTransId="{67C9AAED-AC92-8C4B-ABE8-CF59C1F6BFB3}"/>
    <dgm:cxn modelId="{37C6330A-D4DB-0647-9053-B50C1B713AB5}" type="presOf" srcId="{07A59343-9DE0-F545-8EC9-655896FEDA7F}" destId="{C0A6E300-48F4-7546-8726-807B045B873E}" srcOrd="0" destOrd="0" presId="urn:microsoft.com/office/officeart/2008/layout/RadialCluster"/>
    <dgm:cxn modelId="{9357DFCA-0EC0-AF4C-A0CC-1A52C0C65AD4}" type="presOf" srcId="{3BBD7982-6A21-6C4E-8AE8-503460B59CA2}" destId="{0E378082-6BAA-7C4B-984F-F6AF06B839E8}" srcOrd="0" destOrd="0" presId="urn:microsoft.com/office/officeart/2008/layout/RadialCluster"/>
    <dgm:cxn modelId="{79CF3A88-1E10-9F45-8A84-46251A205BFB}" srcId="{6AFEE6E4-0DAE-AB40-B3E1-60655AAC51EC}" destId="{C1313B05-51F5-1E4C-AA6A-9CBA4B565F9B}" srcOrd="0" destOrd="0" parTransId="{1740CF9C-4C22-4044-952F-F1B3370E71C4}" sibTransId="{43A47F84-C361-3C4A-9809-73829BF21297}"/>
    <dgm:cxn modelId="{0DAD17A5-BAC6-8745-B04D-1FF9C6BBB2DC}" srcId="{C1313B05-51F5-1E4C-AA6A-9CBA4B565F9B}" destId="{874F97B0-A2B9-E141-9179-2A9CB0F3269E}" srcOrd="2" destOrd="0" parTransId="{0D78E410-2D94-744C-ACC4-F00FFBF8D022}" sibTransId="{A96A05F8-3190-C94B-93D6-07221761C003}"/>
    <dgm:cxn modelId="{03269CCF-9F53-6545-94AF-FB4344284811}" type="presOf" srcId="{0D78E410-2D94-744C-ACC4-F00FFBF8D022}" destId="{D45F328C-9023-0440-B3CF-B6E665FD55DC}" srcOrd="0" destOrd="0" presId="urn:microsoft.com/office/officeart/2008/layout/RadialCluster"/>
    <dgm:cxn modelId="{13FD4C30-469B-ED4E-A8E2-912D3B46E20B}" type="presOf" srcId="{C1313B05-51F5-1E4C-AA6A-9CBA4B565F9B}" destId="{1912783A-6228-114D-BB33-C5F9BF98AA0B}" srcOrd="0" destOrd="0" presId="urn:microsoft.com/office/officeart/2008/layout/RadialCluster"/>
    <dgm:cxn modelId="{90407424-D385-4B4C-B0CA-FCBF423F5738}" type="presOf" srcId="{94F86DFF-8C2D-F746-A671-F764EFC51AC6}" destId="{39A8887E-24F8-0D46-B5F9-93C610D66817}" srcOrd="0" destOrd="0" presId="urn:microsoft.com/office/officeart/2008/layout/RadialCluster"/>
    <dgm:cxn modelId="{6E6864B0-CAAF-1147-A921-7E029A767EA5}" type="presOf" srcId="{6AFEE6E4-0DAE-AB40-B3E1-60655AAC51EC}" destId="{92B7E981-2886-394B-B299-3B980B16FABD}" srcOrd="0" destOrd="0" presId="urn:microsoft.com/office/officeart/2008/layout/RadialCluster"/>
    <dgm:cxn modelId="{4F3A9BBC-10BC-A04A-BE9D-32EC12F6F416}" type="presOf" srcId="{D00F1675-55D0-4D46-B2B3-003F42F001F9}" destId="{2C20488B-3B51-8C49-AE75-DFC0C358B1CA}" srcOrd="0" destOrd="0" presId="urn:microsoft.com/office/officeart/2008/layout/RadialCluster"/>
    <dgm:cxn modelId="{F4E310D3-323F-184B-A93F-7E9705CAC754}" type="presOf" srcId="{874F97B0-A2B9-E141-9179-2A9CB0F3269E}" destId="{7E1AD28B-A00A-594A-AB45-764F6375F9BC}" srcOrd="0" destOrd="0" presId="urn:microsoft.com/office/officeart/2008/layout/RadialCluster"/>
    <dgm:cxn modelId="{2FB874D6-EB6D-1440-913B-59D3989C87B1}" srcId="{C1313B05-51F5-1E4C-AA6A-9CBA4B565F9B}" destId="{3BBD7982-6A21-6C4E-8AE8-503460B59CA2}" srcOrd="1" destOrd="0" parTransId="{07A59343-9DE0-F545-8EC9-655896FEDA7F}" sibTransId="{81ABF48A-FBDC-B442-B30B-B83FD80CBEE4}"/>
    <dgm:cxn modelId="{076EA3B1-4DA5-A349-AC16-4A1A3C24DE29}" type="presParOf" srcId="{92B7E981-2886-394B-B299-3B980B16FABD}" destId="{F556CE84-3045-FB4C-A35F-BC4D657B0AED}" srcOrd="0" destOrd="0" presId="urn:microsoft.com/office/officeart/2008/layout/RadialCluster"/>
    <dgm:cxn modelId="{F1CD089F-BD2E-CF47-8B78-92769EE1E63C}" type="presParOf" srcId="{F556CE84-3045-FB4C-A35F-BC4D657B0AED}" destId="{1912783A-6228-114D-BB33-C5F9BF98AA0B}" srcOrd="0" destOrd="0" presId="urn:microsoft.com/office/officeart/2008/layout/RadialCluster"/>
    <dgm:cxn modelId="{73EFD3A8-0970-454F-BBA8-A754B92C8BAA}" type="presParOf" srcId="{F556CE84-3045-FB4C-A35F-BC4D657B0AED}" destId="{39A8887E-24F8-0D46-B5F9-93C610D66817}" srcOrd="1" destOrd="0" presId="urn:microsoft.com/office/officeart/2008/layout/RadialCluster"/>
    <dgm:cxn modelId="{FF818B07-7116-5A4E-8C09-88FA17CC6E9D}" type="presParOf" srcId="{F556CE84-3045-FB4C-A35F-BC4D657B0AED}" destId="{2C20488B-3B51-8C49-AE75-DFC0C358B1CA}" srcOrd="2" destOrd="0" presId="urn:microsoft.com/office/officeart/2008/layout/RadialCluster"/>
    <dgm:cxn modelId="{D38EE52E-8334-974E-A408-1A3AA26AE016}" type="presParOf" srcId="{F556CE84-3045-FB4C-A35F-BC4D657B0AED}" destId="{C0A6E300-48F4-7546-8726-807B045B873E}" srcOrd="3" destOrd="0" presId="urn:microsoft.com/office/officeart/2008/layout/RadialCluster"/>
    <dgm:cxn modelId="{49BFE902-C65A-6B49-B239-30EEB45E0B78}" type="presParOf" srcId="{F556CE84-3045-FB4C-A35F-BC4D657B0AED}" destId="{0E378082-6BAA-7C4B-984F-F6AF06B839E8}" srcOrd="4" destOrd="0" presId="urn:microsoft.com/office/officeart/2008/layout/RadialCluster"/>
    <dgm:cxn modelId="{8F7CEFFB-E6AD-3A43-AD50-93284ECD447E}" type="presParOf" srcId="{F556CE84-3045-FB4C-A35F-BC4D657B0AED}" destId="{D45F328C-9023-0440-B3CF-B6E665FD55DC}" srcOrd="5" destOrd="0" presId="urn:microsoft.com/office/officeart/2008/layout/RadialCluster"/>
    <dgm:cxn modelId="{80F73D33-17FF-4B4B-A1AB-2627F443C3C9}" type="presParOf" srcId="{F556CE84-3045-FB4C-A35F-BC4D657B0AED}" destId="{7E1AD28B-A00A-594A-AB45-764F6375F9B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2783A-6228-114D-BB33-C5F9BF98AA0B}">
      <dsp:nvSpPr>
        <dsp:cNvPr id="0" name=""/>
        <dsp:cNvSpPr/>
      </dsp:nvSpPr>
      <dsp:spPr>
        <a:xfrm>
          <a:off x="2912789" y="2083617"/>
          <a:ext cx="1943792" cy="189646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3005367" y="2176195"/>
        <a:ext cx="1758636" cy="1711308"/>
      </dsp:txXfrm>
    </dsp:sp>
    <dsp:sp modelId="{39A8887E-24F8-0D46-B5F9-93C610D66817}">
      <dsp:nvSpPr>
        <dsp:cNvPr id="0" name=""/>
        <dsp:cNvSpPr/>
      </dsp:nvSpPr>
      <dsp:spPr>
        <a:xfrm rot="16252397">
          <a:off x="3386630" y="1563236"/>
          <a:ext cx="10408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88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20488B-3B51-8C49-AE75-DFC0C358B1CA}">
      <dsp:nvSpPr>
        <dsp:cNvPr id="0" name=""/>
        <dsp:cNvSpPr/>
      </dsp:nvSpPr>
      <dsp:spPr>
        <a:xfrm>
          <a:off x="3280719" y="73514"/>
          <a:ext cx="1283343" cy="9693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 School Tutorials</a:t>
          </a:r>
          <a:endParaRPr lang="en-US" sz="2200" kern="1200" dirty="0"/>
        </a:p>
      </dsp:txBody>
      <dsp:txXfrm>
        <a:off x="3328038" y="120833"/>
        <a:ext cx="1188705" cy="874704"/>
      </dsp:txXfrm>
    </dsp:sp>
    <dsp:sp modelId="{C0A6E300-48F4-7546-8726-807B045B873E}">
      <dsp:nvSpPr>
        <dsp:cNvPr id="0" name=""/>
        <dsp:cNvSpPr/>
      </dsp:nvSpPr>
      <dsp:spPr>
        <a:xfrm rot="1970110">
          <a:off x="4732105" y="4081494"/>
          <a:ext cx="15582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823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78082-6BAA-7C4B-984F-F6AF06B839E8}">
      <dsp:nvSpPr>
        <dsp:cNvPr id="0" name=""/>
        <dsp:cNvSpPr/>
      </dsp:nvSpPr>
      <dsp:spPr>
        <a:xfrm>
          <a:off x="5842853" y="4503950"/>
          <a:ext cx="1901047" cy="8099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Community  Involvement</a:t>
          </a:r>
          <a:endParaRPr lang="en-US" sz="2200" kern="1200" dirty="0"/>
        </a:p>
      </dsp:txBody>
      <dsp:txXfrm>
        <a:off x="5882389" y="4543486"/>
        <a:ext cx="1821975" cy="730828"/>
      </dsp:txXfrm>
    </dsp:sp>
    <dsp:sp modelId="{D45F328C-9023-0440-B3CF-B6E665FD55DC}">
      <dsp:nvSpPr>
        <dsp:cNvPr id="0" name=""/>
        <dsp:cNvSpPr/>
      </dsp:nvSpPr>
      <dsp:spPr>
        <a:xfrm rot="8854870">
          <a:off x="1313751" y="4113930"/>
          <a:ext cx="17341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3417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AD28B-A00A-594A-AB45-764F6375F9BC}">
      <dsp:nvSpPr>
        <dsp:cNvPr id="0" name=""/>
        <dsp:cNvSpPr/>
      </dsp:nvSpPr>
      <dsp:spPr>
        <a:xfrm>
          <a:off x="0" y="4578779"/>
          <a:ext cx="1588612" cy="8314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After School Sessions</a:t>
          </a:r>
          <a:endParaRPr lang="en-US" sz="2200" kern="1200" dirty="0"/>
        </a:p>
      </dsp:txBody>
      <dsp:txXfrm>
        <a:off x="40587" y="4619366"/>
        <a:ext cx="1507438" cy="750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36C2-E3FE-48DC-A622-0645D6A18678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949CE-15D3-4B8B-ADCC-01360570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5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59448-C69F-4EC9-A221-DC1EFF914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49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949CE-15D3-4B8B-ADCC-01360570C4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7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sz="1400" dirty="0" smtClean="0"/>
          </a:p>
          <a:p>
            <a:pPr marL="68580" indent="0">
              <a:buNone/>
            </a:pPr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949CE-15D3-4B8B-ADCC-01360570C4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3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949CE-15D3-4B8B-ADCC-01360570C4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65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949CE-15D3-4B8B-ADCC-01360570C4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7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59448-C69F-4EC9-A221-DC1EFF914C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4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 into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59448-C69F-4EC9-A221-DC1EFF914C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45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949CE-15D3-4B8B-ADCC-01360570C4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400">
                <a:solidFill>
                  <a:srgbClr val="000054"/>
                </a:solidFill>
                <a:latin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54"/>
                </a:solidFill>
                <a:latin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374C-5CF8-4379-BD36-977A278E85DA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72358-A659-4112-862A-C4AEE2C47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132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68580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B0C51-2917-4968-95B6-B24360CE4F93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76649-C5E0-45AB-A39C-1AB0B4C59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351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7637"/>
            <a:ext cx="2057400" cy="4906963"/>
          </a:xfrm>
        </p:spPr>
        <p:txBody>
          <a:bodyPr vert="eaVert"/>
          <a:lstStyle>
            <a:lvl1pPr>
              <a:defRPr>
                <a:solidFill>
                  <a:srgbClr val="00005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7637"/>
            <a:ext cx="6019800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6A66E-4F6F-4DCD-B09C-FE4AC1259987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F0529-E123-49B0-81D1-B8677C51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220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/>
                <a:cs typeface="Myriad Pro"/>
              </a:defRPr>
            </a:lvl1pPr>
            <a:lvl2pPr>
              <a:defRPr>
                <a:latin typeface="Myriad Pro"/>
                <a:cs typeface="Myriad Pro"/>
              </a:defRPr>
            </a:lvl2pPr>
            <a:lvl3pPr>
              <a:defRPr>
                <a:latin typeface="Myriad Pro"/>
                <a:cs typeface="Myriad Pro"/>
              </a:defRPr>
            </a:lvl3pPr>
            <a:lvl4pPr>
              <a:defRPr>
                <a:latin typeface="Myriad Pro"/>
                <a:cs typeface="Myriad Pro"/>
              </a:defRPr>
            </a:lvl4pPr>
            <a:lvl5pPr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2200" y="51656"/>
            <a:ext cx="67056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7FDD-E70B-40A6-8792-20F09793D551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1ADE-30CE-43E4-A45A-A8B01BC18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607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5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5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17F1E-3BC4-460C-A10C-B4EF1DA23032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F7DCE-B4A4-416C-B48D-378DF1B6F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02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5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0054"/>
                </a:solidFill>
              </a:defRPr>
            </a:lvl1pPr>
            <a:lvl2pPr>
              <a:defRPr sz="2400">
                <a:solidFill>
                  <a:srgbClr val="000054"/>
                </a:solidFill>
              </a:defRPr>
            </a:lvl2pPr>
            <a:lvl3pPr>
              <a:defRPr sz="2000">
                <a:solidFill>
                  <a:srgbClr val="000054"/>
                </a:solidFill>
              </a:defRPr>
            </a:lvl3pPr>
            <a:lvl4pPr>
              <a:defRPr sz="1800">
                <a:solidFill>
                  <a:srgbClr val="000054"/>
                </a:solidFill>
              </a:defRPr>
            </a:lvl4pPr>
            <a:lvl5pPr>
              <a:defRPr sz="1800">
                <a:solidFill>
                  <a:srgbClr val="00005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0054"/>
                </a:solidFill>
              </a:defRPr>
            </a:lvl1pPr>
            <a:lvl2pPr>
              <a:defRPr sz="2400">
                <a:solidFill>
                  <a:srgbClr val="000054"/>
                </a:solidFill>
              </a:defRPr>
            </a:lvl2pPr>
            <a:lvl3pPr>
              <a:defRPr sz="2000">
                <a:solidFill>
                  <a:srgbClr val="000054"/>
                </a:solidFill>
              </a:defRPr>
            </a:lvl3pPr>
            <a:lvl4pPr>
              <a:defRPr sz="1800">
                <a:solidFill>
                  <a:srgbClr val="000054"/>
                </a:solidFill>
              </a:defRPr>
            </a:lvl4pPr>
            <a:lvl5pPr>
              <a:defRPr sz="1800">
                <a:solidFill>
                  <a:srgbClr val="00005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90294-C064-40D3-BD5A-533763A16AB4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6DD55-42C4-4BE8-9032-149DA1F78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69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9157C-6106-4D82-BAC6-B93B3753BA91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3A14-5A9E-4683-8276-68F8D745B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640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68580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C6060-2109-4B24-B1EA-01D119B38E58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DD970-BA56-4782-A9B1-C0D288F5C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568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E1276-6AAC-4139-A129-A9C08CB184C4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EA68C-8971-41B6-9898-49ABC9F41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438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0"/>
            <a:ext cx="5111750" cy="4906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8400"/>
            <a:ext cx="3008313" cy="3687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09395-C8D2-4BA0-9BCE-5754F76B5F6D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F374-BF1B-47E3-8DE9-D41714966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8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58B04-01BC-46E6-B497-7CD6AD7BFEDA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828E-FE2D-4AE3-B0A3-5C9AB5D22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774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362200" y="52388"/>
            <a:ext cx="6705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769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0054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A65BA89F-6BED-4528-BB1E-B7680138BFD8}" type="datetimeFigureOut">
              <a:rPr lang="en-US"/>
              <a:pPr>
                <a:defRPr/>
              </a:pPr>
              <a:t>4/2/2014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769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54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72E3B7E-4CA7-4FBF-921B-1ECE2F873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143000"/>
            <a:ext cx="9220200" cy="46038"/>
          </a:xfrm>
          <a:prstGeom prst="rect">
            <a:avLst/>
          </a:prstGeom>
          <a:solidFill>
            <a:srgbClr val="00005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kern="1200">
          <a:solidFill>
            <a:srgbClr val="000054"/>
          </a:solidFill>
          <a:latin typeface="Myriad Pro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54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54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54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0054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0054"/>
          </a:solidFill>
          <a:latin typeface="Myriad Pro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0054"/>
          </a:solidFill>
          <a:latin typeface="Myriad Pro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54"/>
          </a:solidFill>
          <a:latin typeface="Myriad Pro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54"/>
          </a:solidFill>
          <a:latin typeface="Myriad Pro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54"/>
          </a:solidFill>
          <a:latin typeface="Myriad Pro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waves2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033963"/>
            <a:ext cx="9144000" cy="46037"/>
          </a:xfrm>
          <a:prstGeom prst="rect">
            <a:avLst/>
          </a:prstGeom>
          <a:solidFill>
            <a:srgbClr val="E397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49963"/>
            <a:ext cx="9144000" cy="46037"/>
          </a:xfrm>
          <a:prstGeom prst="rect">
            <a:avLst/>
          </a:prstGeom>
          <a:solidFill>
            <a:srgbClr val="E397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055" name="Picture 1" descr="umsnre-baselogo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26541"/>
            <a:ext cx="8077200" cy="89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Subtitle 2"/>
          <p:cNvSpPr txBox="1">
            <a:spLocks/>
          </p:cNvSpPr>
          <p:nvPr/>
        </p:nvSpPr>
        <p:spPr bwMode="auto">
          <a:xfrm>
            <a:off x="1371600" y="6248400"/>
            <a:ext cx="7543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endParaRPr lang="en-US" dirty="0">
              <a:solidFill>
                <a:srgbClr val="000054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7772400" cy="1470025"/>
          </a:xfrm>
        </p:spPr>
        <p:txBody>
          <a:bodyPr/>
          <a:lstStyle/>
          <a:p>
            <a:r>
              <a:rPr lang="en-US" b="1" dirty="0" smtClean="0"/>
              <a:t>Next Step Up: A Mentoring and Tutoring Intervention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11" name="Picture 2" descr="https://lh6.googleusercontent.com/-kzVN82b_SVs/AAAAAAAAAAI/AAAAAAAAAWg/gYmSl_1M7fM/s120-c/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59" y="18383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0022" y="3886200"/>
            <a:ext cx="379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54"/>
                </a:solidFill>
              </a:rPr>
              <a:t>Elise Marie Tolbert</a:t>
            </a:r>
          </a:p>
          <a:p>
            <a:pPr algn="ctr"/>
            <a:r>
              <a:rPr lang="en-US" b="1" dirty="0" smtClean="0">
                <a:solidFill>
                  <a:srgbClr val="000054"/>
                </a:solidFill>
              </a:rPr>
              <a:t>Pamela J. </a:t>
            </a:r>
            <a:r>
              <a:rPr lang="en-US" b="1" dirty="0" err="1" smtClean="0">
                <a:solidFill>
                  <a:srgbClr val="000054"/>
                </a:solidFill>
              </a:rPr>
              <a:t>Maxson</a:t>
            </a:r>
            <a:r>
              <a:rPr lang="en-US" b="1" dirty="0" smtClean="0">
                <a:solidFill>
                  <a:srgbClr val="000054"/>
                </a:solidFill>
              </a:rPr>
              <a:t>, Ph.D.</a:t>
            </a:r>
            <a:endParaRPr lang="en-US" b="1" dirty="0">
              <a:solidFill>
                <a:srgbClr val="00005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ight Arrow 24"/>
          <p:cNvSpPr/>
          <p:nvPr/>
        </p:nvSpPr>
        <p:spPr>
          <a:xfrm>
            <a:off x="457200" y="5638800"/>
            <a:ext cx="3581400" cy="1219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457200" y="4419600"/>
            <a:ext cx="3581400" cy="1219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457200" y="3048000"/>
            <a:ext cx="3581400" cy="1219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57200" y="1828800"/>
            <a:ext cx="3581400" cy="1219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the Cycle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09800"/>
            <a:ext cx="3657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Low Educational Achievement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1981200"/>
            <a:ext cx="3657600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Provide Academic Support for Students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Homework Help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ACT/SAT Prep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Assistance In Class 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429000"/>
            <a:ext cx="3657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Students Lack Guidance and Motivation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5400" y="5943600"/>
            <a:ext cx="365760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Community Outreach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Hosting and Participating in Community Events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4876800"/>
            <a:ext cx="36372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Students Lack Resources and Exposure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5943600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Fragmentation Between Community, Schools and University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5400" y="3352800"/>
            <a:ext cx="365760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Provide Individual Mentoring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Discuss the importance of setting and reaching goals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105400" y="4419600"/>
            <a:ext cx="365760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Provide Opportunities for Exposure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Hosting College Fair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Host Prom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ress Drive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Informing Students of Post High School Options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1938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Breaking the Cycle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05200"/>
            <a:ext cx="3124200" cy="195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343" y="1219200"/>
            <a:ext cx="2259540" cy="2923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5400"/>
            <a:ext cx="2167147" cy="2778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32645"/>
          <a:stretch/>
        </p:blipFill>
        <p:spPr>
          <a:xfrm>
            <a:off x="3048000" y="1143000"/>
            <a:ext cx="2700076" cy="2040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3540" y="-24318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PROM DD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4648200"/>
            <a:ext cx="2946400" cy="2209800"/>
          </a:xfrm>
          <a:prstGeom prst="rect">
            <a:avLst/>
          </a:prstGeom>
        </p:spPr>
      </p:pic>
      <p:pic>
        <p:nvPicPr>
          <p:cNvPr id="10" name="Picture 9" descr="PDD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6400"/>
            <a:ext cx="19812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92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Goals for NSU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46481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Students will: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</a:t>
            </a:r>
            <a:r>
              <a:rPr lang="en-US" dirty="0" smtClean="0">
                <a:solidFill>
                  <a:srgbClr val="002060"/>
                </a:solidFill>
              </a:rPr>
              <a:t>ncrease their educational aspirations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Become more aware of career options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Understand how to pursue various options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B</a:t>
            </a:r>
            <a:r>
              <a:rPr lang="en-US" dirty="0" smtClean="0">
                <a:solidFill>
                  <a:srgbClr val="002060"/>
                </a:solidFill>
              </a:rPr>
              <a:t>ecome more engaged in the community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Mentors will: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en-US" dirty="0" smtClean="0">
                <a:solidFill>
                  <a:srgbClr val="002060"/>
                </a:solidFill>
              </a:rPr>
              <a:t>evelop leadership qualities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E</a:t>
            </a:r>
            <a:r>
              <a:rPr lang="en-US" dirty="0" smtClean="0">
                <a:solidFill>
                  <a:srgbClr val="002060"/>
                </a:solidFill>
              </a:rPr>
              <a:t>nrich NSU participant performance and goals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en-US" dirty="0" smtClean="0">
                <a:solidFill>
                  <a:srgbClr val="002060"/>
                </a:solidFill>
              </a:rPr>
              <a:t>evelop stronger ties to the community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Community will: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</a:t>
            </a:r>
            <a:r>
              <a:rPr lang="en-US" dirty="0" smtClean="0">
                <a:solidFill>
                  <a:srgbClr val="002060"/>
                </a:solidFill>
              </a:rPr>
              <a:t>ncrease parental engagement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H</a:t>
            </a:r>
            <a:r>
              <a:rPr lang="en-US" dirty="0" smtClean="0">
                <a:solidFill>
                  <a:srgbClr val="002060"/>
                </a:solidFill>
              </a:rPr>
              <a:t>ost more community centered events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I</a:t>
            </a:r>
            <a:r>
              <a:rPr lang="en-US" dirty="0" smtClean="0">
                <a:solidFill>
                  <a:srgbClr val="002060"/>
                </a:solidFill>
              </a:rPr>
              <a:t>ncrease community pride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599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0547" y="1339887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81400" y="1351779"/>
            <a:ext cx="1324116" cy="540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753017" y="3812232"/>
            <a:ext cx="3111749" cy="540713"/>
            <a:chOff x="5891573" y="3541875"/>
            <a:chExt cx="3111749" cy="540713"/>
          </a:xfrm>
        </p:grpSpPr>
        <p:sp>
          <p:nvSpPr>
            <p:cNvPr id="11" name="TextBox 10"/>
            <p:cNvSpPr txBox="1"/>
            <p:nvPr/>
          </p:nvSpPr>
          <p:spPr>
            <a:xfrm>
              <a:off x="5891573" y="3581400"/>
              <a:ext cx="3111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Reach more students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17788" y="3541875"/>
              <a:ext cx="2997611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12428" y="2705907"/>
            <a:ext cx="1324116" cy="540713"/>
            <a:chOff x="6246957" y="2839720"/>
            <a:chExt cx="1324116" cy="540713"/>
          </a:xfrm>
        </p:grpSpPr>
        <p:sp>
          <p:nvSpPr>
            <p:cNvPr id="5" name="TextBox 4"/>
            <p:cNvSpPr txBox="1"/>
            <p:nvPr/>
          </p:nvSpPr>
          <p:spPr>
            <a:xfrm>
              <a:off x="6414329" y="2839720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Adapt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46957" y="2839720"/>
              <a:ext cx="1324116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58086" y="1725468"/>
            <a:ext cx="2101857" cy="540713"/>
            <a:chOff x="5344160" y="2030268"/>
            <a:chExt cx="2101857" cy="540713"/>
          </a:xfrm>
        </p:grpSpPr>
        <p:sp>
          <p:nvSpPr>
            <p:cNvPr id="12" name="TextBox 11"/>
            <p:cNvSpPr txBox="1"/>
            <p:nvPr/>
          </p:nvSpPr>
          <p:spPr>
            <a:xfrm>
              <a:off x="5344160" y="2082800"/>
              <a:ext cx="2101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Assess needs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93302" y="2030268"/>
              <a:ext cx="2010400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70696" y="1900420"/>
            <a:ext cx="1324116" cy="540713"/>
            <a:chOff x="1070696" y="1900420"/>
            <a:chExt cx="1324116" cy="540713"/>
          </a:xfrm>
        </p:grpSpPr>
        <p:sp>
          <p:nvSpPr>
            <p:cNvPr id="13" name="TextBox 12"/>
            <p:cNvSpPr txBox="1"/>
            <p:nvPr/>
          </p:nvSpPr>
          <p:spPr>
            <a:xfrm>
              <a:off x="1076960" y="1939945"/>
              <a:ext cx="1229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Expand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0696" y="1900420"/>
              <a:ext cx="1324116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84959" y="5013958"/>
            <a:ext cx="1383712" cy="540713"/>
            <a:chOff x="5485000" y="4532475"/>
            <a:chExt cx="1383712" cy="540713"/>
          </a:xfrm>
        </p:grpSpPr>
        <p:sp>
          <p:nvSpPr>
            <p:cNvPr id="6" name="TextBox 5"/>
            <p:cNvSpPr txBox="1"/>
            <p:nvPr/>
          </p:nvSpPr>
          <p:spPr>
            <a:xfrm>
              <a:off x="5485000" y="4572000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Evaluate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14798" y="4532475"/>
              <a:ext cx="1324116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2846" y="3851757"/>
            <a:ext cx="3287221" cy="540713"/>
            <a:chOff x="596309" y="3550303"/>
            <a:chExt cx="3287221" cy="540713"/>
          </a:xfrm>
        </p:grpSpPr>
        <p:sp>
          <p:nvSpPr>
            <p:cNvPr id="9" name="TextBox 8"/>
            <p:cNvSpPr txBox="1"/>
            <p:nvPr/>
          </p:nvSpPr>
          <p:spPr>
            <a:xfrm>
              <a:off x="641104" y="3580785"/>
              <a:ext cx="32424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Increase effectiveness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6309" y="3550303"/>
              <a:ext cx="3287221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33949" y="4852515"/>
            <a:ext cx="2997611" cy="555953"/>
            <a:chOff x="233949" y="4852515"/>
            <a:chExt cx="2997611" cy="555953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4852515"/>
              <a:ext cx="2308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Refine program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3949" y="4867755"/>
              <a:ext cx="2997611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1320" y="2889286"/>
            <a:ext cx="2997611" cy="540713"/>
            <a:chOff x="401320" y="2889286"/>
            <a:chExt cx="2997611" cy="540713"/>
          </a:xfrm>
        </p:grpSpPr>
        <p:sp>
          <p:nvSpPr>
            <p:cNvPr id="8" name="TextBox 7"/>
            <p:cNvSpPr txBox="1"/>
            <p:nvPr/>
          </p:nvSpPr>
          <p:spPr>
            <a:xfrm>
              <a:off x="475839" y="2928811"/>
              <a:ext cx="251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Develop mentors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1320" y="2889286"/>
              <a:ext cx="2997611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39909" y="6019800"/>
            <a:ext cx="4685108" cy="540713"/>
            <a:chOff x="2139909" y="6019800"/>
            <a:chExt cx="4685108" cy="540713"/>
          </a:xfrm>
        </p:grpSpPr>
        <p:sp>
          <p:nvSpPr>
            <p:cNvPr id="7" name="TextBox 6"/>
            <p:cNvSpPr txBox="1"/>
            <p:nvPr/>
          </p:nvSpPr>
          <p:spPr>
            <a:xfrm>
              <a:off x="2155149" y="6059323"/>
              <a:ext cx="46698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Increase community involvement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39909" y="6019800"/>
              <a:ext cx="4669868" cy="5407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>
            <a:off x="5177746" y="1700068"/>
            <a:ext cx="419017" cy="1014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36302" y="2441133"/>
            <a:ext cx="388715" cy="2647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297771" y="3394880"/>
            <a:ext cx="99362" cy="3420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079800" y="4556760"/>
            <a:ext cx="86940" cy="295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284959" y="5593140"/>
            <a:ext cx="524818" cy="330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148546" y="5610965"/>
            <a:ext cx="535966" cy="330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2040767" y="4504006"/>
            <a:ext cx="0" cy="270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1993818" y="3541820"/>
            <a:ext cx="0" cy="270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1981200" y="2475267"/>
            <a:ext cx="0" cy="270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14600" y="1622135"/>
            <a:ext cx="884331" cy="155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733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1600"/>
            <a:ext cx="2748788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2266"/>
            <a:ext cx="2638038" cy="1745734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Tuskegee, Alabama: Historically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r>
              <a:rPr lang="en-US" dirty="0" smtClean="0"/>
              <a:t>Booker T. Washington</a:t>
            </a:r>
          </a:p>
          <a:p>
            <a:r>
              <a:rPr lang="en-US" dirty="0" smtClean="0"/>
              <a:t>Tuskegee Airmen</a:t>
            </a:r>
          </a:p>
          <a:p>
            <a:r>
              <a:rPr lang="en-US" dirty="0" smtClean="0"/>
              <a:t>George Washington Carver</a:t>
            </a:r>
          </a:p>
          <a:p>
            <a:r>
              <a:rPr lang="en-US" dirty="0" smtClean="0"/>
              <a:t>Rosa Parks</a:t>
            </a:r>
          </a:p>
          <a:p>
            <a:r>
              <a:rPr lang="en-US" dirty="0" smtClean="0"/>
              <a:t>Tuskegee University</a:t>
            </a:r>
          </a:p>
          <a:p>
            <a:r>
              <a:rPr lang="en-US" dirty="0" smtClean="0"/>
              <a:t>U.S Public Health Service Syphilis Study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806565"/>
            <a:ext cx="2158939" cy="3051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4911119"/>
            <a:ext cx="2032000" cy="19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7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Tuskegee, AL: 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724400" cy="4525963"/>
          </a:xfrm>
        </p:spPr>
        <p:txBody>
          <a:bodyPr/>
          <a:lstStyle/>
          <a:p>
            <a:r>
              <a:rPr lang="en-US" sz="2800" dirty="0" smtClean="0"/>
              <a:t>Small rural community</a:t>
            </a:r>
          </a:p>
          <a:p>
            <a:r>
              <a:rPr lang="en-US" sz="2800" dirty="0" smtClean="0"/>
              <a:t>Declining social capital</a:t>
            </a:r>
          </a:p>
          <a:p>
            <a:r>
              <a:rPr lang="en-US" sz="2800" dirty="0" smtClean="0"/>
              <a:t>Rising teen violence </a:t>
            </a:r>
          </a:p>
          <a:p>
            <a:r>
              <a:rPr lang="en-US" sz="2800" dirty="0" smtClean="0"/>
              <a:t>Declining job market</a:t>
            </a:r>
          </a:p>
          <a:p>
            <a:r>
              <a:rPr lang="en-US" sz="2800" dirty="0" smtClean="0"/>
              <a:t>Increasing poverty</a:t>
            </a:r>
          </a:p>
          <a:p>
            <a:r>
              <a:rPr lang="en-US" dirty="0" smtClean="0"/>
              <a:t>High school drop-outs</a:t>
            </a:r>
          </a:p>
          <a:p>
            <a:r>
              <a:rPr lang="en-US" dirty="0" smtClean="0"/>
              <a:t>Teen pregnancies</a:t>
            </a:r>
          </a:p>
          <a:p>
            <a:r>
              <a:rPr lang="en-US" dirty="0" smtClean="0"/>
              <a:t>Black population: 95.8%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975" b="7975"/>
          <a:stretch>
            <a:fillRect/>
          </a:stretch>
        </p:blipFill>
        <p:spPr>
          <a:xfrm>
            <a:off x="6019800" y="990600"/>
            <a:ext cx="3195749" cy="3581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657600"/>
            <a:ext cx="1905000" cy="30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of Disadvantage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2659141"/>
            <a:ext cx="2514600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Environmental Risk Factors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Limited Housing Options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Inadequate Infrastructure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Environmental Hazards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3360" y="4025205"/>
            <a:ext cx="3657600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Environmental Characteristics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54"/>
                </a:solidFill>
              </a:rPr>
              <a:t>Limited Access to Healthy Food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Limited Access to Healthcare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Lack of Green/Recreational Space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Exposure to Violence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Housing Damage and Property Disorder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3160" y="5562600"/>
            <a:ext cx="270764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Health Risk Factors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54"/>
                </a:solidFill>
              </a:rPr>
              <a:t>Poor Nutrition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Inadequate Physical Activity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Stress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Child Neglect and Abuse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177605"/>
            <a:ext cx="3352800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Health Characteristics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54"/>
                </a:solidFill>
              </a:rPr>
              <a:t>Obesity, Hypertension, and Diabetes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54"/>
                </a:solidFill>
              </a:rPr>
              <a:t>ADHD/Learning Disabilities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Behavior and Emotional Disorders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Depression and Anxiety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Substance Abuse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110" y="2640449"/>
            <a:ext cx="343789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Compounding Risk Factors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Limited Healthcare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Limited Educational Services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Limited Social Capital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Discrimination Due to Minority Status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1219200"/>
            <a:ext cx="2819400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Personal Characteristics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Limited Education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Limited Employment Options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Limited Income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54"/>
                </a:solidFill>
              </a:rPr>
              <a:t>Limited Health Literacy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</a:rPr>
              <a:t>Limited Empowerment</a:t>
            </a:r>
          </a:p>
        </p:txBody>
      </p:sp>
      <p:sp>
        <p:nvSpPr>
          <p:cNvPr id="18" name="Right Arrow 17"/>
          <p:cNvSpPr/>
          <p:nvPr/>
        </p:nvSpPr>
        <p:spPr>
          <a:xfrm rot="2434238">
            <a:off x="6392854" y="2001463"/>
            <a:ext cx="673244" cy="34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391399" y="3689448"/>
            <a:ext cx="269649" cy="272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8214350">
            <a:off x="6581638" y="5669293"/>
            <a:ext cx="673244" cy="34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3521591">
            <a:off x="2462501" y="5902618"/>
            <a:ext cx="673244" cy="34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0800000">
            <a:off x="1981201" y="3841847"/>
            <a:ext cx="269649" cy="2729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8900000">
            <a:off x="2578528" y="2015705"/>
            <a:ext cx="673244" cy="349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47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1371600"/>
            <a:ext cx="44043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Disadvantaged Neighborhood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&amp; Community: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Expectations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Lack of ownership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Accumulation of stress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Lack of support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School structural factors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Unknowingly </a:t>
            </a:r>
            <a:r>
              <a:rPr lang="en-US" sz="2000" dirty="0">
                <a:solidFill>
                  <a:srgbClr val="002060"/>
                </a:solidFill>
              </a:rPr>
              <a:t>perpetuate cycle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Cycle in Tuskegee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1447800"/>
            <a:ext cx="37048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Parents: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Single parent households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Low attainment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Low involvement/support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Low expectations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Lack of knowledge/experience: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SAT, college apps, etc.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1371600"/>
            <a:ext cx="3786140" cy="24384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87090" y="4541768"/>
            <a:ext cx="27354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54"/>
                </a:solidFill>
              </a:rPr>
              <a:t>Students:</a:t>
            </a:r>
            <a:endParaRPr lang="en-US" sz="2000" b="1" dirty="0">
              <a:solidFill>
                <a:srgbClr val="000054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Reduced expectations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Low </a:t>
            </a:r>
            <a:r>
              <a:rPr lang="en-US" sz="2000" dirty="0" smtClean="0">
                <a:solidFill>
                  <a:srgbClr val="002060"/>
                </a:solidFill>
              </a:rPr>
              <a:t>motivation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Reduced aspiration</a:t>
            </a:r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Apathy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Low educational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attainment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789" y="1371600"/>
            <a:ext cx="3777250" cy="265414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4541768"/>
            <a:ext cx="2961310" cy="23162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00200" y="4405729"/>
            <a:ext cx="914400" cy="8520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477000" y="4405729"/>
            <a:ext cx="685800" cy="8520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63835" y="2420272"/>
            <a:ext cx="914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98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Observations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4192588" cy="639762"/>
          </a:xfrm>
        </p:spPr>
        <p:txBody>
          <a:bodyPr/>
          <a:lstStyle/>
          <a:p>
            <a:pPr algn="ctr"/>
            <a:r>
              <a:rPr lang="en-US" dirty="0" smtClean="0"/>
              <a:t>Booker T. Washington</a:t>
            </a:r>
          </a:p>
          <a:p>
            <a:pPr algn="ctr"/>
            <a:r>
              <a:rPr lang="en-US" dirty="0" smtClean="0"/>
              <a:t> High School Students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25"/>
          </a:xfrm>
        </p:spPr>
        <p:txBody>
          <a:bodyPr/>
          <a:lstStyle/>
          <a:p>
            <a:r>
              <a:rPr lang="en-US" dirty="0"/>
              <a:t>Lack of guidance</a:t>
            </a:r>
          </a:p>
          <a:p>
            <a:r>
              <a:rPr lang="en-US" dirty="0" smtClean="0"/>
              <a:t>Devaluation of education</a:t>
            </a:r>
          </a:p>
          <a:p>
            <a:r>
              <a:rPr lang="en-US" dirty="0" smtClean="0"/>
              <a:t>Not goal-oriented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However, many were smart and possessed potential to be successful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371600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Tuskegee University Students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25"/>
          </a:xfrm>
        </p:spPr>
        <p:txBody>
          <a:bodyPr/>
          <a:lstStyle/>
          <a:p>
            <a:r>
              <a:rPr lang="en-US" sz="2200" dirty="0"/>
              <a:t>N</a:t>
            </a:r>
            <a:r>
              <a:rPr lang="en-US" sz="2200" dirty="0" smtClean="0"/>
              <a:t>egative view of the community</a:t>
            </a:r>
          </a:p>
          <a:p>
            <a:r>
              <a:rPr lang="en-US" sz="2200" dirty="0" smtClean="0"/>
              <a:t>Fear of/lack of respect for community members</a:t>
            </a:r>
          </a:p>
          <a:p>
            <a:r>
              <a:rPr lang="en-US" sz="2200" dirty="0" smtClean="0"/>
              <a:t>Lack of exposure to the community</a:t>
            </a: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However, they possessed potential to make a change</a:t>
            </a:r>
            <a:endParaRPr lang="en-US" i="1" dirty="0"/>
          </a:p>
        </p:txBody>
      </p:sp>
      <p:sp>
        <p:nvSpPr>
          <p:cNvPr id="7" name="Curved Right Arrow 6"/>
          <p:cNvSpPr/>
          <p:nvPr/>
        </p:nvSpPr>
        <p:spPr>
          <a:xfrm>
            <a:off x="1600200" y="5649710"/>
            <a:ext cx="731520" cy="1216152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6705600" y="5641848"/>
            <a:ext cx="731520" cy="1216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5943600"/>
            <a:ext cx="4195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Bridging The Gap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79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 Up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34058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68580" indent="0">
              <a:buNone/>
            </a:pPr>
            <a:r>
              <a:rPr lang="en-US" sz="2800" dirty="0" smtClean="0"/>
              <a:t>Enhance </a:t>
            </a:r>
            <a:r>
              <a:rPr lang="en-US" sz="2800" dirty="0"/>
              <a:t>the overall student: academically, and socially by providing assistance and mentorship through healthy relationships so that students may realize academic achievement both in and out of high school. 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0302"/>
            <a:ext cx="2667000" cy="1677697"/>
          </a:xfrm>
          <a:prstGeom prst="rect">
            <a:avLst/>
          </a:prstGeom>
        </p:spPr>
      </p:pic>
      <p:pic>
        <p:nvPicPr>
          <p:cNvPr id="5" name="Picture 4" descr="Next Step Up mentor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181600"/>
            <a:ext cx="2743198" cy="16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17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6705600" y="4419600"/>
            <a:ext cx="762000" cy="1447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1600200"/>
            <a:ext cx="16002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95600" y="1676400"/>
            <a:ext cx="9906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2"/>
          </p:cNvCxnSpPr>
          <p:nvPr/>
        </p:nvCxnSpPr>
        <p:spPr>
          <a:xfrm flipH="1">
            <a:off x="838201" y="5108377"/>
            <a:ext cx="10750" cy="7590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52600" y="4343400"/>
            <a:ext cx="838200" cy="152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65195917"/>
              </p:ext>
            </p:extLst>
          </p:nvPr>
        </p:nvGraphicFramePr>
        <p:xfrm>
          <a:off x="609600" y="1293167"/>
          <a:ext cx="8001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4800600"/>
            <a:ext cx="1697901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ACT/SAT Practice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4114800"/>
            <a:ext cx="1152128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Mentorship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676400" y="2362200"/>
            <a:ext cx="1851789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Teacher Assistance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00800" y="243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943600" y="2362200"/>
            <a:ext cx="2364750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Individualized Assistance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715404" y="4800600"/>
            <a:ext cx="1428596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Empowerment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0" y="4114800"/>
            <a:ext cx="1262059" cy="30777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Engagement</a:t>
            </a:r>
            <a:endParaRPr lang="en-US" sz="1400" b="1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8001000" y="5105400"/>
            <a:ext cx="1524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58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Mutually Beneficial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070744"/>
            <a:ext cx="4724400" cy="3951288"/>
          </a:xfrm>
        </p:spPr>
        <p:txBody>
          <a:bodyPr/>
          <a:lstStyle/>
          <a:p>
            <a:r>
              <a:rPr lang="en-US" dirty="0" smtClean="0"/>
              <a:t>Tuskegee students become involved in the community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Community feels more accepted and involved with the university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High school students acquire mentors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1600" y="2438400"/>
            <a:ext cx="3733800" cy="2785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791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71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12499</TotalTime>
  <Words>542</Words>
  <Application>Microsoft Office PowerPoint</Application>
  <PresentationFormat>On-screen Show (4:3)</PresentationFormat>
  <Paragraphs>164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Next Step Up: A Mentoring and Tutoring Intervention </vt:lpstr>
      <vt:lpstr>Tuskegee, Alabama: Historically</vt:lpstr>
      <vt:lpstr>Tuskegee, AL: Present</vt:lpstr>
      <vt:lpstr>Cycle of Disadvantage</vt:lpstr>
      <vt:lpstr>The Cycle in Tuskegee</vt:lpstr>
      <vt:lpstr>My Observations</vt:lpstr>
      <vt:lpstr>Next Step Up Mission</vt:lpstr>
      <vt:lpstr>Framework</vt:lpstr>
      <vt:lpstr>Mutually Beneficial</vt:lpstr>
      <vt:lpstr>Breaking the Cycle</vt:lpstr>
      <vt:lpstr>Breaking the Cycle in Action</vt:lpstr>
      <vt:lpstr>Long-term Goals for NSU</vt:lpstr>
      <vt:lpstr>What’s next?</vt:lpstr>
    </vt:vector>
  </TitlesOfParts>
  <Company>University of Michigan School of Natural Resources and Environment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SNRE</dc:title>
  <dc:creator>Dave Brenner</dc:creator>
  <cp:lastModifiedBy>Janice Nodvin</cp:lastModifiedBy>
  <cp:revision>287</cp:revision>
  <dcterms:created xsi:type="dcterms:W3CDTF">2008-09-15T14:53:44Z</dcterms:created>
  <dcterms:modified xsi:type="dcterms:W3CDTF">2014-04-02T23:27:04Z</dcterms:modified>
</cp:coreProperties>
</file>