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8" r:id="rId1"/>
  </p:sldMasterIdLst>
  <p:notesMasterIdLst>
    <p:notesMasterId r:id="rId17"/>
  </p:notesMasterIdLst>
  <p:sldIdLst>
    <p:sldId id="256" r:id="rId2"/>
    <p:sldId id="274" r:id="rId3"/>
    <p:sldId id="257" r:id="rId4"/>
    <p:sldId id="268" r:id="rId5"/>
    <p:sldId id="258" r:id="rId6"/>
    <p:sldId id="259" r:id="rId7"/>
    <p:sldId id="273" r:id="rId8"/>
    <p:sldId id="262" r:id="rId9"/>
    <p:sldId id="267" r:id="rId10"/>
    <p:sldId id="260" r:id="rId11"/>
    <p:sldId id="265" r:id="rId12"/>
    <p:sldId id="271" r:id="rId13"/>
    <p:sldId id="269" r:id="rId14"/>
    <p:sldId id="272"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93" autoAdjust="0"/>
  </p:normalViewPr>
  <p:slideViewPr>
    <p:cSldViewPr snapToGrid="0" snapToObjects="1">
      <p:cViewPr>
        <p:scale>
          <a:sx n="52" d="100"/>
          <a:sy n="52" d="100"/>
        </p:scale>
        <p:origin x="-18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DFDE53-38C2-184F-B0E4-8F03ADB760D4}" type="datetimeFigureOut">
              <a:rPr lang="en-US" smtClean="0"/>
              <a:t>4/6/2014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C0183-9606-EA42-B5D0-BDB45D84BD4C}" type="slidenum">
              <a:rPr lang="en-US" smtClean="0"/>
              <a:t>‹#›</a:t>
            </a:fld>
            <a:endParaRPr lang="en-US"/>
          </a:p>
        </p:txBody>
      </p:sp>
    </p:spTree>
    <p:extLst>
      <p:ext uri="{BB962C8B-B14F-4D97-AF65-F5344CB8AC3E}">
        <p14:creationId xmlns:p14="http://schemas.microsoft.com/office/powerpoint/2010/main" val="23074031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Interviewed</a:t>
            </a:r>
            <a:r>
              <a:rPr lang="en-US" baseline="0" dirty="0" smtClean="0"/>
              <a:t> 4 MLPs – asked about referral and intake practices.  Is it possible to recommend best practices?</a:t>
            </a:r>
            <a:endParaRPr lang="en-US" dirty="0"/>
          </a:p>
        </p:txBody>
      </p:sp>
      <p:sp>
        <p:nvSpPr>
          <p:cNvPr id="4" name="Slide Number Placeholder 3"/>
          <p:cNvSpPr>
            <a:spLocks noGrp="1"/>
          </p:cNvSpPr>
          <p:nvPr>
            <p:ph type="sldNum" sz="quarter" idx="10"/>
          </p:nvPr>
        </p:nvSpPr>
        <p:spPr/>
        <p:txBody>
          <a:bodyPr/>
          <a:lstStyle/>
          <a:p>
            <a:fld id="{722C0183-9606-EA42-B5D0-BDB45D84BD4C}" type="slidenum">
              <a:rPr lang="en-US" smtClean="0"/>
              <a:t>1</a:t>
            </a:fld>
            <a:endParaRPr lang="en-US"/>
          </a:p>
        </p:txBody>
      </p:sp>
    </p:spTree>
    <p:extLst>
      <p:ext uri="{BB962C8B-B14F-4D97-AF65-F5344CB8AC3E}">
        <p14:creationId xmlns:p14="http://schemas.microsoft.com/office/powerpoint/2010/main" val="214889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-Interested in the questions the medical side asks to</a:t>
            </a:r>
            <a:r>
              <a:rPr lang="en-US" baseline="0" dirty="0" smtClean="0"/>
              <a:t> determine whether there’s a legal need that’s exacerbating the child’s health problem.  How are children screened?</a:t>
            </a:r>
          </a:p>
          <a:p>
            <a:endParaRPr lang="en-US" baseline="0" dirty="0" smtClean="0"/>
          </a:p>
          <a:p>
            <a:r>
              <a:rPr lang="en-US" baseline="0" dirty="0" smtClean="0"/>
              <a:t>-When are questions asked of the patient?</a:t>
            </a:r>
          </a:p>
          <a:p>
            <a:r>
              <a:rPr lang="en-US" baseline="0" dirty="0" smtClean="0"/>
              <a:t>	-support in the literature for a paper screen that patients fill out themselves (identifies more legal issues), efficiency, buy-in</a:t>
            </a:r>
          </a:p>
          <a:p>
            <a:r>
              <a:rPr lang="en-US" baseline="0" dirty="0" smtClean="0"/>
              <a:t>	-but some MLPs don’t give a paper screen and instead the medical provider asks questions</a:t>
            </a:r>
          </a:p>
          <a:p>
            <a:r>
              <a:rPr lang="en-US" baseline="0" dirty="0" smtClean="0"/>
              <a:t>			-Cincinnati: uses a paper screen, also social and environmental questions that get asked at every visit (included in the EMR)</a:t>
            </a:r>
          </a:p>
          <a:p>
            <a:r>
              <a:rPr lang="en-US" baseline="0" dirty="0" smtClean="0"/>
              <a:t>			-Atlanta: uses a paper screen, reviews that paper screen during the medical visit, working on trigger questions in the EMR</a:t>
            </a:r>
          </a:p>
          <a:p>
            <a:r>
              <a:rPr lang="en-US" baseline="0" dirty="0" smtClean="0"/>
              <a:t>			-DC: advocacy code card, general rule of thumb – if you think there’s an issue refer it </a:t>
            </a:r>
          </a:p>
          <a:p>
            <a:endParaRPr lang="en-US" baseline="0" dirty="0" smtClean="0"/>
          </a:p>
          <a:p>
            <a:endParaRPr lang="en-US" baseline="0" dirty="0" smtClean="0"/>
          </a:p>
          <a:p>
            <a:r>
              <a:rPr lang="en-US" baseline="0" dirty="0" smtClean="0"/>
              <a:t>***All of the MLPs I talked to stressed: we’ve been working for a long time with the medical providers they know what questions to ask. On site 1-5 days.</a:t>
            </a:r>
          </a:p>
          <a:p>
            <a:endParaRPr lang="en-US" baseline="0" dirty="0" smtClean="0"/>
          </a:p>
          <a:p>
            <a:r>
              <a:rPr lang="en-US" baseline="0" dirty="0" smtClean="0"/>
              <a:t>How is the referral given?</a:t>
            </a:r>
          </a:p>
          <a:p>
            <a:r>
              <a:rPr lang="en-US" baseline="0" dirty="0" smtClean="0"/>
              <a:t>	-Cincinnati: in the EMR, print out</a:t>
            </a:r>
          </a:p>
          <a:p>
            <a:r>
              <a:rPr lang="en-US" baseline="0" dirty="0" smtClean="0"/>
              <a:t>	-Atlanta: call/email, consult form</a:t>
            </a:r>
          </a:p>
          <a:p>
            <a:r>
              <a:rPr lang="en-US" baseline="0" dirty="0" smtClean="0"/>
              <a:t>	-DC: Call, email, in the EMR</a:t>
            </a:r>
          </a:p>
          <a:p>
            <a:endParaRPr lang="en-US" baseline="0" dirty="0" smtClean="0"/>
          </a:p>
        </p:txBody>
      </p:sp>
      <p:sp>
        <p:nvSpPr>
          <p:cNvPr id="4" name="Slide Number Placeholder 3"/>
          <p:cNvSpPr>
            <a:spLocks noGrp="1"/>
          </p:cNvSpPr>
          <p:nvPr>
            <p:ph type="sldNum" sz="quarter" idx="10"/>
          </p:nvPr>
        </p:nvSpPr>
        <p:spPr/>
        <p:txBody>
          <a:bodyPr/>
          <a:lstStyle/>
          <a:p>
            <a:fld id="{722C0183-9606-EA42-B5D0-BDB45D84BD4C}" type="slidenum">
              <a:rPr lang="en-US" smtClean="0"/>
              <a:t>11</a:t>
            </a:fld>
            <a:endParaRPr lang="en-US"/>
          </a:p>
        </p:txBody>
      </p:sp>
    </p:spTree>
    <p:extLst>
      <p:ext uri="{BB962C8B-B14F-4D97-AF65-F5344CB8AC3E}">
        <p14:creationId xmlns:p14="http://schemas.microsoft.com/office/powerpoint/2010/main" val="377719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Trying to capture as many clients as possible… </a:t>
            </a:r>
          </a:p>
          <a:p>
            <a:endParaRPr lang="en-US" dirty="0" smtClean="0"/>
          </a:p>
          <a:p>
            <a:r>
              <a:rPr lang="en-US" dirty="0" smtClean="0"/>
              <a:t>Paper</a:t>
            </a:r>
            <a:r>
              <a:rPr lang="en-US" baseline="0" dirty="0" smtClean="0"/>
              <a:t> screen  </a:t>
            </a:r>
            <a:r>
              <a:rPr lang="en-US" baseline="0" dirty="0" smtClean="0">
                <a:sym typeface="Wingdings"/>
              </a:rPr>
              <a:t> support for it in the literature, efficiency</a:t>
            </a:r>
            <a:endParaRPr lang="en-US" baseline="0" dirty="0" smtClean="0"/>
          </a:p>
          <a:p>
            <a:r>
              <a:rPr lang="en-US" baseline="0" dirty="0" smtClean="0"/>
              <a:t>EMR ensures that questions get asked at every visit </a:t>
            </a:r>
          </a:p>
          <a:p>
            <a:endParaRPr lang="en-US" baseline="0" dirty="0" smtClean="0"/>
          </a:p>
          <a:p>
            <a:r>
              <a:rPr lang="en-US" baseline="0" dirty="0" smtClean="0"/>
              <a:t>Referral:  flexibility vs. efficiency:</a:t>
            </a:r>
          </a:p>
          <a:p>
            <a:r>
              <a:rPr lang="en-US" baseline="0" dirty="0" smtClean="0"/>
              <a:t>	-DC’s general rule: refer it </a:t>
            </a:r>
          </a:p>
          <a:p>
            <a:r>
              <a:rPr lang="en-US" baseline="0" dirty="0" smtClean="0"/>
              <a:t>	-Boston: safe handoff.  Boston has formalized a more collaborative approach (try to establish with the medical provider that there’s a legal issue that the attorney needs to be involved with before referrals is made)</a:t>
            </a:r>
          </a:p>
          <a:p>
            <a:r>
              <a:rPr lang="en-US" baseline="0" dirty="0" smtClean="0"/>
              <a:t>		Justifications: efficient, partnership – ongoing process of education</a:t>
            </a:r>
          </a:p>
        </p:txBody>
      </p:sp>
      <p:sp>
        <p:nvSpPr>
          <p:cNvPr id="4" name="Slide Number Placeholder 3"/>
          <p:cNvSpPr>
            <a:spLocks noGrp="1"/>
          </p:cNvSpPr>
          <p:nvPr>
            <p:ph type="sldNum" sz="quarter" idx="10"/>
          </p:nvPr>
        </p:nvSpPr>
        <p:spPr/>
        <p:txBody>
          <a:bodyPr/>
          <a:lstStyle/>
          <a:p>
            <a:fld id="{722C0183-9606-EA42-B5D0-BDB45D84BD4C}" type="slidenum">
              <a:rPr lang="en-US" smtClean="0"/>
              <a:t>12</a:t>
            </a:fld>
            <a:endParaRPr lang="en-US"/>
          </a:p>
        </p:txBody>
      </p:sp>
    </p:spTree>
    <p:extLst>
      <p:ext uri="{BB962C8B-B14F-4D97-AF65-F5344CB8AC3E}">
        <p14:creationId xmlns:p14="http://schemas.microsoft.com/office/powerpoint/2010/main" val="348150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Atlanta MLP does a legal check-up which is based on the medical history/physical.  They ask about all kinds of issues – child care, child abuse, education, employment.  And then they can try to address all of these.</a:t>
            </a:r>
          </a:p>
          <a:p>
            <a:endParaRPr lang="en-US" baseline="0" dirty="0" smtClean="0"/>
          </a:p>
          <a:p>
            <a:r>
              <a:rPr lang="en-US" baseline="0" dirty="0" err="1" smtClean="0"/>
              <a:t>Cinicinnati</a:t>
            </a:r>
            <a:r>
              <a:rPr lang="en-US" baseline="0" dirty="0" smtClean="0"/>
              <a:t> MLP – does an initial intake and then they have a from that’s specific to the issue that the client has been referred for.  So for housing conditions they ask, “Have you contacted your landlord?”  Have you contacted the city?”</a:t>
            </a:r>
          </a:p>
          <a:p>
            <a:endParaRPr lang="en-US" baseline="0" dirty="0" smtClean="0"/>
          </a:p>
          <a:p>
            <a:r>
              <a:rPr lang="en-US" baseline="0" dirty="0" smtClean="0"/>
              <a:t>DC MLP – initial screening and then more detailed questions about the issue</a:t>
            </a:r>
          </a:p>
          <a:p>
            <a:endParaRPr lang="en-US" baseline="0" dirty="0" smtClean="0"/>
          </a:p>
          <a:p>
            <a:r>
              <a:rPr lang="en-US" baseline="0" dirty="0" smtClean="0"/>
              <a:t>Too many institutional variables to make a recommendation (pro bono, housed within a large organization?)</a:t>
            </a:r>
          </a:p>
        </p:txBody>
      </p:sp>
      <p:sp>
        <p:nvSpPr>
          <p:cNvPr id="4" name="Slide Number Placeholder 3"/>
          <p:cNvSpPr>
            <a:spLocks noGrp="1"/>
          </p:cNvSpPr>
          <p:nvPr>
            <p:ph type="sldNum" sz="quarter" idx="10"/>
          </p:nvPr>
        </p:nvSpPr>
        <p:spPr/>
        <p:txBody>
          <a:bodyPr/>
          <a:lstStyle/>
          <a:p>
            <a:fld id="{722C0183-9606-EA42-B5D0-BDB45D84BD4C}" type="slidenum">
              <a:rPr lang="en-US" smtClean="0"/>
              <a:t>13</a:t>
            </a:fld>
            <a:endParaRPr lang="en-US"/>
          </a:p>
        </p:txBody>
      </p:sp>
    </p:spTree>
    <p:extLst>
      <p:ext uri="{BB962C8B-B14F-4D97-AF65-F5344CB8AC3E}">
        <p14:creationId xmlns:p14="http://schemas.microsoft.com/office/powerpoint/2010/main" val="75876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Trying to address the legal issue in the most efficient and effective way possible.  Is the goal</a:t>
            </a:r>
            <a:r>
              <a:rPr lang="en-US" baseline="0" dirty="0" smtClean="0"/>
              <a:t> also to capture all legal issues?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22C0183-9606-EA42-B5D0-BDB45D84BD4C}" type="slidenum">
              <a:rPr lang="en-US" smtClean="0"/>
              <a:t>14</a:t>
            </a:fld>
            <a:endParaRPr lang="en-US"/>
          </a:p>
        </p:txBody>
      </p:sp>
    </p:spTree>
    <p:extLst>
      <p:ext uri="{BB962C8B-B14F-4D97-AF65-F5344CB8AC3E}">
        <p14:creationId xmlns:p14="http://schemas.microsoft.com/office/powerpoint/2010/main" val="418858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Expansion: referrals from insurance</a:t>
            </a:r>
            <a:r>
              <a:rPr lang="en-US" baseline="0" dirty="0" smtClean="0"/>
              <a:t> companies, referrals from specific programs (e.g. teen mothers program and asthma-specific programs; Emergency Departments)</a:t>
            </a:r>
          </a:p>
          <a:p>
            <a:endParaRPr lang="en-US" baseline="0" dirty="0" smtClean="0"/>
          </a:p>
          <a:p>
            <a:r>
              <a:rPr lang="en-US" baseline="0" dirty="0" smtClean="0"/>
              <a:t>As mentioned earlier – a lot of talk about EMRs and what’s the best way to get into those.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Insurance companies: </a:t>
            </a:r>
            <a:r>
              <a:rPr lang="en-US" baseline="0" dirty="0" smtClean="0"/>
              <a:t>From DC re Partnerships with a Medicaid Managed Care organization: </a:t>
            </a:r>
            <a:r>
              <a:rPr lang="en-US" sz="1200" kern="1200" dirty="0" smtClean="0">
                <a:solidFill>
                  <a:schemeClr val="tx1"/>
                </a:solidFill>
                <a:effectLst/>
                <a:latin typeface="+mn-lt"/>
                <a:ea typeface="+mn-ea"/>
                <a:cs typeface="+mn-cs"/>
              </a:rPr>
              <a:t>They have an asthma quality improvement program to try to improve the care and decrease emergency room visits for kids with asthma. And so when there are housing conditions issues we take referrals from them to try to see if we can help on housing conditions part of it.</a:t>
            </a:r>
          </a:p>
          <a:p>
            <a:endParaRPr lang="en-US" dirty="0" smtClean="0"/>
          </a:p>
          <a:p>
            <a:r>
              <a:rPr lang="en-US" b="0" dirty="0" smtClean="0"/>
              <a:t>And,</a:t>
            </a:r>
            <a:r>
              <a:rPr lang="en-US" b="0" baseline="0" dirty="0" smtClean="0"/>
              <a:t> of course, research also brings up more questions… if I had more time I would look at what MLPs are doing at the advocacy level.  One professional I talked to from DC participates in a housing policy advocacy group and she goes to a housing policy meetings.  She’s working to get legislation passed in D.C. that would give tenants’ rights when there’s mold in the home.  (Right now there’s no legal hook, so landowners can paint over mold.)</a:t>
            </a:r>
          </a:p>
          <a:p>
            <a:endParaRPr lang="en-US" b="1" baseline="0" dirty="0" smtClean="0"/>
          </a:p>
          <a:p>
            <a:r>
              <a:rPr lang="en-US" b="1" baseline="0" dirty="0" smtClean="0"/>
              <a:t>Cincinnati discovered that a number of their patients came specifically from one substandard housing cluster, so the attorneys worked…. </a:t>
            </a:r>
          </a:p>
        </p:txBody>
      </p:sp>
      <p:sp>
        <p:nvSpPr>
          <p:cNvPr id="4" name="Slide Number Placeholder 3"/>
          <p:cNvSpPr>
            <a:spLocks noGrp="1"/>
          </p:cNvSpPr>
          <p:nvPr>
            <p:ph type="sldNum" sz="quarter" idx="10"/>
          </p:nvPr>
        </p:nvSpPr>
        <p:spPr/>
        <p:txBody>
          <a:bodyPr/>
          <a:lstStyle/>
          <a:p>
            <a:fld id="{722C0183-9606-EA42-B5D0-BDB45D84BD4C}" type="slidenum">
              <a:rPr lang="en-US" smtClean="0"/>
              <a:t>15</a:t>
            </a:fld>
            <a:endParaRPr lang="en-US"/>
          </a:p>
        </p:txBody>
      </p:sp>
    </p:spTree>
    <p:extLst>
      <p:ext uri="{BB962C8B-B14F-4D97-AF65-F5344CB8AC3E}">
        <p14:creationId xmlns:p14="http://schemas.microsoft.com/office/powerpoint/2010/main" val="131017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Heard the term during</a:t>
            </a:r>
            <a:r>
              <a:rPr lang="en-US" baseline="0" dirty="0" smtClean="0"/>
              <a:t> my first year of law school at a presentation and had no idea what it meant.  So I did some basic research and realized that it’s exactly what it sounds like – medical professionals and attorneys working together to address client’s legal needs.</a:t>
            </a:r>
          </a:p>
          <a:p>
            <a:endParaRPr lang="en-US" baseline="0" dirty="0" smtClean="0"/>
          </a:p>
          <a:p>
            <a:r>
              <a:rPr lang="en-US" baseline="0" dirty="0" smtClean="0"/>
              <a:t>The idea appealed to me because law seems to operate in a silo.  Broadly speaking, attorneys don’t always make connections between their work and their clients and policy.  In law school, especially, we focus on the law.</a:t>
            </a:r>
          </a:p>
          <a:p>
            <a:endParaRPr lang="en-US" baseline="0" dirty="0" smtClean="0"/>
          </a:p>
          <a:p>
            <a:r>
              <a:rPr lang="en-US" baseline="0" dirty="0" smtClean="0"/>
              <a:t>Conducting a project focused MLPs interested me because it would give me a chance to speak to professionals who are doing innovative, needed work.</a:t>
            </a:r>
          </a:p>
          <a:p>
            <a:endParaRPr lang="en-US" baseline="0" dirty="0" smtClean="0"/>
          </a:p>
          <a:p>
            <a:r>
              <a:rPr lang="en-US" baseline="0" dirty="0" smtClean="0"/>
              <a:t>This project was a challenge, though, because I didn’t know anything about Medical-Legal Partnerships going into it.   </a:t>
            </a:r>
          </a:p>
        </p:txBody>
      </p:sp>
      <p:sp>
        <p:nvSpPr>
          <p:cNvPr id="4" name="Slide Number Placeholder 3"/>
          <p:cNvSpPr>
            <a:spLocks noGrp="1"/>
          </p:cNvSpPr>
          <p:nvPr>
            <p:ph type="sldNum" sz="quarter" idx="10"/>
          </p:nvPr>
        </p:nvSpPr>
        <p:spPr/>
        <p:txBody>
          <a:bodyPr/>
          <a:lstStyle/>
          <a:p>
            <a:fld id="{722C0183-9606-EA42-B5D0-BDB45D84BD4C}" type="slidenum">
              <a:rPr lang="en-US" smtClean="0"/>
              <a:t>2</a:t>
            </a:fld>
            <a:endParaRPr lang="en-US"/>
          </a:p>
        </p:txBody>
      </p:sp>
    </p:spTree>
    <p:extLst>
      <p:ext uri="{BB962C8B-B14F-4D97-AF65-F5344CB8AC3E}">
        <p14:creationId xmlns:p14="http://schemas.microsoft.com/office/powerpoint/2010/main" val="374114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BRAINCHILD</a:t>
            </a:r>
            <a:r>
              <a:rPr lang="en-US" baseline="0" dirty="0" smtClean="0"/>
              <a:t>. Barry Zuckerman of Boston Medical Center </a:t>
            </a:r>
            <a:r>
              <a:rPr lang="en-US" baseline="0" dirty="0" err="1" smtClean="0"/>
              <a:t>hadthe</a:t>
            </a:r>
            <a:r>
              <a:rPr lang="en-US" baseline="0" dirty="0" smtClean="0"/>
              <a:t> original idea for an MLP.  It was in its most basic form at that time.  He hired in an attorney to help address patients legal needs that were causing medical problems.  “</a:t>
            </a:r>
            <a:r>
              <a:rPr lang="en-US" dirty="0" smtClean="0"/>
              <a:t>''I want an impact on the whole child, since you can't separate out a child's organ functions from the rest of his body and the context of his environment.’’</a:t>
            </a:r>
            <a:endParaRPr lang="en-US" baseline="0" dirty="0" smtClean="0"/>
          </a:p>
          <a:p>
            <a:endParaRPr lang="en-US" baseline="0" dirty="0" smtClean="0"/>
          </a:p>
          <a:p>
            <a:r>
              <a:rPr lang="en-US" baseline="0" dirty="0" smtClean="0"/>
              <a:t>In other words, Dr. Zuckerman realized that the traditional medical model is limited in its capacity to serve patients if there is something in the home that is exacerbating their health condition. The MLP model asks medical caretakers to think about social determinants of health – housing conditions, working conditions, income, food, etc.</a:t>
            </a:r>
          </a:p>
          <a:p>
            <a:endParaRPr lang="en-US" baseline="0" dirty="0" smtClean="0"/>
          </a:p>
          <a:p>
            <a:r>
              <a:rPr lang="en-US" sz="1200" kern="1200" dirty="0" smtClean="0">
                <a:solidFill>
                  <a:schemeClr val="tx1"/>
                </a:solidFill>
                <a:latin typeface="+mn-lt"/>
                <a:ea typeface="+mn-ea"/>
                <a:cs typeface="+mn-cs"/>
              </a:rPr>
              <a:t>According to one</a:t>
            </a:r>
            <a:r>
              <a:rPr lang="en-US" sz="1200" kern="1200" baseline="0" dirty="0" smtClean="0">
                <a:solidFill>
                  <a:schemeClr val="tx1"/>
                </a:solidFill>
                <a:latin typeface="+mn-lt"/>
                <a:ea typeface="+mn-ea"/>
                <a:cs typeface="+mn-cs"/>
              </a:rPr>
              <a:t> study: o</a:t>
            </a:r>
            <a:r>
              <a:rPr lang="en-US" sz="1200" kern="1200" dirty="0" smtClean="0">
                <a:solidFill>
                  <a:schemeClr val="tx1"/>
                </a:solidFill>
                <a:latin typeface="+mn-lt"/>
                <a:ea typeface="+mn-ea"/>
                <a:cs typeface="+mn-cs"/>
              </a:rPr>
              <a:t>ne in six people live in poverty, and each of those individuals has a civil legal problem that negatively affects their health</a:t>
            </a:r>
            <a:endParaRPr lang="en-US" baseline="0" dirty="0" smtClean="0"/>
          </a:p>
          <a:p>
            <a:endParaRPr lang="en-US" baseline="0" dirty="0" smtClean="0"/>
          </a:p>
          <a:p>
            <a:r>
              <a:rPr lang="en-US" baseline="0" dirty="0" smtClean="0"/>
              <a:t>So… the idea was, get these patients to an attorney</a:t>
            </a:r>
          </a:p>
          <a:p>
            <a:endParaRPr lang="en-US" baseline="0" dirty="0" smtClean="0"/>
          </a:p>
          <a:p>
            <a:r>
              <a:rPr lang="en-US" baseline="0" dirty="0" smtClean="0"/>
              <a:t>But how does this partnership work… </a:t>
            </a:r>
            <a:r>
              <a:rPr lang="en-US" sz="1200" kern="1200" dirty="0" smtClean="0">
                <a:solidFill>
                  <a:schemeClr val="tx1"/>
                </a:solidFill>
                <a:effectLst/>
                <a:latin typeface="+mn-lt"/>
                <a:ea typeface="+mn-ea"/>
                <a:cs typeface="+mn-cs"/>
              </a:rPr>
              <a:t>As of 2012, MLPs existed in 38 states across the U.S. and are established in 100 hospitals and 166 community health centers</a:t>
            </a:r>
            <a:r>
              <a:rPr lang="en-US" dirty="0" smtClean="0">
                <a:effectLst/>
              </a:rPr>
              <a:t> </a:t>
            </a:r>
          </a:p>
          <a:p>
            <a:endParaRPr lang="en-US" baseline="0" dirty="0" smtClean="0">
              <a:effectLst/>
            </a:endParaRPr>
          </a:p>
          <a:p>
            <a:endParaRPr lang="en-US" baseline="0" dirty="0" smtClean="0"/>
          </a:p>
          <a:p>
            <a:r>
              <a:rPr lang="en-US" baseline="0" dirty="0" smtClean="0"/>
              <a:t>http://</a:t>
            </a:r>
            <a:r>
              <a:rPr lang="en-US" baseline="0" dirty="0" err="1" smtClean="0"/>
              <a:t>www.mlpboston.org</a:t>
            </a:r>
            <a:r>
              <a:rPr lang="en-US" baseline="0" dirty="0" smtClean="0"/>
              <a:t>/about-us/mission-and-history</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22C0183-9606-EA42-B5D0-BDB45D84BD4C}" type="slidenum">
              <a:rPr lang="en-US" smtClean="0"/>
              <a:t>3</a:t>
            </a:fld>
            <a:endParaRPr lang="en-US"/>
          </a:p>
        </p:txBody>
      </p:sp>
    </p:spTree>
    <p:extLst>
      <p:ext uri="{BB962C8B-B14F-4D97-AF65-F5344CB8AC3E}">
        <p14:creationId xmlns:p14="http://schemas.microsoft.com/office/powerpoint/2010/main" val="374114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MLP model.  Patients visit</a:t>
            </a:r>
            <a:r>
              <a:rPr lang="en-US" baseline="0" dirty="0" smtClean="0"/>
              <a:t> the medical provider.  Caregivers ask questions to try to ascertain whether something at home is contributing to their illness.  If the patient says that there is, the patient is referred to the legal side of the partnership.  The patient might meet face-to-face with an attorney from the MLP or the attorney/investigator may make a phone call </a:t>
            </a:r>
          </a:p>
          <a:p>
            <a:endParaRPr lang="en-US" baseline="0" dirty="0" smtClean="0"/>
          </a:p>
          <a:p>
            <a:r>
              <a:rPr lang="en-US" baseline="0" dirty="0" smtClean="0"/>
              <a:t>This is a basic model.  The medical side can be an emergency department, a primary care center in a hospital, a community health center, etc.  </a:t>
            </a:r>
          </a:p>
          <a:p>
            <a:endParaRPr lang="en-US" baseline="0" dirty="0" smtClean="0"/>
          </a:p>
          <a:p>
            <a:r>
              <a:rPr lang="en-US" baseline="0" dirty="0" smtClean="0"/>
              <a:t>The attorneys can come from law schools and or nonprofits.  Often, the attorneys from the nonprofits are part of a larger organization, but sometimes they form their own organization.</a:t>
            </a:r>
          </a:p>
          <a:p>
            <a:endParaRPr lang="en-US" baseline="0" dirty="0" smtClean="0"/>
          </a:p>
          <a:p>
            <a:r>
              <a:rPr lang="en-US" baseline="0" dirty="0" smtClean="0"/>
              <a:t>***</a:t>
            </a:r>
            <a:r>
              <a:rPr lang="en-US" b="1" baseline="0" dirty="0" smtClean="0"/>
              <a:t>Attorneys often onsite</a:t>
            </a:r>
            <a:endParaRPr lang="en-US" dirty="0"/>
          </a:p>
        </p:txBody>
      </p:sp>
      <p:sp>
        <p:nvSpPr>
          <p:cNvPr id="4" name="Slide Number Placeholder 3"/>
          <p:cNvSpPr>
            <a:spLocks noGrp="1"/>
          </p:cNvSpPr>
          <p:nvPr>
            <p:ph type="sldNum" sz="quarter" idx="10"/>
          </p:nvPr>
        </p:nvSpPr>
        <p:spPr/>
        <p:txBody>
          <a:bodyPr/>
          <a:lstStyle/>
          <a:p>
            <a:fld id="{722C0183-9606-EA42-B5D0-BDB45D84BD4C}" type="slidenum">
              <a:rPr lang="en-US" smtClean="0"/>
              <a:t>4</a:t>
            </a:fld>
            <a:endParaRPr lang="en-US"/>
          </a:p>
        </p:txBody>
      </p:sp>
    </p:spTree>
    <p:extLst>
      <p:ext uri="{BB962C8B-B14F-4D97-AF65-F5344CB8AC3E}">
        <p14:creationId xmlns:p14="http://schemas.microsoft.com/office/powerpoint/2010/main" val="111637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MLPs undertake 3 activities.</a:t>
            </a:r>
          </a:p>
          <a:p>
            <a:endParaRPr lang="en-US" dirty="0" smtClean="0"/>
          </a:p>
          <a:p>
            <a:r>
              <a:rPr lang="en-US" dirty="0" smtClean="0"/>
              <a:t>1. Legal Assistance</a:t>
            </a:r>
            <a:r>
              <a:rPr lang="en-US" baseline="0" dirty="0" smtClean="0"/>
              <a:t> – analogous to primary care because it’s a form of preventive law and trying to engage in early detection and prevention. On the civil side, clients are not guaranteed a lawyer (as they are in criminal law), so clients often don’t seek help at the point of crisis.  With the MLP attorneys try to address an issue before there’s a crisis – e.g. before the client receives an eviction notice.</a:t>
            </a:r>
          </a:p>
          <a:p>
            <a:endParaRPr lang="en-US" baseline="0" dirty="0" smtClean="0"/>
          </a:p>
          <a:p>
            <a:r>
              <a:rPr lang="en-US" baseline="0" dirty="0" smtClean="0"/>
              <a:t>2. Education – MLPs educate multiple actors.  Medical staff educate attorneys; attorneys educate medical staff.  Both sides work to educate judges and policymakers.</a:t>
            </a:r>
          </a:p>
          <a:p>
            <a:endParaRPr lang="en-US" baseline="0" dirty="0" smtClean="0"/>
          </a:p>
          <a:p>
            <a:r>
              <a:rPr lang="en-US" baseline="0" dirty="0" smtClean="0"/>
              <a:t>3. Advocacy – MLPs frequently use their knowledge to work to make systemic changes (e.g. advocating for changes to the housing code, etc.)</a:t>
            </a:r>
          </a:p>
          <a:p>
            <a:endParaRPr lang="en-US" baseline="0" dirty="0" smtClean="0"/>
          </a:p>
          <a:p>
            <a:r>
              <a:rPr lang="en-US" baseline="0" dirty="0" smtClean="0"/>
              <a:t>I wanted to focus my research on legal assistance – how does the </a:t>
            </a:r>
            <a:r>
              <a:rPr lang="en-US" i="1" baseline="0" dirty="0" smtClean="0"/>
              <a:t>patient</a:t>
            </a:r>
            <a:r>
              <a:rPr lang="en-US" i="0" baseline="0" dirty="0" smtClean="0"/>
              <a:t> become a </a:t>
            </a:r>
            <a:r>
              <a:rPr lang="en-US" i="1" baseline="0" dirty="0" smtClean="0"/>
              <a:t>client?</a:t>
            </a:r>
            <a:endParaRPr lang="en-US" dirty="0"/>
          </a:p>
        </p:txBody>
      </p:sp>
      <p:sp>
        <p:nvSpPr>
          <p:cNvPr id="4" name="Slide Number Placeholder 3"/>
          <p:cNvSpPr>
            <a:spLocks noGrp="1"/>
          </p:cNvSpPr>
          <p:nvPr>
            <p:ph type="sldNum" sz="quarter" idx="10"/>
          </p:nvPr>
        </p:nvSpPr>
        <p:spPr/>
        <p:txBody>
          <a:bodyPr/>
          <a:lstStyle/>
          <a:p>
            <a:fld id="{722C0183-9606-EA42-B5D0-BDB45D84BD4C}" type="slidenum">
              <a:rPr lang="en-US" smtClean="0"/>
              <a:t>5</a:t>
            </a:fld>
            <a:endParaRPr lang="en-US"/>
          </a:p>
        </p:txBody>
      </p:sp>
    </p:spTree>
    <p:extLst>
      <p:ext uri="{BB962C8B-B14F-4D97-AF65-F5344CB8AC3E}">
        <p14:creationId xmlns:p14="http://schemas.microsoft.com/office/powerpoint/2010/main" val="303899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ground my research</a:t>
            </a:r>
            <a:r>
              <a:rPr lang="en-US" baseline="0" dirty="0" smtClean="0"/>
              <a:t> in a specific environmental health issue.  Sub-standard housing is a</a:t>
            </a:r>
            <a:r>
              <a:rPr lang="en-US" dirty="0" smtClean="0"/>
              <a:t>n environmental</a:t>
            </a:r>
            <a:r>
              <a:rPr lang="en-US" baseline="0" dirty="0" smtClean="0"/>
              <a:t> health issue that every MLP </a:t>
            </a:r>
            <a:r>
              <a:rPr lang="en-US" baseline="0" dirty="0" err="1" smtClean="0"/>
              <a:t>tjhat</a:t>
            </a:r>
            <a:r>
              <a:rPr lang="en-US" baseline="0" dirty="0" smtClean="0"/>
              <a:t> I studied named as a practice area.  </a:t>
            </a:r>
          </a:p>
          <a:p>
            <a:r>
              <a:rPr lang="en-US" baseline="0" dirty="0" smtClean="0"/>
              <a:t>	The MLPs that I studied housing was </a:t>
            </a:r>
            <a:r>
              <a:rPr lang="en-US" i="0" baseline="0" dirty="0" smtClean="0"/>
              <a:t>20-50% of the practice</a:t>
            </a:r>
          </a:p>
          <a:p>
            <a:r>
              <a:rPr lang="en-US" i="0" baseline="0" dirty="0" smtClean="0"/>
              <a:t>	DC MLP also mentioned that they’re filling a niche b/c a lot of legal aid organizations will only take cases if they’re in eviction.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more than a century, researchers have linked housing and health.</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nadequately maintained buildings are known to contribute to a number of conditions including asthma, elevated lead levels, mold, bug and rodent bites.  Patient may develop anxiety about the infestation. Ceiling collapses</a:t>
            </a:r>
            <a:endParaRPr lang="en-US" dirty="0" smtClean="0"/>
          </a:p>
          <a:p>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of 2007, “it was estimated that 9.0 million households were competing for 6.2 million affordable housing units.”  No</a:t>
            </a:r>
            <a:r>
              <a:rPr lang="en-US" sz="1200" kern="1200" baseline="0" dirty="0" smtClean="0">
                <a:solidFill>
                  <a:schemeClr val="tx1"/>
                </a:solidFill>
                <a:effectLst/>
                <a:latin typeface="+mn-lt"/>
                <a:ea typeface="+mn-ea"/>
                <a:cs typeface="+mn-cs"/>
              </a:rPr>
              <a:t> place for clients to go.</a:t>
            </a:r>
            <a:endParaRPr lang="en-US" dirty="0"/>
          </a:p>
        </p:txBody>
      </p:sp>
      <p:sp>
        <p:nvSpPr>
          <p:cNvPr id="4" name="Slide Number Placeholder 3"/>
          <p:cNvSpPr>
            <a:spLocks noGrp="1"/>
          </p:cNvSpPr>
          <p:nvPr>
            <p:ph type="sldNum" sz="quarter" idx="10"/>
          </p:nvPr>
        </p:nvSpPr>
        <p:spPr/>
        <p:txBody>
          <a:bodyPr/>
          <a:lstStyle/>
          <a:p>
            <a:fld id="{722C0183-9606-EA42-B5D0-BDB45D84BD4C}" type="slidenum">
              <a:rPr lang="en-US" smtClean="0"/>
              <a:t>6</a:t>
            </a:fld>
            <a:endParaRPr lang="en-US"/>
          </a:p>
        </p:txBody>
      </p:sp>
    </p:spTree>
    <p:extLst>
      <p:ext uri="{BB962C8B-B14F-4D97-AF65-F5344CB8AC3E}">
        <p14:creationId xmlns:p14="http://schemas.microsoft.com/office/powerpoint/2010/main" val="2132536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like I said, curious about how MLPs work in practice… so I created my study to ask questions about intake and referral practices.</a:t>
            </a:r>
            <a:endParaRPr lang="en-US" dirty="0"/>
          </a:p>
        </p:txBody>
      </p:sp>
      <p:sp>
        <p:nvSpPr>
          <p:cNvPr id="4" name="Slide Number Placeholder 3"/>
          <p:cNvSpPr>
            <a:spLocks noGrp="1"/>
          </p:cNvSpPr>
          <p:nvPr>
            <p:ph type="sldNum" sz="quarter" idx="10"/>
          </p:nvPr>
        </p:nvSpPr>
        <p:spPr/>
        <p:txBody>
          <a:bodyPr/>
          <a:lstStyle/>
          <a:p>
            <a:fld id="{722C0183-9606-EA42-B5D0-BDB45D84BD4C}" type="slidenum">
              <a:rPr lang="en-US" smtClean="0"/>
              <a:t>8</a:t>
            </a:fld>
            <a:endParaRPr lang="en-US"/>
          </a:p>
        </p:txBody>
      </p:sp>
    </p:spTree>
    <p:extLst>
      <p:ext uri="{BB962C8B-B14F-4D97-AF65-F5344CB8AC3E}">
        <p14:creationId xmlns:p14="http://schemas.microsoft.com/office/powerpoint/2010/main" val="109294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hypothesized that intake and referral practices for substandard housing conditions is a reasonable proxy for MLP legal cases most relevant to breaking the cycle of environmental and pediatric health disparities.</a:t>
            </a:r>
          </a:p>
          <a:p>
            <a:r>
              <a:rPr lang="en-US" sz="1200" kern="1200" dirty="0" smtClean="0">
                <a:solidFill>
                  <a:schemeClr val="tx1"/>
                </a:solidFill>
                <a:effectLst/>
                <a:latin typeface="+mn-lt"/>
                <a:ea typeface="+mn-ea"/>
                <a:cs typeface="+mn-cs"/>
              </a:rPr>
              <a:t> </a:t>
            </a:r>
          </a:p>
          <a:p>
            <a:r>
              <a:rPr lang="en-US" dirty="0" smtClean="0"/>
              <a:t>Also hypothesized</a:t>
            </a:r>
            <a:r>
              <a:rPr lang="en-US" baseline="0" dirty="0" smtClean="0"/>
              <a:t> that through the referral process MLPs are trying to capture as many referrals as possible and assist the client in the most efficient way possible.</a:t>
            </a:r>
            <a:endParaRPr lang="en-US" dirty="0" smtClean="0"/>
          </a:p>
        </p:txBody>
      </p:sp>
      <p:sp>
        <p:nvSpPr>
          <p:cNvPr id="4" name="Slide Number Placeholder 3"/>
          <p:cNvSpPr>
            <a:spLocks noGrp="1"/>
          </p:cNvSpPr>
          <p:nvPr>
            <p:ph type="sldNum" sz="quarter" idx="10"/>
          </p:nvPr>
        </p:nvSpPr>
        <p:spPr/>
        <p:txBody>
          <a:bodyPr/>
          <a:lstStyle/>
          <a:p>
            <a:fld id="{722C0183-9606-EA42-B5D0-BDB45D84BD4C}" type="slidenum">
              <a:rPr lang="en-US" smtClean="0"/>
              <a:t>9</a:t>
            </a:fld>
            <a:endParaRPr lang="en-US"/>
          </a:p>
        </p:txBody>
      </p:sp>
    </p:spTree>
    <p:extLst>
      <p:ext uri="{BB962C8B-B14F-4D97-AF65-F5344CB8AC3E}">
        <p14:creationId xmlns:p14="http://schemas.microsoft.com/office/powerpoint/2010/main" val="172828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Cincinnati</a:t>
            </a:r>
            <a:r>
              <a:rPr lang="en-US" baseline="0" dirty="0" smtClean="0"/>
              <a:t>: works with Cincinnati Children’s which runs 3 primary care centers that are directly affiliated with the hospital and serve as the referral base for Child </a:t>
            </a:r>
            <a:r>
              <a:rPr lang="en-US" baseline="0" dirty="0" err="1" smtClean="0"/>
              <a:t>HeLP</a:t>
            </a:r>
            <a:r>
              <a:rPr lang="en-US" baseline="0" dirty="0" smtClean="0"/>
              <a:t>.  There is a team of 5 attorneys and paralegals who work for the MLP and they are a sub-group in the Legal Aid Society of Greater Cincinnati.  </a:t>
            </a:r>
          </a:p>
          <a:p>
            <a:endParaRPr lang="en-US" baseline="0" dirty="0" smtClean="0"/>
          </a:p>
          <a:p>
            <a:r>
              <a:rPr lang="en-US" baseline="0" dirty="0" smtClean="0"/>
              <a:t>Washington, DC, Healthy Together: works with two medical partners (Children’s National Health System (main hospital and clinics around the city) and Mary’s Center).There’s a staff of 8 attorneys and 2 investigators that work for the MLP who are staff members of Children’s Law Center, a legal aid organization in Washington, DC.</a:t>
            </a:r>
          </a:p>
          <a:p>
            <a:endParaRPr lang="en-US" baseline="0" dirty="0" smtClean="0"/>
          </a:p>
          <a:p>
            <a:r>
              <a:rPr lang="en-US" dirty="0" smtClean="0"/>
              <a:t>Atlanta,</a:t>
            </a:r>
            <a:r>
              <a:rPr lang="en-US" baseline="0" dirty="0" smtClean="0"/>
              <a:t> HELP: collaboration between Atlanta Legal Aid Society, Georgia State University Law School, and Children’s Healthcare of Atlanta.  Attorneys come from both Legal Aid Society and the Law School.  </a:t>
            </a:r>
          </a:p>
          <a:p>
            <a:endParaRPr lang="en-US" baseline="0" dirty="0" smtClean="0"/>
          </a:p>
          <a:p>
            <a:r>
              <a:rPr lang="en-US" baseline="0" dirty="0" smtClean="0"/>
              <a:t>Boston, MLP Boston: partners with 7 healthcare partners and MLP Boston, which is its own nonprofit.</a:t>
            </a:r>
            <a:endParaRPr lang="en-US" dirty="0"/>
          </a:p>
        </p:txBody>
      </p:sp>
      <p:sp>
        <p:nvSpPr>
          <p:cNvPr id="4" name="Slide Number Placeholder 3"/>
          <p:cNvSpPr>
            <a:spLocks noGrp="1"/>
          </p:cNvSpPr>
          <p:nvPr>
            <p:ph type="sldNum" sz="quarter" idx="10"/>
          </p:nvPr>
        </p:nvSpPr>
        <p:spPr/>
        <p:txBody>
          <a:bodyPr/>
          <a:lstStyle/>
          <a:p>
            <a:fld id="{722C0183-9606-EA42-B5D0-BDB45D84BD4C}" type="slidenum">
              <a:rPr lang="en-US" smtClean="0"/>
              <a:t>10</a:t>
            </a:fld>
            <a:endParaRPr lang="en-US"/>
          </a:p>
        </p:txBody>
      </p:sp>
    </p:spTree>
    <p:extLst>
      <p:ext uri="{BB962C8B-B14F-4D97-AF65-F5344CB8AC3E}">
        <p14:creationId xmlns:p14="http://schemas.microsoft.com/office/powerpoint/2010/main" val="405587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70FC5CC2-4645-C740-9F76-C5D22BE2BB7A}" type="datetimeFigureOut">
              <a:rPr lang="en-US" smtClean="0"/>
              <a:t>4/6/2014</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9D2C864-9362-43C7-A136-D9C41D93A96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FC5CC2-4645-C740-9F76-C5D22BE2BB7A}"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C68F-520E-2746-9BF2-8B963E465E20}"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FC5CC2-4645-C740-9F76-C5D22BE2BB7A}"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C68F-520E-2746-9BF2-8B963E465E20}"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C5CC2-4645-C740-9F76-C5D22BE2BB7A}" type="datetimeFigureOut">
              <a:rPr lang="en-US" smtClean="0"/>
              <a:t>4/6/2014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DC68F-520E-2746-9BF2-8B963E465E2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0FC5CC2-4645-C740-9F76-C5D22BE2BB7A}" type="datetimeFigureOut">
              <a:rPr lang="en-US" smtClean="0"/>
              <a:t>4/6/2014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DC68F-520E-2746-9BF2-8B963E465E2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C5CC2-4645-C740-9F76-C5D22BE2BB7A}"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C68F-520E-2746-9BF2-8B963E465E2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70FC5CC2-4645-C740-9F76-C5D22BE2BB7A}" type="datetimeFigureOut">
              <a:rPr lang="en-US" smtClean="0"/>
              <a:t>4/6/2014</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105DC68F-520E-2746-9BF2-8B963E465E20}"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C5CC2-4645-C740-9F76-C5D22BE2BB7A}"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C68F-520E-2746-9BF2-8B963E465E2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C5CC2-4645-C740-9F76-C5D22BE2BB7A}"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C68F-520E-2746-9BF2-8B963E465E20}"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C5CC2-4645-C740-9F76-C5D22BE2BB7A}"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C68F-520E-2746-9BF2-8B963E465E2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C5CC2-4645-C740-9F76-C5D22BE2BB7A}"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C68F-520E-2746-9BF2-8B963E465E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70FC5CC2-4645-C740-9F76-C5D22BE2BB7A}"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DC68F-520E-2746-9BF2-8B963E465E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70FC5CC2-4645-C740-9F76-C5D22BE2BB7A}" type="datetimeFigureOut">
              <a:rPr lang="en-US" smtClean="0"/>
              <a:t>4/6/2014</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105DC68F-520E-2746-9BF2-8B963E465E20}"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70FC5CC2-4645-C740-9F76-C5D22BE2BB7A}" type="datetimeFigureOut">
              <a:rPr lang="en-US" smtClean="0"/>
              <a:t>4/6/2014</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105DC68F-520E-2746-9BF2-8B963E465E20}"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70FC5CC2-4645-C740-9F76-C5D22BE2BB7A}" type="datetimeFigureOut">
              <a:rPr lang="en-US" smtClean="0"/>
              <a:t>4/6/2014</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105DC68F-520E-2746-9BF2-8B963E465E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105DC68F-520E-2746-9BF2-8B963E465E20}"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FC5CC2-4645-C740-9F76-C5D22BE2BB7A}"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C68F-520E-2746-9BF2-8B963E465E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FC5CC2-4645-C740-9F76-C5D22BE2BB7A}" type="datetimeFigureOut">
              <a:rPr lang="en-US" smtClean="0"/>
              <a:t>4/6/2014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DC68F-520E-2746-9BF2-8B963E465E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FC5CC2-4645-C740-9F76-C5D22BE2BB7A}"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DC68F-520E-2746-9BF2-8B963E465E20}"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70FC5CC2-4645-C740-9F76-C5D22BE2BB7A}" type="datetimeFigureOut">
              <a:rPr lang="en-US" smtClean="0"/>
              <a:t>4/6/2014</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105DC68F-520E-2746-9BF2-8B963E465E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4260" y="382327"/>
            <a:ext cx="5458968" cy="3782312"/>
          </a:xfrm>
        </p:spPr>
        <p:txBody>
          <a:bodyPr>
            <a:noAutofit/>
          </a:bodyPr>
          <a:lstStyle/>
          <a:p>
            <a:pPr>
              <a:lnSpc>
                <a:spcPts val="3000"/>
              </a:lnSpc>
            </a:pPr>
            <a:r>
              <a:rPr lang="en-US" sz="3000" b="1" i="1" dirty="0">
                <a:solidFill>
                  <a:schemeClr val="bg1"/>
                </a:solidFill>
                <a:latin typeface="Century Gothic"/>
                <a:cs typeface="Century Gothic"/>
              </a:rPr>
              <a:t>Breaking the Cycle with Medical-Legal Partnerships</a:t>
            </a:r>
            <a:r>
              <a:rPr lang="en-US" sz="3000" b="1" i="1" dirty="0" smtClean="0">
                <a:solidFill>
                  <a:schemeClr val="bg1"/>
                </a:solidFill>
                <a:latin typeface="Century Gothic"/>
                <a:cs typeface="Century Gothic"/>
              </a:rPr>
              <a:t>:</a:t>
            </a:r>
            <a:br>
              <a:rPr lang="en-US" sz="3000" b="1" i="1" dirty="0" smtClean="0">
                <a:solidFill>
                  <a:schemeClr val="bg1"/>
                </a:solidFill>
                <a:latin typeface="Century Gothic"/>
                <a:cs typeface="Century Gothic"/>
              </a:rPr>
            </a:br>
            <a:r>
              <a:rPr lang="en-US" sz="3000" b="1" i="1" dirty="0">
                <a:solidFill>
                  <a:schemeClr val="bg1"/>
                </a:solidFill>
                <a:latin typeface="Century Gothic"/>
                <a:cs typeface="Century Gothic"/>
              </a:rPr>
              <a:t/>
            </a:r>
            <a:br>
              <a:rPr lang="en-US" sz="3000" b="1" i="1" dirty="0">
                <a:solidFill>
                  <a:schemeClr val="bg1"/>
                </a:solidFill>
                <a:latin typeface="Century Gothic"/>
                <a:cs typeface="Century Gothic"/>
              </a:rPr>
            </a:br>
            <a:r>
              <a:rPr lang="en-US" sz="3000" b="1" i="1" dirty="0" smtClean="0">
                <a:solidFill>
                  <a:schemeClr val="bg1"/>
                </a:solidFill>
                <a:latin typeface="Century Gothic"/>
                <a:cs typeface="Century Gothic"/>
              </a:rPr>
              <a:t>A </a:t>
            </a:r>
            <a:r>
              <a:rPr lang="en-US" sz="3000" b="1" i="1" dirty="0">
                <a:solidFill>
                  <a:schemeClr val="bg1"/>
                </a:solidFill>
                <a:latin typeface="Century Gothic"/>
                <a:cs typeface="Century Gothic"/>
              </a:rPr>
              <a:t>Comparison of Referral and Intake </a:t>
            </a:r>
            <a:r>
              <a:rPr lang="en-US" sz="3000" b="1" i="1" dirty="0" smtClean="0">
                <a:solidFill>
                  <a:schemeClr val="bg1"/>
                </a:solidFill>
                <a:latin typeface="Century Gothic"/>
                <a:cs typeface="Century Gothic"/>
              </a:rPr>
              <a:t>Practices with </a:t>
            </a:r>
            <a:r>
              <a:rPr lang="en-US" sz="3000" b="1" i="1" dirty="0">
                <a:solidFill>
                  <a:schemeClr val="bg1"/>
                </a:solidFill>
                <a:latin typeface="Century Gothic"/>
                <a:cs typeface="Century Gothic"/>
              </a:rPr>
              <a:t>a Focus on Addressing Substandard Housing Conditions</a:t>
            </a:r>
            <a:r>
              <a:rPr lang="en-US" sz="3000" dirty="0">
                <a:solidFill>
                  <a:schemeClr val="tx1"/>
                </a:solidFill>
                <a:latin typeface="Century Gothic"/>
                <a:cs typeface="Century Gothic"/>
              </a:rPr>
              <a:t/>
            </a:r>
            <a:br>
              <a:rPr lang="en-US" sz="3000" dirty="0">
                <a:solidFill>
                  <a:schemeClr val="tx1"/>
                </a:solidFill>
                <a:latin typeface="Century Gothic"/>
                <a:cs typeface="Century Gothic"/>
              </a:rPr>
            </a:br>
            <a:endParaRPr lang="en-US" sz="3000" dirty="0">
              <a:solidFill>
                <a:schemeClr val="tx1"/>
              </a:solidFill>
              <a:latin typeface="Century Gothic"/>
              <a:cs typeface="Century Gothic"/>
            </a:endParaRPr>
          </a:p>
        </p:txBody>
      </p:sp>
      <p:sp>
        <p:nvSpPr>
          <p:cNvPr id="3" name="Subtitle 2"/>
          <p:cNvSpPr>
            <a:spLocks noGrp="1"/>
          </p:cNvSpPr>
          <p:nvPr>
            <p:ph type="subTitle" idx="1"/>
          </p:nvPr>
        </p:nvSpPr>
        <p:spPr>
          <a:xfrm>
            <a:off x="1854200" y="4482753"/>
            <a:ext cx="6969028" cy="2032347"/>
          </a:xfrm>
        </p:spPr>
        <p:txBody>
          <a:bodyPr>
            <a:normAutofit/>
          </a:bodyPr>
          <a:lstStyle/>
          <a:p>
            <a:pPr algn="l"/>
            <a:r>
              <a:rPr lang="en-US" sz="1900" b="1" dirty="0" smtClean="0">
                <a:solidFill>
                  <a:schemeClr val="accent2"/>
                </a:solidFill>
                <a:latin typeface="Verdana"/>
                <a:cs typeface="Verdana"/>
              </a:rPr>
              <a:t>Caroline Wick</a:t>
            </a:r>
          </a:p>
          <a:p>
            <a:pPr algn="l"/>
            <a:r>
              <a:rPr lang="en-US" dirty="0" smtClean="0">
                <a:latin typeface="Verdana"/>
                <a:cs typeface="Verdana"/>
              </a:rPr>
              <a:t>Tulane University Law School </a:t>
            </a:r>
          </a:p>
          <a:p>
            <a:pPr algn="l"/>
            <a:r>
              <a:rPr lang="en-US" dirty="0" smtClean="0">
                <a:latin typeface="Verdana"/>
                <a:cs typeface="Verdana"/>
              </a:rPr>
              <a:t>Tulane University School of Public Health and Tropical Medicine</a:t>
            </a:r>
          </a:p>
          <a:p>
            <a:endParaRPr lang="en-US" i="1" dirty="0" smtClean="0">
              <a:latin typeface="Verdana"/>
              <a:cs typeface="Verdana"/>
            </a:endParaRPr>
          </a:p>
          <a:p>
            <a:r>
              <a:rPr lang="en-US" i="1" dirty="0" smtClean="0">
                <a:latin typeface="Verdana"/>
                <a:cs typeface="Verdana"/>
              </a:rPr>
              <a:t>Mentor</a:t>
            </a:r>
            <a:r>
              <a:rPr lang="en-US" i="1" dirty="0">
                <a:latin typeface="Verdana"/>
                <a:cs typeface="Verdana"/>
              </a:rPr>
              <a:t>: </a:t>
            </a:r>
            <a:r>
              <a:rPr lang="en-US" dirty="0">
                <a:latin typeface="Verdana"/>
                <a:cs typeface="Verdana"/>
              </a:rPr>
              <a:t>Colin Crawford, JD, </a:t>
            </a:r>
            <a:r>
              <a:rPr lang="en-US" dirty="0" smtClean="0">
                <a:latin typeface="Verdana"/>
                <a:cs typeface="Verdana"/>
              </a:rPr>
              <a:t>MA</a:t>
            </a:r>
          </a:p>
          <a:p>
            <a:r>
              <a:rPr lang="en-US" dirty="0" smtClean="0">
                <a:latin typeface="Verdana"/>
                <a:cs typeface="Verdana"/>
              </a:rPr>
              <a:t>Tulane University Payson Center for International Development Tulane University Law School</a:t>
            </a:r>
          </a:p>
          <a:p>
            <a:pPr algn="l"/>
            <a:endParaRPr lang="en-US" dirty="0" smtClean="0">
              <a:latin typeface="Verdana"/>
              <a:cs typeface="Verdana"/>
            </a:endParaRPr>
          </a:p>
        </p:txBody>
      </p:sp>
    </p:spTree>
    <p:extLst>
      <p:ext uri="{BB962C8B-B14F-4D97-AF65-F5344CB8AC3E}">
        <p14:creationId xmlns:p14="http://schemas.microsoft.com/office/powerpoint/2010/main" val="54469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28873" y="5185954"/>
            <a:ext cx="3024492" cy="1387708"/>
          </a:xfrm>
          <a:prstGeom prst="rect">
            <a:avLst/>
          </a:prstGeom>
        </p:spPr>
      </p:pic>
      <p:sp>
        <p:nvSpPr>
          <p:cNvPr id="2" name="Title 1"/>
          <p:cNvSpPr>
            <a:spLocks noGrp="1"/>
          </p:cNvSpPr>
          <p:nvPr>
            <p:ph type="title"/>
          </p:nvPr>
        </p:nvSpPr>
        <p:spPr>
          <a:xfrm>
            <a:off x="457199" y="587145"/>
            <a:ext cx="6508377" cy="842145"/>
          </a:xfrm>
        </p:spPr>
        <p:txBody>
          <a:bodyPr/>
          <a:lstStyle/>
          <a:p>
            <a:r>
              <a:rPr lang="en-US" sz="4000" b="1" dirty="0" smtClean="0">
                <a:solidFill>
                  <a:srgbClr val="A7B789"/>
                </a:solidFill>
                <a:latin typeface="Arial"/>
                <a:cs typeface="Arial"/>
              </a:rPr>
              <a:t>MLPs Studied</a:t>
            </a:r>
            <a:endParaRPr lang="en-US" sz="4000" b="1" dirty="0">
              <a:solidFill>
                <a:srgbClr val="A7B789"/>
              </a:solidFill>
              <a:latin typeface="Arial"/>
              <a:cs typeface="Arial"/>
            </a:endParaRPr>
          </a:p>
        </p:txBody>
      </p:sp>
      <p:pic>
        <p:nvPicPr>
          <p:cNvPr id="3" name="Picture 2"/>
          <p:cNvPicPr>
            <a:picLocks noChangeAspect="1"/>
          </p:cNvPicPr>
          <p:nvPr/>
        </p:nvPicPr>
        <p:blipFill>
          <a:blip r:embed="rId4"/>
          <a:stretch>
            <a:fillRect/>
          </a:stretch>
        </p:blipFill>
        <p:spPr>
          <a:xfrm>
            <a:off x="905708" y="2927350"/>
            <a:ext cx="2311400" cy="1028700"/>
          </a:xfrm>
          <a:prstGeom prst="rect">
            <a:avLst/>
          </a:prstGeom>
        </p:spPr>
      </p:pic>
      <p:pic>
        <p:nvPicPr>
          <p:cNvPr id="4" name="Picture 3"/>
          <p:cNvPicPr>
            <a:picLocks noChangeAspect="1"/>
          </p:cNvPicPr>
          <p:nvPr/>
        </p:nvPicPr>
        <p:blipFill>
          <a:blip r:embed="rId5"/>
          <a:stretch>
            <a:fillRect/>
          </a:stretch>
        </p:blipFill>
        <p:spPr>
          <a:xfrm>
            <a:off x="5512132" y="3004009"/>
            <a:ext cx="1874180" cy="1156637"/>
          </a:xfrm>
          <a:prstGeom prst="rect">
            <a:avLst/>
          </a:prstGeom>
        </p:spPr>
      </p:pic>
      <p:sp>
        <p:nvSpPr>
          <p:cNvPr id="14" name="Content Placeholder 2"/>
          <p:cNvSpPr txBox="1">
            <a:spLocks/>
          </p:cNvSpPr>
          <p:nvPr/>
        </p:nvSpPr>
        <p:spPr>
          <a:xfrm>
            <a:off x="211184" y="2187222"/>
            <a:ext cx="4163260" cy="1921933"/>
          </a:xfrm>
          <a:prstGeom prst="rect">
            <a:avLst/>
          </a:prstGeom>
        </p:spPr>
        <p:txBody>
          <a:bodyPr vert="horz" lIns="91440" tIns="45720" rIns="91440" bIns="45720" rtlCol="0">
            <a:no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228600" lvl="1" indent="0">
              <a:buNone/>
            </a:pPr>
            <a:r>
              <a:rPr lang="en-US" sz="2200" dirty="0" smtClean="0"/>
              <a:t>Cincinnati Child-Health Partnership (Cincinnati, OH)</a:t>
            </a:r>
          </a:p>
        </p:txBody>
      </p:sp>
      <p:sp>
        <p:nvSpPr>
          <p:cNvPr id="15" name="Content Placeholder 2"/>
          <p:cNvSpPr txBox="1">
            <a:spLocks/>
          </p:cNvSpPr>
          <p:nvPr/>
        </p:nvSpPr>
        <p:spPr>
          <a:xfrm>
            <a:off x="4609067" y="4430889"/>
            <a:ext cx="5052260" cy="2029178"/>
          </a:xfrm>
          <a:prstGeom prst="rect">
            <a:avLst/>
          </a:prstGeom>
        </p:spPr>
        <p:txBody>
          <a:bodyPr vert="horz" lIns="91440" tIns="45720" rIns="91440" bIns="45720" rtlCol="0">
            <a:no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228600" lvl="1" indent="0">
              <a:buNone/>
            </a:pPr>
            <a:r>
              <a:rPr lang="en-US" sz="2800" b="1" dirty="0" smtClean="0">
                <a:solidFill>
                  <a:srgbClr val="FF0000"/>
                </a:solidFill>
              </a:rPr>
              <a:t>**</a:t>
            </a:r>
            <a:r>
              <a:rPr lang="en-US" sz="2200" dirty="0" smtClean="0"/>
              <a:t>MLP </a:t>
            </a:r>
            <a:r>
              <a:rPr lang="en-US" sz="2200" dirty="0"/>
              <a:t>| Boston (Boston, MA) </a:t>
            </a:r>
          </a:p>
        </p:txBody>
      </p:sp>
      <p:sp>
        <p:nvSpPr>
          <p:cNvPr id="16" name="Rectangle 15"/>
          <p:cNvSpPr/>
          <p:nvPr/>
        </p:nvSpPr>
        <p:spPr>
          <a:xfrm>
            <a:off x="5080000" y="2178124"/>
            <a:ext cx="2878667" cy="769441"/>
          </a:xfrm>
          <a:prstGeom prst="rect">
            <a:avLst/>
          </a:prstGeom>
        </p:spPr>
        <p:txBody>
          <a:bodyPr wrap="square">
            <a:spAutoFit/>
          </a:bodyPr>
          <a:lstStyle/>
          <a:p>
            <a:pPr marL="228600" lvl="1" indent="0">
              <a:buNone/>
            </a:pPr>
            <a:r>
              <a:rPr lang="en-US" sz="2200" dirty="0">
                <a:solidFill>
                  <a:schemeClr val="tx2"/>
                </a:solidFill>
              </a:rPr>
              <a:t>Healthy Together </a:t>
            </a:r>
            <a:endParaRPr lang="en-US" sz="2200" dirty="0" smtClean="0">
              <a:solidFill>
                <a:schemeClr val="tx2"/>
              </a:solidFill>
            </a:endParaRPr>
          </a:p>
          <a:p>
            <a:pPr marL="228600" lvl="1" indent="0">
              <a:buNone/>
            </a:pPr>
            <a:r>
              <a:rPr lang="en-US" sz="2200" dirty="0" smtClean="0">
                <a:solidFill>
                  <a:schemeClr val="tx2"/>
                </a:solidFill>
              </a:rPr>
              <a:t>(</a:t>
            </a:r>
            <a:r>
              <a:rPr lang="en-US" sz="2200" dirty="0">
                <a:solidFill>
                  <a:schemeClr val="tx2"/>
                </a:solidFill>
              </a:rPr>
              <a:t>W</a:t>
            </a:r>
            <a:r>
              <a:rPr lang="en-US" sz="2200" dirty="0" smtClean="0">
                <a:solidFill>
                  <a:schemeClr val="tx2"/>
                </a:solidFill>
              </a:rPr>
              <a:t>ashington, DC)</a:t>
            </a:r>
            <a:endParaRPr lang="en-US" sz="2200" dirty="0">
              <a:solidFill>
                <a:schemeClr val="tx2"/>
              </a:solidFill>
            </a:endParaRPr>
          </a:p>
        </p:txBody>
      </p:sp>
      <p:sp>
        <p:nvSpPr>
          <p:cNvPr id="18" name="Content Placeholder 2"/>
          <p:cNvSpPr txBox="1">
            <a:spLocks/>
          </p:cNvSpPr>
          <p:nvPr/>
        </p:nvSpPr>
        <p:spPr>
          <a:xfrm>
            <a:off x="332542" y="4430889"/>
            <a:ext cx="4352349" cy="882064"/>
          </a:xfrm>
          <a:prstGeom prst="rect">
            <a:avLst/>
          </a:prstGeom>
        </p:spPr>
        <p:txBody>
          <a:bodyPr vert="horz" lIns="91440" tIns="45720" rIns="91440" bIns="45720" rtlCol="0">
            <a:no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228600" lvl="1" indent="0">
              <a:buNone/>
            </a:pPr>
            <a:r>
              <a:rPr lang="en-US" sz="2200" dirty="0"/>
              <a:t>Health Law Partnership (Atlanta, GA)</a:t>
            </a:r>
          </a:p>
        </p:txBody>
      </p:sp>
      <p:pic>
        <p:nvPicPr>
          <p:cNvPr id="19" name="Picture 18"/>
          <p:cNvPicPr>
            <a:picLocks noChangeAspect="1"/>
          </p:cNvPicPr>
          <p:nvPr/>
        </p:nvPicPr>
        <p:blipFill>
          <a:blip r:embed="rId6"/>
          <a:stretch>
            <a:fillRect/>
          </a:stretch>
        </p:blipFill>
        <p:spPr>
          <a:xfrm>
            <a:off x="4981554" y="5312953"/>
            <a:ext cx="3968044" cy="514538"/>
          </a:xfrm>
          <a:prstGeom prst="rect">
            <a:avLst/>
          </a:prstGeom>
        </p:spPr>
      </p:pic>
      <p:cxnSp>
        <p:nvCxnSpPr>
          <p:cNvPr id="21" name="Straight Connector 20"/>
          <p:cNvCxnSpPr/>
          <p:nvPr/>
        </p:nvCxnSpPr>
        <p:spPr>
          <a:xfrm>
            <a:off x="457199" y="4292599"/>
            <a:ext cx="83763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614668" y="1570400"/>
            <a:ext cx="0" cy="513237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998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9"/>
            <a:ext cx="6508377" cy="1143000"/>
          </a:xfrm>
        </p:spPr>
        <p:txBody>
          <a:bodyPr/>
          <a:lstStyle/>
          <a:p>
            <a:r>
              <a:rPr lang="en-US" sz="4000" b="1" dirty="0" smtClean="0">
                <a:solidFill>
                  <a:srgbClr val="A7B789"/>
                </a:solidFill>
                <a:latin typeface="Arial"/>
                <a:cs typeface="Arial"/>
              </a:rPr>
              <a:t/>
            </a:r>
            <a:br>
              <a:rPr lang="en-US" sz="4000" b="1" dirty="0" smtClean="0">
                <a:solidFill>
                  <a:srgbClr val="A7B789"/>
                </a:solidFill>
                <a:latin typeface="Arial"/>
                <a:cs typeface="Arial"/>
              </a:rPr>
            </a:br>
            <a:r>
              <a:rPr lang="en-US" sz="4000" b="1" dirty="0" smtClean="0">
                <a:solidFill>
                  <a:srgbClr val="A7B789"/>
                </a:solidFill>
                <a:latin typeface="Arial"/>
                <a:cs typeface="Arial"/>
              </a:rPr>
              <a:t>Research:</a:t>
            </a:r>
            <a:br>
              <a:rPr lang="en-US" sz="4000" b="1" dirty="0" smtClean="0">
                <a:solidFill>
                  <a:srgbClr val="A7B789"/>
                </a:solidFill>
                <a:latin typeface="Arial"/>
                <a:cs typeface="Arial"/>
              </a:rPr>
            </a:br>
            <a:r>
              <a:rPr lang="en-US" sz="4000" b="1" dirty="0" smtClean="0">
                <a:solidFill>
                  <a:srgbClr val="A7B789"/>
                </a:solidFill>
                <a:latin typeface="Arial"/>
                <a:cs typeface="Arial"/>
              </a:rPr>
              <a:t>Referral Practices</a:t>
            </a:r>
            <a:endParaRPr lang="en-US" sz="4000" b="1" dirty="0">
              <a:solidFill>
                <a:srgbClr val="A7B789"/>
              </a:solidFill>
              <a:latin typeface="Arial"/>
              <a:cs typeface="Arial"/>
            </a:endParaRPr>
          </a:p>
        </p:txBody>
      </p:sp>
      <p:sp>
        <p:nvSpPr>
          <p:cNvPr id="3" name="Content Placeholder 2"/>
          <p:cNvSpPr>
            <a:spLocks noGrp="1"/>
          </p:cNvSpPr>
          <p:nvPr>
            <p:ph idx="1"/>
          </p:nvPr>
        </p:nvSpPr>
        <p:spPr>
          <a:xfrm>
            <a:off x="457199" y="2209800"/>
            <a:ext cx="7523363" cy="4388138"/>
          </a:xfrm>
        </p:spPr>
        <p:txBody>
          <a:bodyPr>
            <a:normAutofit/>
          </a:bodyPr>
          <a:lstStyle/>
          <a:p>
            <a:pPr>
              <a:spcAft>
                <a:spcPts val="1200"/>
              </a:spcAft>
            </a:pPr>
            <a:r>
              <a:rPr lang="en-US" sz="3300" dirty="0" smtClean="0"/>
              <a:t>How best to screen?</a:t>
            </a:r>
          </a:p>
          <a:p>
            <a:pPr lvl="1">
              <a:spcAft>
                <a:spcPts val="1200"/>
              </a:spcAft>
            </a:pPr>
            <a:r>
              <a:rPr lang="en-US" sz="3300" dirty="0" smtClean="0"/>
              <a:t>Paper screen, live intake, or both?</a:t>
            </a:r>
          </a:p>
          <a:p>
            <a:pPr>
              <a:spcAft>
                <a:spcPts val="1200"/>
              </a:spcAft>
            </a:pPr>
            <a:r>
              <a:rPr lang="en-US" sz="3300" dirty="0" smtClean="0"/>
              <a:t>How is the referral made?</a:t>
            </a:r>
          </a:p>
          <a:p>
            <a:pPr lvl="1">
              <a:spcAft>
                <a:spcPts val="1200"/>
              </a:spcAft>
            </a:pPr>
            <a:r>
              <a:rPr lang="en-US" sz="3100" dirty="0" smtClean="0"/>
              <a:t>EMR, phone call, email</a:t>
            </a:r>
            <a:endParaRPr lang="en-US" sz="3100" dirty="0"/>
          </a:p>
          <a:p>
            <a:pPr marL="0" indent="0">
              <a:buNone/>
            </a:pPr>
            <a:endParaRPr lang="en-US" sz="2800" dirty="0" smtClean="0"/>
          </a:p>
          <a:p>
            <a:endParaRPr lang="en-US" sz="2800" dirty="0"/>
          </a:p>
        </p:txBody>
      </p:sp>
      <p:pic>
        <p:nvPicPr>
          <p:cNvPr id="4" name="Picture 3"/>
          <p:cNvPicPr>
            <a:picLocks noChangeAspect="1"/>
          </p:cNvPicPr>
          <p:nvPr/>
        </p:nvPicPr>
        <p:blipFill rotWithShape="1">
          <a:blip r:embed="rId3"/>
          <a:srcRect b="9793"/>
          <a:stretch/>
        </p:blipFill>
        <p:spPr>
          <a:xfrm>
            <a:off x="6965576" y="4809425"/>
            <a:ext cx="1928308" cy="1826429"/>
          </a:xfrm>
          <a:prstGeom prst="rect">
            <a:avLst/>
          </a:prstGeom>
        </p:spPr>
      </p:pic>
    </p:spTree>
    <p:extLst>
      <p:ext uri="{BB962C8B-B14F-4D97-AF65-F5344CB8AC3E}">
        <p14:creationId xmlns:p14="http://schemas.microsoft.com/office/powerpoint/2010/main" val="295352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9"/>
            <a:ext cx="6508377" cy="1143000"/>
          </a:xfrm>
        </p:spPr>
        <p:txBody>
          <a:bodyPr/>
          <a:lstStyle/>
          <a:p>
            <a:r>
              <a:rPr lang="en-US" sz="4000" b="1" dirty="0" smtClean="0">
                <a:solidFill>
                  <a:srgbClr val="A7B789"/>
                </a:solidFill>
                <a:latin typeface="Arial"/>
                <a:cs typeface="Arial"/>
              </a:rPr>
              <a:t>Recommendations: </a:t>
            </a:r>
            <a:br>
              <a:rPr lang="en-US" sz="4000" b="1" dirty="0" smtClean="0">
                <a:solidFill>
                  <a:srgbClr val="A7B789"/>
                </a:solidFill>
                <a:latin typeface="Arial"/>
                <a:cs typeface="Arial"/>
              </a:rPr>
            </a:br>
            <a:r>
              <a:rPr lang="en-US" sz="4000" b="1" dirty="0" smtClean="0">
                <a:solidFill>
                  <a:srgbClr val="A7B789"/>
                </a:solidFill>
                <a:latin typeface="Arial"/>
                <a:cs typeface="Arial"/>
              </a:rPr>
              <a:t>Referral Practices</a:t>
            </a:r>
            <a:endParaRPr lang="en-US" sz="4000" b="1" dirty="0">
              <a:solidFill>
                <a:srgbClr val="A7B789"/>
              </a:solidFill>
              <a:latin typeface="Arial"/>
              <a:cs typeface="Arial"/>
            </a:endParaRPr>
          </a:p>
        </p:txBody>
      </p:sp>
      <p:sp>
        <p:nvSpPr>
          <p:cNvPr id="3" name="Content Placeholder 2"/>
          <p:cNvSpPr>
            <a:spLocks noGrp="1"/>
          </p:cNvSpPr>
          <p:nvPr>
            <p:ph idx="1"/>
          </p:nvPr>
        </p:nvSpPr>
        <p:spPr/>
        <p:txBody>
          <a:bodyPr/>
          <a:lstStyle/>
          <a:p>
            <a:r>
              <a:rPr lang="en-US" sz="2800" dirty="0" smtClean="0"/>
              <a:t>Screening</a:t>
            </a:r>
          </a:p>
          <a:p>
            <a:pPr lvl="1"/>
            <a:r>
              <a:rPr lang="en-US" sz="2600" dirty="0" smtClean="0"/>
              <a:t>Paper screen</a:t>
            </a:r>
          </a:p>
          <a:p>
            <a:pPr lvl="1"/>
            <a:r>
              <a:rPr lang="en-US" sz="2600" dirty="0" smtClean="0"/>
              <a:t>Electronic Medical Record</a:t>
            </a:r>
            <a:endParaRPr lang="en-US" sz="2600" dirty="0"/>
          </a:p>
          <a:p>
            <a:r>
              <a:rPr lang="en-US" sz="2800" dirty="0" smtClean="0"/>
              <a:t>When to Refer?</a:t>
            </a:r>
          </a:p>
          <a:p>
            <a:r>
              <a:rPr lang="en-US" sz="2800" dirty="0" smtClean="0"/>
              <a:t>How?</a:t>
            </a:r>
          </a:p>
          <a:p>
            <a:pPr lvl="1"/>
            <a:r>
              <a:rPr lang="en-US" sz="2400" dirty="0" smtClean="0"/>
              <a:t>EMR</a:t>
            </a:r>
          </a:p>
          <a:p>
            <a:pPr lvl="1"/>
            <a:endParaRPr lang="en-US" sz="2600" dirty="0" smtClean="0"/>
          </a:p>
          <a:p>
            <a:pPr lvl="1"/>
            <a:endParaRPr lang="en-US" sz="2600" dirty="0" smtClean="0"/>
          </a:p>
          <a:p>
            <a:pPr marL="0" indent="0">
              <a:buNone/>
            </a:pPr>
            <a:endParaRPr lang="en-US" sz="2800" dirty="0"/>
          </a:p>
          <a:p>
            <a:pPr marL="0" indent="0">
              <a:buNone/>
            </a:pPr>
            <a:endParaRPr lang="en-US" sz="2800" dirty="0" smtClean="0"/>
          </a:p>
          <a:p>
            <a:pPr marL="0" indent="0">
              <a:buNone/>
            </a:pPr>
            <a:endParaRPr lang="en-US" sz="2800" dirty="0" smtClean="0"/>
          </a:p>
        </p:txBody>
      </p:sp>
      <p:pic>
        <p:nvPicPr>
          <p:cNvPr id="4" name="Picture 3"/>
          <p:cNvPicPr>
            <a:picLocks noChangeAspect="1"/>
          </p:cNvPicPr>
          <p:nvPr/>
        </p:nvPicPr>
        <p:blipFill>
          <a:blip r:embed="rId3"/>
          <a:stretch>
            <a:fillRect/>
          </a:stretch>
        </p:blipFill>
        <p:spPr>
          <a:xfrm>
            <a:off x="5743731" y="4832135"/>
            <a:ext cx="2994554" cy="1629689"/>
          </a:xfrm>
          <a:prstGeom prst="rect">
            <a:avLst/>
          </a:prstGeom>
        </p:spPr>
      </p:pic>
    </p:spTree>
    <p:extLst>
      <p:ext uri="{BB962C8B-B14F-4D97-AF65-F5344CB8AC3E}">
        <p14:creationId xmlns:p14="http://schemas.microsoft.com/office/powerpoint/2010/main" val="1980965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9"/>
            <a:ext cx="6508377" cy="1143000"/>
          </a:xfrm>
        </p:spPr>
        <p:txBody>
          <a:bodyPr/>
          <a:lstStyle/>
          <a:p>
            <a:r>
              <a:rPr lang="en-US" sz="4000" b="1" dirty="0" smtClean="0">
                <a:solidFill>
                  <a:srgbClr val="A7B789"/>
                </a:solidFill>
                <a:latin typeface="Arial"/>
                <a:cs typeface="Arial"/>
              </a:rPr>
              <a:t>Research:</a:t>
            </a:r>
            <a:br>
              <a:rPr lang="en-US" sz="4000" b="1" dirty="0" smtClean="0">
                <a:solidFill>
                  <a:srgbClr val="A7B789"/>
                </a:solidFill>
                <a:latin typeface="Arial"/>
                <a:cs typeface="Arial"/>
              </a:rPr>
            </a:br>
            <a:r>
              <a:rPr lang="en-US" sz="4000" b="1" dirty="0" smtClean="0">
                <a:solidFill>
                  <a:srgbClr val="A7B789"/>
                </a:solidFill>
                <a:latin typeface="Arial"/>
                <a:cs typeface="Arial"/>
              </a:rPr>
              <a:t>Intake Practices</a:t>
            </a:r>
            <a:endParaRPr lang="en-US" sz="4000" b="1" dirty="0">
              <a:solidFill>
                <a:srgbClr val="A7B789"/>
              </a:solidFill>
              <a:latin typeface="Arial"/>
              <a:cs typeface="Arial"/>
            </a:endParaRPr>
          </a:p>
        </p:txBody>
      </p:sp>
      <p:sp>
        <p:nvSpPr>
          <p:cNvPr id="3" name="Content Placeholder 2"/>
          <p:cNvSpPr>
            <a:spLocks noGrp="1"/>
          </p:cNvSpPr>
          <p:nvPr>
            <p:ph idx="1"/>
          </p:nvPr>
        </p:nvSpPr>
        <p:spPr/>
        <p:txBody>
          <a:bodyPr>
            <a:noAutofit/>
          </a:bodyPr>
          <a:lstStyle/>
          <a:p>
            <a:pPr marL="0" indent="0">
              <a:buNone/>
            </a:pPr>
            <a:endParaRPr lang="en-US" sz="800" dirty="0" smtClean="0"/>
          </a:p>
          <a:p>
            <a:r>
              <a:rPr lang="en-US" sz="2800" dirty="0" smtClean="0"/>
              <a:t>When and where?</a:t>
            </a:r>
          </a:p>
          <a:p>
            <a:r>
              <a:rPr lang="en-US" sz="2800" dirty="0" smtClean="0"/>
              <a:t>Intake questionnaire</a:t>
            </a:r>
          </a:p>
          <a:p>
            <a:pPr lvl="1"/>
            <a:r>
              <a:rPr lang="en-US" sz="2600" dirty="0" smtClean="0"/>
              <a:t>Extensive</a:t>
            </a:r>
            <a:endParaRPr lang="en-US" sz="2600" dirty="0"/>
          </a:p>
          <a:p>
            <a:pPr lvl="1"/>
            <a:r>
              <a:rPr lang="en-US" sz="2600" dirty="0" smtClean="0"/>
              <a:t>Abbreviated</a:t>
            </a:r>
          </a:p>
          <a:p>
            <a:pPr lvl="1"/>
            <a:r>
              <a:rPr lang="en-US" sz="2600" dirty="0" smtClean="0"/>
              <a:t>Abbreviated, issue-specific</a:t>
            </a:r>
          </a:p>
          <a:p>
            <a:endParaRPr lang="en-US" sz="2800" dirty="0"/>
          </a:p>
        </p:txBody>
      </p:sp>
    </p:spTree>
    <p:extLst>
      <p:ext uri="{BB962C8B-B14F-4D97-AF65-F5344CB8AC3E}">
        <p14:creationId xmlns:p14="http://schemas.microsoft.com/office/powerpoint/2010/main" val="10241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9"/>
            <a:ext cx="6508377" cy="1143000"/>
          </a:xfrm>
        </p:spPr>
        <p:txBody>
          <a:bodyPr/>
          <a:lstStyle/>
          <a:p>
            <a:r>
              <a:rPr lang="en-US" sz="4000" b="1" dirty="0" smtClean="0">
                <a:solidFill>
                  <a:srgbClr val="A7B789"/>
                </a:solidFill>
                <a:latin typeface="Arial"/>
                <a:cs typeface="Arial"/>
              </a:rPr>
              <a:t>Recommendations: </a:t>
            </a:r>
            <a:br>
              <a:rPr lang="en-US" sz="4000" b="1" dirty="0" smtClean="0">
                <a:solidFill>
                  <a:srgbClr val="A7B789"/>
                </a:solidFill>
                <a:latin typeface="Arial"/>
                <a:cs typeface="Arial"/>
              </a:rPr>
            </a:br>
            <a:r>
              <a:rPr lang="en-US" sz="4000" b="1" dirty="0" smtClean="0">
                <a:solidFill>
                  <a:srgbClr val="A7B789"/>
                </a:solidFill>
                <a:latin typeface="Arial"/>
                <a:cs typeface="Arial"/>
              </a:rPr>
              <a:t>Intake Practices</a:t>
            </a:r>
            <a:endParaRPr lang="en-US" sz="4000" b="1" dirty="0">
              <a:solidFill>
                <a:srgbClr val="A7B789"/>
              </a:solidFill>
              <a:latin typeface="Arial"/>
              <a:cs typeface="Arial"/>
            </a:endParaRPr>
          </a:p>
        </p:txBody>
      </p:sp>
      <p:sp>
        <p:nvSpPr>
          <p:cNvPr id="3" name="Content Placeholder 2"/>
          <p:cNvSpPr>
            <a:spLocks noGrp="1"/>
          </p:cNvSpPr>
          <p:nvPr>
            <p:ph idx="1"/>
          </p:nvPr>
        </p:nvSpPr>
        <p:spPr/>
        <p:txBody>
          <a:bodyPr/>
          <a:lstStyle/>
          <a:p>
            <a:r>
              <a:rPr lang="en-US" sz="2800" dirty="0" smtClean="0"/>
              <a:t>Is the goal to identify all legal issues?</a:t>
            </a:r>
          </a:p>
          <a:p>
            <a:pPr lvl="1"/>
            <a:r>
              <a:rPr lang="en-US" sz="2600" dirty="0" smtClean="0"/>
              <a:t>Comprehensive intake</a:t>
            </a:r>
          </a:p>
          <a:p>
            <a:pPr lvl="1"/>
            <a:r>
              <a:rPr lang="en-US" sz="2600" dirty="0" smtClean="0"/>
              <a:t>Issue-specific intake</a:t>
            </a:r>
          </a:p>
          <a:p>
            <a:r>
              <a:rPr lang="en-US" sz="2800" dirty="0" smtClean="0"/>
              <a:t>Form letters</a:t>
            </a:r>
          </a:p>
          <a:p>
            <a:pPr marL="228600" lvl="1" indent="0">
              <a:buNone/>
            </a:pPr>
            <a:endParaRPr lang="en-US" sz="2600" dirty="0"/>
          </a:p>
          <a:p>
            <a:pPr marL="228600" lvl="1" indent="0">
              <a:buNone/>
            </a:pPr>
            <a:endParaRPr lang="en-US" b="1" i="1" dirty="0">
              <a:solidFill>
                <a:srgbClr val="FF0000"/>
              </a:solidFill>
            </a:endParaRPr>
          </a:p>
          <a:p>
            <a:pPr marL="228600" lvl="1" indent="0">
              <a:buNone/>
            </a:pPr>
            <a:endParaRPr lang="en-US" b="1" i="1" dirty="0">
              <a:solidFill>
                <a:srgbClr val="FF0000"/>
              </a:solidFill>
            </a:endParaRPr>
          </a:p>
        </p:txBody>
      </p:sp>
      <p:pic>
        <p:nvPicPr>
          <p:cNvPr id="5" name="Picture 4"/>
          <p:cNvPicPr>
            <a:picLocks noChangeAspect="1"/>
          </p:cNvPicPr>
          <p:nvPr/>
        </p:nvPicPr>
        <p:blipFill>
          <a:blip r:embed="rId3"/>
          <a:stretch>
            <a:fillRect/>
          </a:stretch>
        </p:blipFill>
        <p:spPr>
          <a:xfrm>
            <a:off x="5910211" y="4322388"/>
            <a:ext cx="2987359" cy="2237635"/>
          </a:xfrm>
          <a:prstGeom prst="rect">
            <a:avLst/>
          </a:prstGeom>
          <a:ln>
            <a:noFill/>
          </a:ln>
          <a:effectLst>
            <a:softEdge rad="112500"/>
          </a:effectLst>
        </p:spPr>
      </p:pic>
    </p:spTree>
    <p:extLst>
      <p:ext uri="{BB962C8B-B14F-4D97-AF65-F5344CB8AC3E}">
        <p14:creationId xmlns:p14="http://schemas.microsoft.com/office/powerpoint/2010/main" val="338482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9"/>
            <a:ext cx="6508377" cy="1143000"/>
          </a:xfrm>
        </p:spPr>
        <p:txBody>
          <a:bodyPr/>
          <a:lstStyle/>
          <a:p>
            <a:r>
              <a:rPr lang="en-US" sz="4000" b="1" dirty="0" smtClean="0">
                <a:solidFill>
                  <a:srgbClr val="A7B789"/>
                </a:solidFill>
                <a:latin typeface="Arial"/>
                <a:cs typeface="Arial"/>
              </a:rPr>
              <a:t>Conclusion</a:t>
            </a:r>
            <a:endParaRPr lang="en-US" sz="4000" b="1" dirty="0">
              <a:solidFill>
                <a:srgbClr val="A7B789"/>
              </a:solidFill>
              <a:latin typeface="Arial"/>
              <a:cs typeface="Arial"/>
            </a:endParaRPr>
          </a:p>
        </p:txBody>
      </p:sp>
      <p:sp>
        <p:nvSpPr>
          <p:cNvPr id="6" name="Content Placeholder 2"/>
          <p:cNvSpPr>
            <a:spLocks noGrp="1"/>
          </p:cNvSpPr>
          <p:nvPr>
            <p:ph idx="1"/>
          </p:nvPr>
        </p:nvSpPr>
        <p:spPr>
          <a:xfrm>
            <a:off x="457199" y="2209800"/>
            <a:ext cx="5457137" cy="3916363"/>
          </a:xfrm>
        </p:spPr>
        <p:txBody>
          <a:bodyPr>
            <a:normAutofit/>
          </a:bodyPr>
          <a:lstStyle/>
          <a:p>
            <a:pPr>
              <a:spcBef>
                <a:spcPts val="1200"/>
              </a:spcBef>
              <a:spcAft>
                <a:spcPts val="1200"/>
              </a:spcAft>
            </a:pPr>
            <a:r>
              <a:rPr lang="en-US" sz="2800" dirty="0" smtClean="0"/>
              <a:t>Further research:</a:t>
            </a:r>
          </a:p>
          <a:p>
            <a:pPr lvl="1">
              <a:spcBef>
                <a:spcPts val="1200"/>
              </a:spcBef>
              <a:spcAft>
                <a:spcPts val="1200"/>
              </a:spcAft>
            </a:pPr>
            <a:r>
              <a:rPr lang="en-US" sz="2800" dirty="0" smtClean="0"/>
              <a:t>Additional Interviews</a:t>
            </a:r>
          </a:p>
          <a:p>
            <a:pPr>
              <a:spcBef>
                <a:spcPts val="1200"/>
              </a:spcBef>
              <a:spcAft>
                <a:spcPts val="1200"/>
              </a:spcAft>
            </a:pPr>
            <a:r>
              <a:rPr lang="en-US" sz="2800" dirty="0" smtClean="0"/>
              <a:t>Analyze housing-specific questions</a:t>
            </a:r>
          </a:p>
          <a:p>
            <a:pPr lvl="1">
              <a:spcBef>
                <a:spcPts val="1200"/>
              </a:spcBef>
              <a:spcAft>
                <a:spcPts val="1200"/>
              </a:spcAft>
            </a:pPr>
            <a:endParaRPr lang="en-US" sz="2800" dirty="0"/>
          </a:p>
        </p:txBody>
      </p:sp>
      <p:pic>
        <p:nvPicPr>
          <p:cNvPr id="7" name="Picture 6"/>
          <p:cNvPicPr>
            <a:picLocks noChangeAspect="1"/>
          </p:cNvPicPr>
          <p:nvPr/>
        </p:nvPicPr>
        <p:blipFill>
          <a:blip r:embed="rId3"/>
          <a:stretch>
            <a:fillRect/>
          </a:stretch>
        </p:blipFill>
        <p:spPr>
          <a:xfrm>
            <a:off x="6193438" y="3552588"/>
            <a:ext cx="2782345" cy="3198750"/>
          </a:xfrm>
          <a:prstGeom prst="rect">
            <a:avLst/>
          </a:prstGeom>
          <a:ln>
            <a:noFill/>
          </a:ln>
          <a:effectLst>
            <a:softEdge rad="112500"/>
          </a:effectLst>
        </p:spPr>
      </p:pic>
    </p:spTree>
    <p:extLst>
      <p:ext uri="{BB962C8B-B14F-4D97-AF65-F5344CB8AC3E}">
        <p14:creationId xmlns:p14="http://schemas.microsoft.com/office/powerpoint/2010/main" val="147366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235"/>
            <a:ext cx="6508377" cy="1143000"/>
          </a:xfrm>
        </p:spPr>
        <p:txBody>
          <a:bodyPr/>
          <a:lstStyle/>
          <a:p>
            <a:r>
              <a:rPr lang="en-US" sz="4000" b="1" dirty="0" smtClean="0">
                <a:solidFill>
                  <a:srgbClr val="A7B789"/>
                </a:solidFill>
                <a:latin typeface="Arial"/>
                <a:cs typeface="Arial"/>
              </a:rPr>
              <a:t>My Interest</a:t>
            </a:r>
            <a:endParaRPr lang="en-US" sz="4000" b="1" dirty="0">
              <a:solidFill>
                <a:schemeClr val="accent2"/>
              </a:solidFill>
              <a:latin typeface="Arial"/>
              <a:cs typeface="Arial"/>
            </a:endParaRPr>
          </a:p>
        </p:txBody>
      </p:sp>
      <p:sp>
        <p:nvSpPr>
          <p:cNvPr id="6" name="Content Placeholder 2"/>
          <p:cNvSpPr>
            <a:spLocks noGrp="1"/>
          </p:cNvSpPr>
          <p:nvPr>
            <p:ph idx="1"/>
          </p:nvPr>
        </p:nvSpPr>
        <p:spPr>
          <a:xfrm>
            <a:off x="457199" y="2209800"/>
            <a:ext cx="5469245" cy="3916363"/>
          </a:xfrm>
        </p:spPr>
        <p:txBody>
          <a:bodyPr>
            <a:normAutofit/>
          </a:bodyPr>
          <a:lstStyle/>
          <a:p>
            <a:pPr>
              <a:spcAft>
                <a:spcPts val="1200"/>
              </a:spcAft>
            </a:pPr>
            <a:r>
              <a:rPr lang="en-US" sz="2800" dirty="0" smtClean="0"/>
              <a:t>“Medical Legal Partnerships”</a:t>
            </a:r>
          </a:p>
          <a:p>
            <a:pPr>
              <a:spcAft>
                <a:spcPts val="1200"/>
              </a:spcAft>
            </a:pPr>
            <a:r>
              <a:rPr lang="en-US" sz="2800" dirty="0" smtClean="0"/>
              <a:t>Silos</a:t>
            </a:r>
          </a:p>
          <a:p>
            <a:pPr>
              <a:spcAft>
                <a:spcPts val="1200"/>
              </a:spcAft>
            </a:pPr>
            <a:r>
              <a:rPr lang="en-US" sz="2800" dirty="0" smtClean="0"/>
              <a:t>Talking to professionals</a:t>
            </a:r>
          </a:p>
          <a:p>
            <a:pPr>
              <a:spcAft>
                <a:spcPts val="1200"/>
              </a:spcAft>
            </a:pPr>
            <a:r>
              <a:rPr lang="en-US" sz="2800" dirty="0" smtClean="0"/>
              <a:t>Challenge</a:t>
            </a:r>
            <a:endParaRPr lang="en-US" sz="2800" dirty="0"/>
          </a:p>
          <a:p>
            <a:pPr marL="0" indent="0">
              <a:buNone/>
            </a:pPr>
            <a:endParaRPr lang="en-US" sz="2800" dirty="0"/>
          </a:p>
        </p:txBody>
      </p:sp>
      <p:pic>
        <p:nvPicPr>
          <p:cNvPr id="4" name="Picture 3"/>
          <p:cNvPicPr>
            <a:picLocks noChangeAspect="1"/>
          </p:cNvPicPr>
          <p:nvPr/>
        </p:nvPicPr>
        <p:blipFill>
          <a:blip r:embed="rId3"/>
          <a:stretch>
            <a:fillRect/>
          </a:stretch>
        </p:blipFill>
        <p:spPr>
          <a:xfrm>
            <a:off x="5684342" y="4164642"/>
            <a:ext cx="3245232" cy="2433924"/>
          </a:xfrm>
          <a:prstGeom prst="rect">
            <a:avLst/>
          </a:prstGeom>
          <a:ln>
            <a:noFill/>
          </a:ln>
          <a:effectLst>
            <a:softEdge rad="112500"/>
          </a:effectLst>
        </p:spPr>
      </p:pic>
    </p:spTree>
    <p:extLst>
      <p:ext uri="{BB962C8B-B14F-4D97-AF65-F5344CB8AC3E}">
        <p14:creationId xmlns:p14="http://schemas.microsoft.com/office/powerpoint/2010/main" val="162895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235"/>
            <a:ext cx="6508377" cy="1143000"/>
          </a:xfrm>
        </p:spPr>
        <p:txBody>
          <a:bodyPr/>
          <a:lstStyle/>
          <a:p>
            <a:r>
              <a:rPr lang="en-US" sz="4000" b="1" dirty="0" smtClean="0">
                <a:solidFill>
                  <a:srgbClr val="A7B789"/>
                </a:solidFill>
                <a:latin typeface="Arial"/>
                <a:cs typeface="Arial"/>
              </a:rPr>
              <a:t>MLP</a:t>
            </a:r>
            <a:r>
              <a:rPr lang="en-US" sz="4000" b="1" dirty="0" smtClean="0">
                <a:latin typeface="Arial"/>
                <a:cs typeface="Arial"/>
              </a:rPr>
              <a:t> </a:t>
            </a:r>
            <a:r>
              <a:rPr lang="en-US" sz="4000" b="1" dirty="0" smtClean="0">
                <a:solidFill>
                  <a:schemeClr val="accent2"/>
                </a:solidFill>
                <a:latin typeface="Arial"/>
                <a:cs typeface="Arial"/>
              </a:rPr>
              <a:t>Background</a:t>
            </a:r>
            <a:endParaRPr lang="en-US" sz="4000" b="1" dirty="0">
              <a:solidFill>
                <a:schemeClr val="accent2"/>
              </a:solidFill>
              <a:latin typeface="Arial"/>
              <a:cs typeface="Arial"/>
            </a:endParaRPr>
          </a:p>
        </p:txBody>
      </p:sp>
      <p:sp>
        <p:nvSpPr>
          <p:cNvPr id="3" name="Content Placeholder 2"/>
          <p:cNvSpPr>
            <a:spLocks noGrp="1"/>
          </p:cNvSpPr>
          <p:nvPr>
            <p:ph idx="1"/>
          </p:nvPr>
        </p:nvSpPr>
        <p:spPr>
          <a:xfrm>
            <a:off x="457199" y="2154376"/>
            <a:ext cx="4963996" cy="4453622"/>
          </a:xfrm>
        </p:spPr>
        <p:txBody>
          <a:bodyPr>
            <a:noAutofit/>
          </a:bodyPr>
          <a:lstStyle/>
          <a:p>
            <a:r>
              <a:rPr lang="en-US" sz="2800" dirty="0" smtClean="0"/>
              <a:t>Dr. Zuckerman’s idea</a:t>
            </a:r>
          </a:p>
          <a:p>
            <a:pPr marL="0" indent="0">
              <a:buNone/>
            </a:pPr>
            <a:endParaRPr lang="en-US" sz="800" dirty="0" smtClean="0"/>
          </a:p>
          <a:p>
            <a:r>
              <a:rPr lang="en-US" sz="2800" dirty="0" smtClean="0"/>
              <a:t>Traditional medical model’s limitations</a:t>
            </a:r>
          </a:p>
          <a:p>
            <a:pPr marL="0" indent="0">
              <a:buNone/>
            </a:pPr>
            <a:endParaRPr lang="en-US" sz="800" dirty="0" smtClean="0"/>
          </a:p>
          <a:p>
            <a:r>
              <a:rPr lang="en-US" sz="2800" dirty="0" smtClean="0"/>
              <a:t>Patients’ multiple unmet legal needs</a:t>
            </a:r>
          </a:p>
          <a:p>
            <a:pPr marL="0" indent="0">
              <a:buNone/>
            </a:pPr>
            <a:endParaRPr lang="en-US" sz="2800" dirty="0"/>
          </a:p>
        </p:txBody>
      </p:sp>
      <p:pic>
        <p:nvPicPr>
          <p:cNvPr id="5" name="Picture 4"/>
          <p:cNvPicPr>
            <a:picLocks noChangeAspect="1"/>
          </p:cNvPicPr>
          <p:nvPr/>
        </p:nvPicPr>
        <p:blipFill>
          <a:blip r:embed="rId3"/>
          <a:stretch>
            <a:fillRect/>
          </a:stretch>
        </p:blipFill>
        <p:spPr>
          <a:xfrm>
            <a:off x="5639682" y="3277965"/>
            <a:ext cx="3219090" cy="3353218"/>
          </a:xfrm>
          <a:prstGeom prst="rect">
            <a:avLst/>
          </a:prstGeom>
          <a:ln>
            <a:noFill/>
          </a:ln>
          <a:effectLst>
            <a:softEdge rad="112500"/>
          </a:effectLst>
        </p:spPr>
      </p:pic>
    </p:spTree>
    <p:extLst>
      <p:ext uri="{BB962C8B-B14F-4D97-AF65-F5344CB8AC3E}">
        <p14:creationId xmlns:p14="http://schemas.microsoft.com/office/powerpoint/2010/main" val="205683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61380"/>
            <a:ext cx="6508377" cy="1143000"/>
          </a:xfrm>
        </p:spPr>
        <p:txBody>
          <a:bodyPr/>
          <a:lstStyle/>
          <a:p>
            <a:r>
              <a:rPr lang="en-US" sz="4000" b="1" dirty="0" smtClean="0">
                <a:solidFill>
                  <a:srgbClr val="A7B789"/>
                </a:solidFill>
                <a:latin typeface="Arial"/>
                <a:cs typeface="Arial"/>
              </a:rPr>
              <a:t>MLP Model</a:t>
            </a:r>
            <a:endParaRPr lang="en-US" sz="4000" b="1" dirty="0">
              <a:solidFill>
                <a:srgbClr val="A7B789"/>
              </a:solidFill>
              <a:latin typeface="Arial"/>
              <a:cs typeface="Arial"/>
            </a:endParaRPr>
          </a:p>
        </p:txBody>
      </p:sp>
      <p:pic>
        <p:nvPicPr>
          <p:cNvPr id="6" name="Picture 5"/>
          <p:cNvPicPr>
            <a:picLocks noChangeAspect="1"/>
          </p:cNvPicPr>
          <p:nvPr/>
        </p:nvPicPr>
        <p:blipFill>
          <a:blip r:embed="rId3">
            <a:duotone>
              <a:schemeClr val="accent2">
                <a:shade val="45000"/>
                <a:satMod val="135000"/>
              </a:schemeClr>
              <a:prstClr val="white"/>
            </a:duotone>
          </a:blip>
          <a:stretch>
            <a:fillRect/>
          </a:stretch>
        </p:blipFill>
        <p:spPr>
          <a:xfrm>
            <a:off x="2344136" y="3853436"/>
            <a:ext cx="468878" cy="468878"/>
          </a:xfrm>
          <a:prstGeom prst="rect">
            <a:avLst/>
          </a:prstGeom>
        </p:spPr>
      </p:pic>
      <p:pic>
        <p:nvPicPr>
          <p:cNvPr id="4" name="Picture 3"/>
          <p:cNvPicPr>
            <a:picLocks noChangeAspect="1"/>
          </p:cNvPicPr>
          <p:nvPr/>
        </p:nvPicPr>
        <p:blipFill>
          <a:blip r:embed="rId4"/>
          <a:stretch>
            <a:fillRect/>
          </a:stretch>
        </p:blipFill>
        <p:spPr>
          <a:xfrm>
            <a:off x="457199" y="3275046"/>
            <a:ext cx="1624992" cy="1218744"/>
          </a:xfrm>
          <a:prstGeom prst="rect">
            <a:avLst/>
          </a:prstGeom>
        </p:spPr>
      </p:pic>
      <p:pic>
        <p:nvPicPr>
          <p:cNvPr id="18" name="Picture 17"/>
          <p:cNvPicPr>
            <a:picLocks noChangeAspect="1"/>
          </p:cNvPicPr>
          <p:nvPr/>
        </p:nvPicPr>
        <p:blipFill>
          <a:blip r:embed="rId5"/>
          <a:stretch>
            <a:fillRect/>
          </a:stretch>
        </p:blipFill>
        <p:spPr>
          <a:xfrm>
            <a:off x="6114917" y="3182106"/>
            <a:ext cx="2071425" cy="1581188"/>
          </a:xfrm>
          <a:prstGeom prst="rect">
            <a:avLst/>
          </a:prstGeom>
        </p:spPr>
      </p:pic>
      <p:pic>
        <p:nvPicPr>
          <p:cNvPr id="19" name="Picture 18"/>
          <p:cNvPicPr>
            <a:picLocks noChangeAspect="1"/>
          </p:cNvPicPr>
          <p:nvPr/>
        </p:nvPicPr>
        <p:blipFill>
          <a:blip r:embed="rId6">
            <a:duotone>
              <a:schemeClr val="accent2">
                <a:shade val="45000"/>
                <a:satMod val="135000"/>
              </a:schemeClr>
              <a:prstClr val="white"/>
            </a:duotone>
          </a:blip>
          <a:stretch>
            <a:fillRect/>
          </a:stretch>
        </p:blipFill>
        <p:spPr>
          <a:xfrm flipH="1">
            <a:off x="3464905" y="3335622"/>
            <a:ext cx="1343858" cy="1314257"/>
          </a:xfrm>
          <a:prstGeom prst="rect">
            <a:avLst/>
          </a:prstGeom>
        </p:spPr>
      </p:pic>
      <p:pic>
        <p:nvPicPr>
          <p:cNvPr id="13" name="Picture 12"/>
          <p:cNvPicPr>
            <a:picLocks noChangeAspect="1"/>
          </p:cNvPicPr>
          <p:nvPr/>
        </p:nvPicPr>
        <p:blipFill>
          <a:blip r:embed="rId3">
            <a:duotone>
              <a:schemeClr val="accent2">
                <a:shade val="45000"/>
                <a:satMod val="135000"/>
              </a:schemeClr>
              <a:prstClr val="white"/>
            </a:duotone>
          </a:blip>
          <a:stretch>
            <a:fillRect/>
          </a:stretch>
        </p:blipFill>
        <p:spPr>
          <a:xfrm>
            <a:off x="5282107" y="3853436"/>
            <a:ext cx="468878" cy="468878"/>
          </a:xfrm>
          <a:prstGeom prst="rect">
            <a:avLst/>
          </a:prstGeom>
        </p:spPr>
      </p:pic>
      <p:pic>
        <p:nvPicPr>
          <p:cNvPr id="14" name="Picture 13"/>
          <p:cNvPicPr>
            <a:picLocks noChangeAspect="1"/>
          </p:cNvPicPr>
          <p:nvPr/>
        </p:nvPicPr>
        <p:blipFill>
          <a:blip r:embed="rId3">
            <a:duotone>
              <a:schemeClr val="accent2">
                <a:shade val="45000"/>
                <a:satMod val="135000"/>
              </a:schemeClr>
              <a:prstClr val="white"/>
            </a:duotone>
          </a:blip>
          <a:stretch>
            <a:fillRect/>
          </a:stretch>
        </p:blipFill>
        <p:spPr>
          <a:xfrm rot="19878385">
            <a:off x="8213654" y="3275046"/>
            <a:ext cx="468878" cy="468878"/>
          </a:xfrm>
          <a:prstGeom prst="rect">
            <a:avLst/>
          </a:prstGeom>
        </p:spPr>
      </p:pic>
      <p:pic>
        <p:nvPicPr>
          <p:cNvPr id="16" name="Picture 15"/>
          <p:cNvPicPr>
            <a:picLocks noChangeAspect="1"/>
          </p:cNvPicPr>
          <p:nvPr/>
        </p:nvPicPr>
        <p:blipFill>
          <a:blip r:embed="rId3">
            <a:duotone>
              <a:schemeClr val="accent2">
                <a:shade val="45000"/>
                <a:satMod val="135000"/>
              </a:schemeClr>
              <a:prstClr val="white"/>
            </a:duotone>
          </a:blip>
          <a:stretch>
            <a:fillRect/>
          </a:stretch>
        </p:blipFill>
        <p:spPr>
          <a:xfrm>
            <a:off x="8378570" y="3853436"/>
            <a:ext cx="468878" cy="468878"/>
          </a:xfrm>
          <a:prstGeom prst="rect">
            <a:avLst/>
          </a:prstGeom>
        </p:spPr>
      </p:pic>
      <p:sp>
        <p:nvSpPr>
          <p:cNvPr id="11" name="Content Placeholder 2"/>
          <p:cNvSpPr>
            <a:spLocks noGrp="1"/>
          </p:cNvSpPr>
          <p:nvPr>
            <p:ph idx="1"/>
          </p:nvPr>
        </p:nvSpPr>
        <p:spPr>
          <a:xfrm>
            <a:off x="683635" y="4950766"/>
            <a:ext cx="1886937" cy="503152"/>
          </a:xfrm>
        </p:spPr>
        <p:txBody>
          <a:bodyPr>
            <a:normAutofit/>
          </a:bodyPr>
          <a:lstStyle/>
          <a:p>
            <a:pPr marL="0" indent="0">
              <a:buNone/>
            </a:pPr>
            <a:r>
              <a:rPr lang="en-US" dirty="0"/>
              <a:t>Referral</a:t>
            </a:r>
          </a:p>
        </p:txBody>
      </p:sp>
      <p:sp>
        <p:nvSpPr>
          <p:cNvPr id="12" name="Content Placeholder 2"/>
          <p:cNvSpPr txBox="1">
            <a:spLocks/>
          </p:cNvSpPr>
          <p:nvPr/>
        </p:nvSpPr>
        <p:spPr>
          <a:xfrm>
            <a:off x="6579557" y="4950766"/>
            <a:ext cx="1886937" cy="503152"/>
          </a:xfrm>
          <a:prstGeom prst="rect">
            <a:avLst/>
          </a:prstGeom>
        </p:spPr>
        <p:txBody>
          <a:bodyPr vert="horz" lIns="91440" tIns="45720" rIns="91440" bIns="45720" rtlCol="0">
            <a:normAutofit/>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pPr marL="0" indent="0">
              <a:buFont typeface="Wingdings 2" pitchFamily="18" charset="2"/>
              <a:buNone/>
            </a:pPr>
            <a:r>
              <a:rPr lang="en-US" dirty="0" smtClean="0"/>
              <a:t>Intake</a:t>
            </a:r>
            <a:endParaRPr lang="en-US" dirty="0"/>
          </a:p>
        </p:txBody>
      </p:sp>
      <p:pic>
        <p:nvPicPr>
          <p:cNvPr id="21" name="Picture 20"/>
          <p:cNvPicPr>
            <a:picLocks noChangeAspect="1"/>
          </p:cNvPicPr>
          <p:nvPr/>
        </p:nvPicPr>
        <p:blipFill>
          <a:blip r:embed="rId3">
            <a:duotone>
              <a:schemeClr val="accent2">
                <a:shade val="45000"/>
                <a:satMod val="135000"/>
              </a:schemeClr>
              <a:prstClr val="white"/>
            </a:duotone>
          </a:blip>
          <a:stretch>
            <a:fillRect/>
          </a:stretch>
        </p:blipFill>
        <p:spPr>
          <a:xfrm rot="1283839">
            <a:off x="8255714" y="4478226"/>
            <a:ext cx="468878" cy="468878"/>
          </a:xfrm>
          <a:prstGeom prst="rect">
            <a:avLst/>
          </a:prstGeom>
        </p:spPr>
      </p:pic>
      <p:sp>
        <p:nvSpPr>
          <p:cNvPr id="3" name="TextBox 2"/>
          <p:cNvSpPr txBox="1"/>
          <p:nvPr/>
        </p:nvSpPr>
        <p:spPr>
          <a:xfrm>
            <a:off x="811428" y="2346274"/>
            <a:ext cx="1104389" cy="369332"/>
          </a:xfrm>
          <a:prstGeom prst="rect">
            <a:avLst/>
          </a:prstGeom>
          <a:noFill/>
        </p:spPr>
        <p:txBody>
          <a:bodyPr wrap="none" rtlCol="0">
            <a:spAutoFit/>
          </a:bodyPr>
          <a:lstStyle/>
          <a:p>
            <a:r>
              <a:rPr lang="en-US" b="1" dirty="0" smtClean="0"/>
              <a:t>Medical </a:t>
            </a:r>
            <a:endParaRPr lang="en-US" b="1" dirty="0"/>
          </a:p>
        </p:txBody>
      </p:sp>
      <p:sp>
        <p:nvSpPr>
          <p:cNvPr id="15" name="TextBox 14"/>
          <p:cNvSpPr txBox="1"/>
          <p:nvPr/>
        </p:nvSpPr>
        <p:spPr>
          <a:xfrm>
            <a:off x="6731205" y="2314008"/>
            <a:ext cx="794095" cy="369332"/>
          </a:xfrm>
          <a:prstGeom prst="rect">
            <a:avLst/>
          </a:prstGeom>
          <a:noFill/>
        </p:spPr>
        <p:txBody>
          <a:bodyPr wrap="none" rtlCol="0">
            <a:spAutoFit/>
          </a:bodyPr>
          <a:lstStyle/>
          <a:p>
            <a:r>
              <a:rPr lang="en-US" b="1" dirty="0" smtClean="0"/>
              <a:t>Legal</a:t>
            </a:r>
            <a:endParaRPr lang="en-US" b="1" dirty="0"/>
          </a:p>
        </p:txBody>
      </p:sp>
    </p:spTree>
    <p:extLst>
      <p:ext uri="{BB962C8B-B14F-4D97-AF65-F5344CB8AC3E}">
        <p14:creationId xmlns:p14="http://schemas.microsoft.com/office/powerpoint/2010/main" val="180145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0146"/>
            <a:ext cx="6508377" cy="1143000"/>
          </a:xfrm>
        </p:spPr>
        <p:txBody>
          <a:bodyPr/>
          <a:lstStyle/>
          <a:p>
            <a:r>
              <a:rPr lang="en-US" sz="4000" b="1" dirty="0" smtClean="0">
                <a:solidFill>
                  <a:srgbClr val="A7B789"/>
                </a:solidFill>
                <a:latin typeface="Arial"/>
                <a:cs typeface="Arial"/>
              </a:rPr>
              <a:t>MLP Activities</a:t>
            </a:r>
            <a:endParaRPr lang="en-US" sz="4000" b="1" dirty="0">
              <a:solidFill>
                <a:srgbClr val="A7B789"/>
              </a:solidFill>
              <a:latin typeface="Arial"/>
              <a:cs typeface="Arial"/>
            </a:endParaRPr>
          </a:p>
        </p:txBody>
      </p:sp>
      <p:sp>
        <p:nvSpPr>
          <p:cNvPr id="3" name="Content Placeholder 2"/>
          <p:cNvSpPr>
            <a:spLocks noGrp="1"/>
          </p:cNvSpPr>
          <p:nvPr>
            <p:ph idx="1"/>
          </p:nvPr>
        </p:nvSpPr>
        <p:spPr>
          <a:xfrm>
            <a:off x="457199" y="2209800"/>
            <a:ext cx="4021773" cy="3916363"/>
          </a:xfrm>
        </p:spPr>
        <p:txBody>
          <a:bodyPr>
            <a:noAutofit/>
          </a:bodyPr>
          <a:lstStyle/>
          <a:p>
            <a:pPr marL="571500" lvl="1" indent="-342900">
              <a:lnSpc>
                <a:spcPct val="150000"/>
              </a:lnSpc>
              <a:buFont typeface="+mj-lt"/>
              <a:buAutoNum type="arabicPeriod"/>
            </a:pPr>
            <a:r>
              <a:rPr lang="en-US" sz="2800" b="1" dirty="0" smtClean="0"/>
              <a:t>Legal Assistance</a:t>
            </a:r>
          </a:p>
          <a:p>
            <a:pPr lvl="2">
              <a:lnSpc>
                <a:spcPct val="150000"/>
              </a:lnSpc>
            </a:pPr>
            <a:r>
              <a:rPr lang="en-US" sz="2400" dirty="0"/>
              <a:t>Analogous to Primary </a:t>
            </a:r>
            <a:r>
              <a:rPr lang="en-US" sz="2400" dirty="0" smtClean="0"/>
              <a:t>Care</a:t>
            </a:r>
            <a:endParaRPr lang="en-US" sz="2800" b="1" dirty="0" smtClean="0"/>
          </a:p>
          <a:p>
            <a:pPr marL="571500" lvl="1" indent="-342900">
              <a:lnSpc>
                <a:spcPct val="150000"/>
              </a:lnSpc>
              <a:buFont typeface="+mj-lt"/>
              <a:buAutoNum type="arabicPeriod"/>
            </a:pPr>
            <a:r>
              <a:rPr lang="en-US" sz="2800" b="1" dirty="0" smtClean="0"/>
              <a:t>Education</a:t>
            </a:r>
          </a:p>
          <a:p>
            <a:pPr marL="571500" lvl="1" indent="-342900">
              <a:lnSpc>
                <a:spcPct val="150000"/>
              </a:lnSpc>
              <a:buFont typeface="+mj-lt"/>
              <a:buAutoNum type="arabicPeriod"/>
            </a:pPr>
            <a:r>
              <a:rPr lang="en-US" sz="2800" b="1" dirty="0" smtClean="0"/>
              <a:t>Advocacy</a:t>
            </a:r>
          </a:p>
          <a:p>
            <a:pPr marL="685800" lvl="3" indent="0">
              <a:buNone/>
            </a:pPr>
            <a:endParaRPr lang="en-US" sz="2800" dirty="0"/>
          </a:p>
          <a:p>
            <a:pPr marL="685800" lvl="3" indent="0">
              <a:buNone/>
            </a:pPr>
            <a:endParaRPr lang="en-US" sz="2800" dirty="0"/>
          </a:p>
        </p:txBody>
      </p:sp>
      <p:pic>
        <p:nvPicPr>
          <p:cNvPr id="4" name="Picture 3"/>
          <p:cNvPicPr>
            <a:picLocks noChangeAspect="1"/>
          </p:cNvPicPr>
          <p:nvPr/>
        </p:nvPicPr>
        <p:blipFill>
          <a:blip r:embed="rId3"/>
          <a:stretch>
            <a:fillRect/>
          </a:stretch>
        </p:blipFill>
        <p:spPr>
          <a:xfrm>
            <a:off x="5342559" y="4222087"/>
            <a:ext cx="3683000" cy="2209800"/>
          </a:xfrm>
          <a:prstGeom prst="rect">
            <a:avLst/>
          </a:prstGeom>
        </p:spPr>
      </p:pic>
      <p:sp>
        <p:nvSpPr>
          <p:cNvPr id="6" name="Oval 5"/>
          <p:cNvSpPr/>
          <p:nvPr/>
        </p:nvSpPr>
        <p:spPr>
          <a:xfrm>
            <a:off x="529185" y="2034529"/>
            <a:ext cx="3949787" cy="1160637"/>
          </a:xfrm>
          <a:prstGeom prst="ellipse">
            <a:avLst/>
          </a:prstGeom>
          <a:noFill/>
          <a:ln w="349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669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77455"/>
            <a:ext cx="6508377" cy="1143000"/>
          </a:xfrm>
        </p:spPr>
        <p:txBody>
          <a:bodyPr/>
          <a:lstStyle/>
          <a:p>
            <a:r>
              <a:rPr lang="en-US" sz="4000" b="1" dirty="0" smtClean="0">
                <a:solidFill>
                  <a:srgbClr val="A7B789"/>
                </a:solidFill>
                <a:latin typeface="Arial"/>
                <a:cs typeface="Arial"/>
              </a:rPr>
              <a:t>Focus on Housing</a:t>
            </a:r>
            <a:endParaRPr lang="en-US" sz="4000" b="1" dirty="0">
              <a:solidFill>
                <a:srgbClr val="A7B789"/>
              </a:solidFill>
              <a:latin typeface="Arial"/>
              <a:cs typeface="Arial"/>
            </a:endParaRPr>
          </a:p>
        </p:txBody>
      </p:sp>
      <p:sp>
        <p:nvSpPr>
          <p:cNvPr id="3" name="Content Placeholder 2"/>
          <p:cNvSpPr>
            <a:spLocks noGrp="1"/>
          </p:cNvSpPr>
          <p:nvPr>
            <p:ph idx="1"/>
          </p:nvPr>
        </p:nvSpPr>
        <p:spPr/>
        <p:txBody>
          <a:bodyPr>
            <a:normAutofit/>
          </a:bodyPr>
          <a:lstStyle/>
          <a:p>
            <a:r>
              <a:rPr lang="en-US" sz="2800" dirty="0"/>
              <a:t>MLP practice </a:t>
            </a:r>
            <a:r>
              <a:rPr lang="en-US" sz="2800" dirty="0" smtClean="0"/>
              <a:t>area</a:t>
            </a:r>
          </a:p>
          <a:p>
            <a:r>
              <a:rPr lang="en-US" sz="2800" dirty="0" smtClean="0"/>
              <a:t>Sub-standard housing </a:t>
            </a:r>
            <a:r>
              <a:rPr lang="en-US" sz="2800" dirty="0" smtClean="0">
                <a:sym typeface="Wingdings"/>
              </a:rPr>
              <a:t>and health connection</a:t>
            </a:r>
          </a:p>
          <a:p>
            <a:r>
              <a:rPr lang="en-US" sz="2800" dirty="0" smtClean="0"/>
              <a:t>Current </a:t>
            </a:r>
            <a:r>
              <a:rPr lang="en-US" sz="2800" dirty="0"/>
              <a:t>Crisis</a:t>
            </a:r>
          </a:p>
          <a:p>
            <a:pPr marL="0" indent="0">
              <a:buNone/>
            </a:pPr>
            <a:endParaRPr lang="en-US" sz="2800" dirty="0"/>
          </a:p>
        </p:txBody>
      </p:sp>
      <p:pic>
        <p:nvPicPr>
          <p:cNvPr id="5" name="Picture 4"/>
          <p:cNvPicPr>
            <a:picLocks noChangeAspect="1"/>
          </p:cNvPicPr>
          <p:nvPr/>
        </p:nvPicPr>
        <p:blipFill>
          <a:blip r:embed="rId3"/>
          <a:stretch>
            <a:fillRect/>
          </a:stretch>
        </p:blipFill>
        <p:spPr>
          <a:xfrm>
            <a:off x="3620124" y="4536186"/>
            <a:ext cx="2457728" cy="2048107"/>
          </a:xfrm>
          <a:prstGeom prst="rect">
            <a:avLst/>
          </a:prstGeom>
          <a:ln>
            <a:noFill/>
          </a:ln>
          <a:effectLst>
            <a:softEdge rad="112500"/>
          </a:effectLst>
        </p:spPr>
      </p:pic>
      <p:pic>
        <p:nvPicPr>
          <p:cNvPr id="7" name="Picture 6"/>
          <p:cNvPicPr>
            <a:picLocks noChangeAspect="1"/>
          </p:cNvPicPr>
          <p:nvPr/>
        </p:nvPicPr>
        <p:blipFill>
          <a:blip r:embed="rId4"/>
          <a:stretch>
            <a:fillRect/>
          </a:stretch>
        </p:blipFill>
        <p:spPr>
          <a:xfrm>
            <a:off x="429889" y="4751795"/>
            <a:ext cx="2762560" cy="1832498"/>
          </a:xfrm>
          <a:prstGeom prst="rect">
            <a:avLst/>
          </a:prstGeom>
          <a:ln>
            <a:noFill/>
          </a:ln>
          <a:effectLst>
            <a:softEdge rad="112500"/>
          </a:effectLst>
        </p:spPr>
      </p:pic>
      <p:pic>
        <p:nvPicPr>
          <p:cNvPr id="4" name="Picture 3"/>
          <p:cNvPicPr>
            <a:picLocks noChangeAspect="1"/>
          </p:cNvPicPr>
          <p:nvPr/>
        </p:nvPicPr>
        <p:blipFill>
          <a:blip r:embed="rId5"/>
          <a:stretch>
            <a:fillRect/>
          </a:stretch>
        </p:blipFill>
        <p:spPr>
          <a:xfrm>
            <a:off x="6447795" y="4751795"/>
            <a:ext cx="2443330" cy="1832498"/>
          </a:xfrm>
          <a:prstGeom prst="rect">
            <a:avLst/>
          </a:prstGeom>
          <a:ln>
            <a:noFill/>
          </a:ln>
          <a:effectLst>
            <a:softEdge rad="112500"/>
          </a:effectLst>
        </p:spPr>
      </p:pic>
    </p:spTree>
    <p:extLst>
      <p:ext uri="{BB962C8B-B14F-4D97-AF65-F5344CB8AC3E}">
        <p14:creationId xmlns:p14="http://schemas.microsoft.com/office/powerpoint/2010/main" val="182998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663" y="68603"/>
            <a:ext cx="8727224" cy="674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846816" y="6200753"/>
            <a:ext cx="2470031" cy="321005"/>
          </a:xfrm>
          <a:prstGeom prst="ellipse">
            <a:avLst/>
          </a:prstGeom>
          <a:noFill/>
          <a:ln w="349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52400" y="3543891"/>
            <a:ext cx="2470031" cy="322130"/>
          </a:xfrm>
          <a:prstGeom prst="ellipse">
            <a:avLst/>
          </a:prstGeom>
          <a:noFill/>
          <a:ln w="349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648452" y="4798875"/>
            <a:ext cx="2470031" cy="321005"/>
          </a:xfrm>
          <a:prstGeom prst="ellipse">
            <a:avLst/>
          </a:prstGeom>
          <a:noFill/>
          <a:ln w="349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926447" y="3177643"/>
            <a:ext cx="2470031" cy="321005"/>
          </a:xfrm>
          <a:prstGeom prst="ellipse">
            <a:avLst/>
          </a:prstGeom>
          <a:noFill/>
          <a:ln w="349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054284" y="1529311"/>
            <a:ext cx="2470031" cy="248296"/>
          </a:xfrm>
          <a:prstGeom prst="ellipse">
            <a:avLst/>
          </a:prstGeom>
          <a:noFill/>
          <a:ln w="349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29185" y="1682021"/>
            <a:ext cx="2470031" cy="321005"/>
          </a:xfrm>
          <a:prstGeom prst="ellipse">
            <a:avLst/>
          </a:prstGeom>
          <a:noFill/>
          <a:ln w="349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015515" y="2105000"/>
            <a:ext cx="2470031" cy="248296"/>
          </a:xfrm>
          <a:prstGeom prst="ellipse">
            <a:avLst/>
          </a:prstGeom>
          <a:noFill/>
          <a:ln w="349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38861" y="1124074"/>
            <a:ext cx="2470031" cy="248296"/>
          </a:xfrm>
          <a:prstGeom prst="ellipse">
            <a:avLst/>
          </a:prstGeom>
          <a:noFill/>
          <a:ln w="349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03663" y="4694684"/>
            <a:ext cx="2470031" cy="322130"/>
          </a:xfrm>
          <a:prstGeom prst="ellipse">
            <a:avLst/>
          </a:prstGeom>
          <a:noFill/>
          <a:ln w="349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02006" y="3866021"/>
            <a:ext cx="2470031" cy="322130"/>
          </a:xfrm>
          <a:prstGeom prst="ellipse">
            <a:avLst/>
          </a:prstGeom>
          <a:noFill/>
          <a:ln w="349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847568" y="5651707"/>
            <a:ext cx="2470031" cy="321005"/>
          </a:xfrm>
          <a:prstGeom prst="ellipse">
            <a:avLst/>
          </a:prstGeom>
          <a:noFill/>
          <a:ln w="349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586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sz="4000" b="1" dirty="0" smtClean="0">
                <a:solidFill>
                  <a:srgbClr val="A7B789"/>
                </a:solidFill>
                <a:latin typeface="Arial"/>
                <a:cs typeface="Arial"/>
              </a:rPr>
              <a:t>Basis for this Study</a:t>
            </a:r>
            <a:endParaRPr lang="en-US" sz="4000" b="1" dirty="0">
              <a:solidFill>
                <a:srgbClr val="A7B789"/>
              </a:solidFill>
              <a:latin typeface="Arial"/>
              <a:cs typeface="Arial"/>
            </a:endParaRPr>
          </a:p>
        </p:txBody>
      </p:sp>
      <p:sp>
        <p:nvSpPr>
          <p:cNvPr id="3" name="Content Placeholder 2"/>
          <p:cNvSpPr>
            <a:spLocks noGrp="1"/>
          </p:cNvSpPr>
          <p:nvPr>
            <p:ph idx="1"/>
          </p:nvPr>
        </p:nvSpPr>
        <p:spPr/>
        <p:txBody>
          <a:bodyPr/>
          <a:lstStyle/>
          <a:p>
            <a:pPr>
              <a:spcAft>
                <a:spcPts val="1200"/>
              </a:spcAft>
            </a:pPr>
            <a:r>
              <a:rPr lang="en-US" sz="2800" dirty="0" smtClean="0"/>
              <a:t>Referral and Intake Practices</a:t>
            </a:r>
          </a:p>
          <a:p>
            <a:pPr>
              <a:spcAft>
                <a:spcPts val="1200"/>
              </a:spcAft>
            </a:pPr>
            <a:r>
              <a:rPr lang="en-US" sz="2800" dirty="0" smtClean="0"/>
              <a:t>Suggestion by MLP employee</a:t>
            </a:r>
          </a:p>
          <a:p>
            <a:pPr>
              <a:spcAft>
                <a:spcPts val="1200"/>
              </a:spcAft>
            </a:pPr>
            <a:r>
              <a:rPr lang="en-US" sz="2800" dirty="0" smtClean="0"/>
              <a:t>Few studies in the literature</a:t>
            </a:r>
          </a:p>
          <a:p>
            <a:pPr>
              <a:spcAft>
                <a:spcPts val="1200"/>
              </a:spcAft>
            </a:pPr>
            <a:r>
              <a:rPr lang="en-US" sz="2800" dirty="0" smtClean="0"/>
              <a:t>Area where MLPs are directing resources</a:t>
            </a:r>
          </a:p>
          <a:p>
            <a:pPr marL="0" indent="0">
              <a:buNone/>
            </a:pPr>
            <a:endParaRPr lang="en-US" dirty="0"/>
          </a:p>
        </p:txBody>
      </p:sp>
      <p:pic>
        <p:nvPicPr>
          <p:cNvPr id="4" name="Picture 3"/>
          <p:cNvPicPr>
            <a:picLocks noChangeAspect="1"/>
          </p:cNvPicPr>
          <p:nvPr/>
        </p:nvPicPr>
        <p:blipFill>
          <a:blip r:embed="rId3"/>
          <a:stretch>
            <a:fillRect/>
          </a:stretch>
        </p:blipFill>
        <p:spPr>
          <a:xfrm>
            <a:off x="6336108" y="4511265"/>
            <a:ext cx="2657788" cy="2220431"/>
          </a:xfrm>
          <a:prstGeom prst="rect">
            <a:avLst/>
          </a:prstGeom>
          <a:ln>
            <a:noFill/>
          </a:ln>
          <a:effectLst>
            <a:softEdge rad="112500"/>
          </a:effectLst>
        </p:spPr>
      </p:pic>
    </p:spTree>
    <p:extLst>
      <p:ext uri="{BB962C8B-B14F-4D97-AF65-F5344CB8AC3E}">
        <p14:creationId xmlns:p14="http://schemas.microsoft.com/office/powerpoint/2010/main" val="42471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50624"/>
            <a:ext cx="6508377" cy="842145"/>
          </a:xfrm>
        </p:spPr>
        <p:txBody>
          <a:bodyPr/>
          <a:lstStyle/>
          <a:p>
            <a:r>
              <a:rPr lang="en-US" sz="4000" b="1" dirty="0" smtClean="0">
                <a:solidFill>
                  <a:srgbClr val="A7B789"/>
                </a:solidFill>
                <a:latin typeface="Arial"/>
                <a:cs typeface="Arial"/>
              </a:rPr>
              <a:t>Methodology</a:t>
            </a:r>
            <a:endParaRPr lang="en-US" sz="4000" b="1" dirty="0">
              <a:solidFill>
                <a:srgbClr val="A7B789"/>
              </a:solidFill>
              <a:latin typeface="Arial"/>
              <a:cs typeface="Arial"/>
            </a:endParaRPr>
          </a:p>
        </p:txBody>
      </p:sp>
      <p:sp>
        <p:nvSpPr>
          <p:cNvPr id="3" name="Content Placeholder 2"/>
          <p:cNvSpPr>
            <a:spLocks noGrp="1"/>
          </p:cNvSpPr>
          <p:nvPr>
            <p:ph idx="1"/>
          </p:nvPr>
        </p:nvSpPr>
        <p:spPr>
          <a:xfrm>
            <a:off x="457199" y="2209800"/>
            <a:ext cx="6780165" cy="2200621"/>
          </a:xfrm>
        </p:spPr>
        <p:txBody>
          <a:bodyPr/>
          <a:lstStyle/>
          <a:p>
            <a:r>
              <a:rPr lang="en-US" sz="2800" dirty="0" smtClean="0"/>
              <a:t>Hypothesis</a:t>
            </a:r>
          </a:p>
          <a:p>
            <a:r>
              <a:rPr lang="en-US" sz="2800" dirty="0" smtClean="0"/>
              <a:t>Non-probability sample</a:t>
            </a:r>
          </a:p>
          <a:p>
            <a:r>
              <a:rPr lang="en-US" sz="2800" dirty="0" smtClean="0"/>
              <a:t>Semi-structured, in-depth interviews</a:t>
            </a:r>
          </a:p>
          <a:p>
            <a:endParaRPr lang="en-US" dirty="0" smtClean="0"/>
          </a:p>
        </p:txBody>
      </p:sp>
      <p:pic>
        <p:nvPicPr>
          <p:cNvPr id="4" name="Picture 3"/>
          <p:cNvPicPr>
            <a:picLocks noChangeAspect="1"/>
          </p:cNvPicPr>
          <p:nvPr/>
        </p:nvPicPr>
        <p:blipFill>
          <a:blip r:embed="rId3"/>
          <a:stretch>
            <a:fillRect/>
          </a:stretch>
        </p:blipFill>
        <p:spPr>
          <a:xfrm>
            <a:off x="6172240" y="4519661"/>
            <a:ext cx="2660339" cy="1995255"/>
          </a:xfrm>
          <a:prstGeom prst="rect">
            <a:avLst/>
          </a:prstGeom>
        </p:spPr>
      </p:pic>
    </p:spTree>
    <p:extLst>
      <p:ext uri="{BB962C8B-B14F-4D97-AF65-F5344CB8AC3E}">
        <p14:creationId xmlns:p14="http://schemas.microsoft.com/office/powerpoint/2010/main" val="1077984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Plaza">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hade val="95000"/>
              <a:satMod val="105000"/>
            </a:schemeClr>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2279</TotalTime>
  <Words>1621</Words>
  <Application>Microsoft Office PowerPoint</Application>
  <PresentationFormat>On-screen Show (4:3)</PresentationFormat>
  <Paragraphs>194</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Plaza</vt:lpstr>
      <vt:lpstr>Breaking the Cycle with Medical-Legal Partnerships:  A Comparison of Referral and Intake Practices with a Focus on Addressing Substandard Housing Conditions </vt:lpstr>
      <vt:lpstr>My Interest</vt:lpstr>
      <vt:lpstr>MLP Background</vt:lpstr>
      <vt:lpstr>MLP Model</vt:lpstr>
      <vt:lpstr>MLP Activities</vt:lpstr>
      <vt:lpstr>Focus on Housing</vt:lpstr>
      <vt:lpstr>PowerPoint Presentation</vt:lpstr>
      <vt:lpstr>Basis for this Study</vt:lpstr>
      <vt:lpstr>Methodology</vt:lpstr>
      <vt:lpstr>MLPs Studied</vt:lpstr>
      <vt:lpstr> Research: Referral Practices</vt:lpstr>
      <vt:lpstr>Recommendations:  Referral Practices</vt:lpstr>
      <vt:lpstr>Research: Intake Practices</vt:lpstr>
      <vt:lpstr>Recommendations:  Intake Practices</vt:lpstr>
      <vt:lpstr>Conclusion</vt:lpstr>
    </vt:vector>
  </TitlesOfParts>
  <Company>University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the Cycle with Medical-Legal Partnerships:   A Comparison of Referral and Intake Processes with a Focus on Addressing Substandard Housing Conditions</dc:title>
  <dc:creator>Caroline Wick</dc:creator>
  <cp:lastModifiedBy>Janice Nodvin</cp:lastModifiedBy>
  <cp:revision>84</cp:revision>
  <dcterms:created xsi:type="dcterms:W3CDTF">2014-02-26T00:24:01Z</dcterms:created>
  <dcterms:modified xsi:type="dcterms:W3CDTF">2014-04-07T02:03:08Z</dcterms:modified>
</cp:coreProperties>
</file>