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61" r:id="rId4"/>
    <p:sldId id="271" r:id="rId5"/>
    <p:sldId id="259" r:id="rId6"/>
    <p:sldId id="257" r:id="rId7"/>
    <p:sldId id="258" r:id="rId8"/>
    <p:sldId id="266" r:id="rId9"/>
    <p:sldId id="263" r:id="rId10"/>
    <p:sldId id="262" r:id="rId11"/>
    <p:sldId id="265" r:id="rId12"/>
    <p:sldId id="264" r:id="rId13"/>
    <p:sldId id="267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FF00"/>
    <a:srgbClr val="6B128C"/>
    <a:srgbClr val="8719AE"/>
    <a:srgbClr val="FAA31B"/>
    <a:srgbClr val="FAB643"/>
    <a:srgbClr val="FAC73E"/>
    <a:srgbClr val="FFE912"/>
    <a:srgbClr val="FFEA0F"/>
    <a:srgbClr val="EEE7B3"/>
    <a:srgbClr val="F7F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0" autoAdjust="0"/>
    <p:restoredTop sz="86477" autoAdjust="0"/>
  </p:normalViewPr>
  <p:slideViewPr>
    <p:cSldViewPr snapToGrid="0" snapToObjects="1">
      <p:cViewPr>
        <p:scale>
          <a:sx n="73" d="100"/>
          <a:sy n="73" d="100"/>
        </p:scale>
        <p:origin x="-10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rolina:Violencia:Arbeitsmappe2%20(Version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rolina:Violencia:Arbeitsmappe2%20(Version%201)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rolina:Violencia:Arbeitsmappe2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67819489403501"/>
          <c:y val="9.9332706148973104E-2"/>
          <c:w val="0.77816436258382604"/>
          <c:h val="0.80128301486495401"/>
        </c:manualLayout>
      </c:layout>
      <c:scatterChart>
        <c:scatterStyle val="lineMarker"/>
        <c:varyColors val="0"/>
        <c:ser>
          <c:idx val="0"/>
          <c:order val="0"/>
          <c:tx>
            <c:strRef>
              <c:f>Tabelle1!$B$4</c:f>
              <c:strCache>
                <c:ptCount val="1"/>
                <c:pt idx="0">
                  <c:v>NW</c:v>
                </c:pt>
              </c:strCache>
            </c:strRef>
          </c:tx>
          <c:dLbls>
            <c:dLbl>
              <c:idx val="4"/>
              <c:layout/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Tabelle1!$A$5:$A$10</c:f>
              <c:numCache>
                <c:formatCode>General</c:formatCod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2012</c:v>
                </c:pt>
              </c:numCache>
            </c:numRef>
          </c:xVal>
          <c:yVal>
            <c:numRef>
              <c:f>Tabelle1!$B$5:$B$10</c:f>
              <c:numCache>
                <c:formatCode>General</c:formatCode>
                <c:ptCount val="6"/>
                <c:pt idx="0">
                  <c:v>24.6</c:v>
                </c:pt>
                <c:pt idx="1">
                  <c:v>26.61</c:v>
                </c:pt>
                <c:pt idx="2">
                  <c:v>24.91</c:v>
                </c:pt>
                <c:pt idx="3">
                  <c:v>72.260000000000005</c:v>
                </c:pt>
                <c:pt idx="4">
                  <c:v>170.17</c:v>
                </c:pt>
                <c:pt idx="5">
                  <c:v>68.81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Tabelle1!$C$4</c:f>
              <c:strCache>
                <c:ptCount val="1"/>
                <c:pt idx="0">
                  <c:v>NE</c:v>
                </c:pt>
              </c:strCache>
            </c:strRef>
          </c:tx>
          <c:xVal>
            <c:numRef>
              <c:f>Tabelle1!$A$5:$A$10</c:f>
              <c:numCache>
                <c:formatCode>General</c:formatCod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2012</c:v>
                </c:pt>
              </c:numCache>
            </c:numRef>
          </c:xVal>
          <c:yVal>
            <c:numRef>
              <c:f>Tabelle1!$C$5:$C$10</c:f>
              <c:numCache>
                <c:formatCode>General</c:formatCode>
                <c:ptCount val="6"/>
                <c:pt idx="0">
                  <c:v>12.41</c:v>
                </c:pt>
                <c:pt idx="1">
                  <c:v>10.3</c:v>
                </c:pt>
                <c:pt idx="2">
                  <c:v>13.34</c:v>
                </c:pt>
                <c:pt idx="3">
                  <c:v>14.89</c:v>
                </c:pt>
                <c:pt idx="4">
                  <c:v>53.65</c:v>
                </c:pt>
                <c:pt idx="5">
                  <c:v>79.099999999999994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Tabelle1!$D$4</c:f>
              <c:strCache>
                <c:ptCount val="1"/>
                <c:pt idx="0">
                  <c:v>W</c:v>
                </c:pt>
              </c:strCache>
            </c:strRef>
          </c:tx>
          <c:xVal>
            <c:numRef>
              <c:f>Tabelle1!$A$5:$A$10</c:f>
              <c:numCache>
                <c:formatCode>General</c:formatCod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2012</c:v>
                </c:pt>
              </c:numCache>
            </c:numRef>
          </c:xVal>
          <c:yVal>
            <c:numRef>
              <c:f>Tabelle1!$D$5:$D$10</c:f>
              <c:numCache>
                <c:formatCode>General</c:formatCode>
                <c:ptCount val="6"/>
                <c:pt idx="0">
                  <c:v>19.559999999999999</c:v>
                </c:pt>
                <c:pt idx="1">
                  <c:v>15.32</c:v>
                </c:pt>
                <c:pt idx="2">
                  <c:v>17.329999999999998</c:v>
                </c:pt>
                <c:pt idx="3">
                  <c:v>19.47</c:v>
                </c:pt>
                <c:pt idx="4">
                  <c:v>49.49</c:v>
                </c:pt>
                <c:pt idx="5">
                  <c:v>75.790000000000006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Tabelle1!$E$4</c:f>
              <c:strCache>
                <c:ptCount val="1"/>
                <c:pt idx="0">
                  <c:v>CN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  <a:prstDash val="sysDot"/>
            </a:ln>
          </c:spPr>
          <c:marker>
            <c:spPr>
              <a:solidFill>
                <a:schemeClr val="accent6">
                  <a:lumMod val="50000"/>
                </a:schemeClr>
              </a:solidFill>
            </c:spPr>
          </c:marker>
          <c:xVal>
            <c:numRef>
              <c:f>Tabelle1!$A$5:$A$10</c:f>
              <c:numCache>
                <c:formatCode>General</c:formatCod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2012</c:v>
                </c:pt>
              </c:numCache>
            </c:numRef>
          </c:xVal>
          <c:yVal>
            <c:numRef>
              <c:f>Tabelle1!$E$5:$E$10</c:f>
              <c:numCache>
                <c:formatCode>General</c:formatCode>
                <c:ptCount val="6"/>
                <c:pt idx="0">
                  <c:v>14.79</c:v>
                </c:pt>
                <c:pt idx="1">
                  <c:v>9.77</c:v>
                </c:pt>
                <c:pt idx="2">
                  <c:v>8.85</c:v>
                </c:pt>
                <c:pt idx="3">
                  <c:v>15.42</c:v>
                </c:pt>
                <c:pt idx="4">
                  <c:v>19.22</c:v>
                </c:pt>
                <c:pt idx="5">
                  <c:v>34.700000000000003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Tabelle1!$F$4</c:f>
              <c:strCache>
                <c:ptCount val="1"/>
                <c:pt idx="0">
                  <c:v>CS</c:v>
                </c:pt>
              </c:strCache>
            </c:strRef>
          </c:tx>
          <c:xVal>
            <c:numRef>
              <c:f>Tabelle1!$A$5:$A$10</c:f>
              <c:numCache>
                <c:formatCode>General</c:formatCod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2012</c:v>
                </c:pt>
              </c:numCache>
            </c:numRef>
          </c:xVal>
          <c:yVal>
            <c:numRef>
              <c:f>Tabelle1!$F$5:$F$10</c:f>
              <c:numCache>
                <c:formatCode>General</c:formatCode>
                <c:ptCount val="6"/>
                <c:pt idx="0">
                  <c:v>29.47</c:v>
                </c:pt>
                <c:pt idx="1">
                  <c:v>23.32</c:v>
                </c:pt>
                <c:pt idx="2">
                  <c:v>20.85</c:v>
                </c:pt>
                <c:pt idx="3">
                  <c:v>25.41</c:v>
                </c:pt>
                <c:pt idx="4">
                  <c:v>46.3</c:v>
                </c:pt>
                <c:pt idx="5">
                  <c:v>57.63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Tabelle1!$G$4</c:f>
              <c:strCache>
                <c:ptCount val="1"/>
                <c:pt idx="0">
                  <c:v>E</c:v>
                </c:pt>
              </c:strCache>
            </c:strRef>
          </c:tx>
          <c:xVal>
            <c:numRef>
              <c:f>Tabelle1!$A$5:$A$10</c:f>
              <c:numCache>
                <c:formatCode>General</c:formatCod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2012</c:v>
                </c:pt>
              </c:numCache>
            </c:numRef>
          </c:xVal>
          <c:yVal>
            <c:numRef>
              <c:f>Tabelle1!$G$5:$G$10</c:f>
              <c:numCache>
                <c:formatCode>General</c:formatCode>
                <c:ptCount val="6"/>
                <c:pt idx="0">
                  <c:v>7.53</c:v>
                </c:pt>
                <c:pt idx="1">
                  <c:v>8.34</c:v>
                </c:pt>
                <c:pt idx="2">
                  <c:v>7.14</c:v>
                </c:pt>
                <c:pt idx="3">
                  <c:v>6.1599999999999966</c:v>
                </c:pt>
                <c:pt idx="4">
                  <c:v>8.39</c:v>
                </c:pt>
                <c:pt idx="5">
                  <c:v>13.93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Tabelle1!$H$4</c:f>
              <c:strCache>
                <c:ptCount val="1"/>
                <c:pt idx="0">
                  <c:v>SW</c:v>
                </c:pt>
              </c:strCache>
            </c:strRef>
          </c:tx>
          <c:spPr>
            <a:ln>
              <a:prstDash val="sysDash"/>
            </a:ln>
          </c:spPr>
          <c:marker>
            <c:spPr>
              <a:ln>
                <a:prstDash val="dash"/>
              </a:ln>
            </c:spPr>
          </c:marker>
          <c:xVal>
            <c:numRef>
              <c:f>Tabelle1!$A$5:$A$10</c:f>
              <c:numCache>
                <c:formatCode>General</c:formatCod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2012</c:v>
                </c:pt>
              </c:numCache>
            </c:numRef>
          </c:xVal>
          <c:yVal>
            <c:numRef>
              <c:f>Tabelle1!$H$5:$H$10</c:f>
              <c:numCache>
                <c:formatCode>General</c:formatCode>
                <c:ptCount val="6"/>
                <c:pt idx="0">
                  <c:v>27.05</c:v>
                </c:pt>
                <c:pt idx="1">
                  <c:v>21.17</c:v>
                </c:pt>
                <c:pt idx="2">
                  <c:v>30.36</c:v>
                </c:pt>
                <c:pt idx="3">
                  <c:v>26.36</c:v>
                </c:pt>
                <c:pt idx="4">
                  <c:v>42.03</c:v>
                </c:pt>
                <c:pt idx="5">
                  <c:v>75.010000000000005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Tabelle1!$I$4</c:f>
              <c:strCache>
                <c:ptCount val="1"/>
                <c:pt idx="0">
                  <c:v>SE</c:v>
                </c:pt>
              </c:strCache>
            </c:strRef>
          </c:tx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Tabelle1!$A$5:$A$10</c:f>
              <c:numCache>
                <c:formatCode>General</c:formatCode>
                <c:ptCount val="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  <c:pt idx="5">
                  <c:v>2012</c:v>
                </c:pt>
              </c:numCache>
            </c:numRef>
          </c:xVal>
          <c:yVal>
            <c:numRef>
              <c:f>Tabelle1!$I$5:$I$10</c:f>
              <c:numCache>
                <c:formatCode>General</c:formatCode>
                <c:ptCount val="6"/>
                <c:pt idx="0">
                  <c:v>9.68</c:v>
                </c:pt>
                <c:pt idx="1">
                  <c:v>11.75</c:v>
                </c:pt>
                <c:pt idx="2">
                  <c:v>8.51</c:v>
                </c:pt>
                <c:pt idx="3">
                  <c:v>12.76</c:v>
                </c:pt>
                <c:pt idx="4">
                  <c:v>8.11</c:v>
                </c:pt>
                <c:pt idx="5">
                  <c:v>13.37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660160"/>
        <c:axId val="87660736"/>
      </c:scatterChart>
      <c:valAx>
        <c:axId val="87660160"/>
        <c:scaling>
          <c:orientation val="minMax"/>
          <c:max val="2012"/>
          <c:min val="2002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crossAx val="87660736"/>
        <c:crosses val="autoZero"/>
        <c:crossBetween val="midCat"/>
        <c:majorUnit val="2"/>
      </c:valAx>
      <c:valAx>
        <c:axId val="8766073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de-DE" sz="1400" dirty="0"/>
                  <a:t>Homicide rate</a:t>
                </a:r>
                <a:r>
                  <a:rPr lang="de-DE" sz="1400" dirty="0" smtClean="0"/>
                  <a:t> (per </a:t>
                </a:r>
                <a:r>
                  <a:rPr lang="de-DE" sz="1400" dirty="0"/>
                  <a:t>100 </a:t>
                </a:r>
                <a:r>
                  <a:rPr lang="de-DE" sz="1400" dirty="0" smtClean="0"/>
                  <a:t>000)</a:t>
                </a:r>
                <a:endParaRPr lang="de-DE" sz="1400" dirty="0"/>
              </a:p>
            </c:rich>
          </c:tx>
          <c:layout>
            <c:manualLayout>
              <c:xMode val="edge"/>
              <c:yMode val="edge"/>
              <c:x val="7.6328629005600196E-3"/>
              <c:y val="0.19049319519634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766016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782242366852"/>
          <c:y val="4.9302269057609101E-2"/>
          <c:w val="0.71452873949265305"/>
          <c:h val="0.857342657932819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Tabelle3!$A$3</c:f>
              <c:strCache>
                <c:ptCount val="1"/>
                <c:pt idx="0">
                  <c:v>Male 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Tabelle3!$B$2:$F$2</c:f>
              <c:strCache>
                <c:ptCount val="5"/>
                <c:pt idx="0">
                  <c:v>0-4 (y.o)</c:v>
                </c:pt>
                <c:pt idx="1">
                  <c:v>5-9 (y.o.)</c:v>
                </c:pt>
                <c:pt idx="2">
                  <c:v>10-14 (y.o.)</c:v>
                </c:pt>
                <c:pt idx="3">
                  <c:v>15-19 (y.o.)</c:v>
                </c:pt>
                <c:pt idx="4">
                  <c:v>20-24 (y.o.)</c:v>
                </c:pt>
              </c:strCache>
            </c:strRef>
          </c:cat>
          <c:val>
            <c:numRef>
              <c:f>Tabelle3!$B$3:$F$3</c:f>
              <c:numCache>
                <c:formatCode>0.00</c:formatCode>
                <c:ptCount val="5"/>
                <c:pt idx="0">
                  <c:v>1.695064531281455</c:v>
                </c:pt>
                <c:pt idx="1">
                  <c:v>0.55434686765436303</c:v>
                </c:pt>
                <c:pt idx="2">
                  <c:v>2.2872200884461069</c:v>
                </c:pt>
                <c:pt idx="3">
                  <c:v>35.478649201154617</c:v>
                </c:pt>
                <c:pt idx="4">
                  <c:v>70.588057529777345</c:v>
                </c:pt>
              </c:numCache>
            </c:numRef>
          </c:val>
        </c:ser>
        <c:ser>
          <c:idx val="1"/>
          <c:order val="1"/>
          <c:tx>
            <c:strRef>
              <c:f>Tabelle3!$A$4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4691361025002499E-2"/>
                  <c:y val="-2.109828827477400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Tabelle3!$B$2:$F$2</c:f>
              <c:strCache>
                <c:ptCount val="5"/>
                <c:pt idx="0">
                  <c:v>0-4 (y.o)</c:v>
                </c:pt>
                <c:pt idx="1">
                  <c:v>5-9 (y.o.)</c:v>
                </c:pt>
                <c:pt idx="2">
                  <c:v>10-14 (y.o.)</c:v>
                </c:pt>
                <c:pt idx="3">
                  <c:v>15-19 (y.o.)</c:v>
                </c:pt>
                <c:pt idx="4">
                  <c:v>20-24 (y.o.)</c:v>
                </c:pt>
              </c:strCache>
            </c:strRef>
          </c:cat>
          <c:val>
            <c:numRef>
              <c:f>Tabelle3!$B$4:$F$4</c:f>
              <c:numCache>
                <c:formatCode>0.00</c:formatCode>
                <c:ptCount val="5"/>
                <c:pt idx="0">
                  <c:v>1.5337336499884691</c:v>
                </c:pt>
                <c:pt idx="1">
                  <c:v>0.577474210813818</c:v>
                </c:pt>
                <c:pt idx="2">
                  <c:v>1.1069021059348161</c:v>
                </c:pt>
                <c:pt idx="3">
                  <c:v>5.314785460130266</c:v>
                </c:pt>
                <c:pt idx="4">
                  <c:v>6.880035885023327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492736"/>
        <c:axId val="125510208"/>
      </c:barChart>
      <c:catAx>
        <c:axId val="125492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510208"/>
        <c:crosses val="autoZero"/>
        <c:auto val="1"/>
        <c:lblAlgn val="ctr"/>
        <c:lblOffset val="100"/>
        <c:noMultiLvlLbl val="0"/>
      </c:catAx>
      <c:valAx>
        <c:axId val="12551020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de-DE" sz="1400" dirty="0"/>
                  <a:t>Homicide </a:t>
                </a:r>
                <a:r>
                  <a:rPr lang="de-DE" sz="1400" dirty="0" smtClean="0"/>
                  <a:t>rate</a:t>
                </a:r>
                <a:r>
                  <a:rPr lang="de-DE" sz="1400" baseline="0" dirty="0" smtClean="0"/>
                  <a:t> </a:t>
                </a:r>
                <a:r>
                  <a:rPr lang="de-DE" sz="1400" dirty="0" smtClean="0"/>
                  <a:t>(</a:t>
                </a:r>
                <a:r>
                  <a:rPr lang="de-DE" sz="1400" dirty="0"/>
                  <a:t>per 100 000)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4927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tx2"/>
            </a:solidFill>
          </c:spPr>
          <c:dPt>
            <c:idx val="1"/>
            <c:bubble3D val="0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-4.7596462825324398E-2"/>
                  <c:y val="-0.29616666007201398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Tabelle3!$A$30:$A$31</c:f>
              <c:strCache>
                <c:ptCount val="2"/>
                <c:pt idx="0">
                  <c:v>% male </c:v>
                </c:pt>
                <c:pt idx="1">
                  <c:v>% female </c:v>
                </c:pt>
              </c:strCache>
            </c:strRef>
          </c:cat>
          <c:val>
            <c:numRef>
              <c:f>Tabelle3!$B$30:$B$31</c:f>
              <c:numCache>
                <c:formatCode>0.00</c:formatCode>
                <c:ptCount val="2"/>
                <c:pt idx="0">
                  <c:v>89.311714096624684</c:v>
                </c:pt>
                <c:pt idx="1">
                  <c:v>10.688285903375251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3DA3A-81DB-2246-882A-9DB4BBB975A8}" type="datetime1">
              <a:rPr lang="de-DE" smtClean="0"/>
              <a:pPr/>
              <a:t>02.04.2014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Break the cycle- Violence in Mexico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7D0CF-88D7-EB46-9CE0-0C71744E9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187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598DC-0535-D943-BBF7-3556D5CA0C7B}" type="datetime1">
              <a:rPr lang="de-DE" smtClean="0"/>
              <a:pPr/>
              <a:t>02.04.2014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Mastertextformat bearbeiten</a:t>
            </a:r>
          </a:p>
          <a:p>
            <a:pPr lvl="1"/>
            <a:r>
              <a:rPr lang="es-ES_tradnl" smtClean="0"/>
              <a:t>Zweite Ebene</a:t>
            </a:r>
          </a:p>
          <a:p>
            <a:pPr lvl="2"/>
            <a:r>
              <a:rPr lang="es-ES_tradnl" smtClean="0"/>
              <a:t>Dritte Ebene</a:t>
            </a:r>
          </a:p>
          <a:p>
            <a:pPr lvl="3"/>
            <a:r>
              <a:rPr lang="es-ES_tradnl" smtClean="0"/>
              <a:t>Vierte Ebene</a:t>
            </a:r>
          </a:p>
          <a:p>
            <a:pPr lvl="4"/>
            <a:r>
              <a:rPr lang="es-ES_tradnl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Break the cycle- Violence in Mexico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BFD19-6104-1E4F-A9AF-E2D74596E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047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Break the cycle- Violence in Mexico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BFD19-6104-1E4F-A9AF-E2D74596EC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Break the cycle- Violence in Mexico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BFD19-6104-1E4F-A9AF-E2D74596EC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BFD19-6104-1E4F-A9AF-E2D74596EC6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Break the cycle- Violence in Mexico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BFD19-6104-1E4F-A9AF-E2D74596EC6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Break the cycle- Violence in Mexico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Break the cycle- Violence in Mexico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BFD19-6104-1E4F-A9AF-E2D74596EC6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Break the cycle- Violence in Mexico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BFD19-6104-1E4F-A9AF-E2D74596EC6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Break the cycle- Violence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Mastertextformat bearbeiten</a:t>
            </a:r>
          </a:p>
          <a:p>
            <a:pPr lvl="1"/>
            <a:r>
              <a:rPr lang="es-ES_tradnl" smtClean="0"/>
              <a:t>Zweite Ebene</a:t>
            </a:r>
          </a:p>
          <a:p>
            <a:pPr lvl="2"/>
            <a:r>
              <a:rPr lang="es-ES_tradnl" smtClean="0"/>
              <a:t>Dritte Ebene</a:t>
            </a:r>
          </a:p>
          <a:p>
            <a:pPr lvl="3"/>
            <a:r>
              <a:rPr lang="es-ES_tradnl" smtClean="0"/>
              <a:t>Vierte Ebene</a:t>
            </a:r>
          </a:p>
          <a:p>
            <a:pPr lvl="4"/>
            <a:r>
              <a:rPr lang="es-ES_tradnl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Break the cycle- Violence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Mastertextformat bearbeiten</a:t>
            </a:r>
          </a:p>
          <a:p>
            <a:pPr lvl="1"/>
            <a:r>
              <a:rPr lang="es-ES_tradnl" smtClean="0"/>
              <a:t>Zweite Ebene</a:t>
            </a:r>
          </a:p>
          <a:p>
            <a:pPr lvl="2"/>
            <a:r>
              <a:rPr lang="es-ES_tradnl" smtClean="0"/>
              <a:t>Dritte Ebene</a:t>
            </a:r>
          </a:p>
          <a:p>
            <a:pPr lvl="3"/>
            <a:r>
              <a:rPr lang="es-ES_tradnl" smtClean="0"/>
              <a:t>Vierte Ebene</a:t>
            </a:r>
          </a:p>
          <a:p>
            <a:pPr lvl="4"/>
            <a:r>
              <a:rPr lang="es-ES_tradnl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Break the cycle- Violence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Mastertextformat bearbeiten</a:t>
            </a:r>
          </a:p>
          <a:p>
            <a:pPr lvl="1"/>
            <a:r>
              <a:rPr lang="es-ES_tradnl" smtClean="0"/>
              <a:t>Zweite Ebene</a:t>
            </a:r>
          </a:p>
          <a:p>
            <a:pPr lvl="2"/>
            <a:r>
              <a:rPr lang="es-ES_tradnl" smtClean="0"/>
              <a:t>Dritte Ebene</a:t>
            </a:r>
          </a:p>
          <a:p>
            <a:pPr lvl="3"/>
            <a:r>
              <a:rPr lang="es-ES_tradnl" smtClean="0"/>
              <a:t>Vierte Ebene</a:t>
            </a:r>
          </a:p>
          <a:p>
            <a:pPr lvl="4"/>
            <a:r>
              <a:rPr lang="es-ES_tradnl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Break the cycle- Violence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Break the cycle- Violence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Mastertextformat bearbeiten</a:t>
            </a:r>
          </a:p>
          <a:p>
            <a:pPr lvl="1"/>
            <a:r>
              <a:rPr lang="es-ES_tradnl" smtClean="0"/>
              <a:t>Zweite Ebene</a:t>
            </a:r>
          </a:p>
          <a:p>
            <a:pPr lvl="2"/>
            <a:r>
              <a:rPr lang="es-ES_tradnl" smtClean="0"/>
              <a:t>Dritte Ebene</a:t>
            </a:r>
          </a:p>
          <a:p>
            <a:pPr lvl="3"/>
            <a:r>
              <a:rPr lang="es-ES_tradnl" smtClean="0"/>
              <a:t>Vierte Ebene</a:t>
            </a:r>
          </a:p>
          <a:p>
            <a:pPr lvl="4"/>
            <a:r>
              <a:rPr lang="es-ES_tradnl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Mastertextformat bearbeiten</a:t>
            </a:r>
          </a:p>
          <a:p>
            <a:pPr lvl="1"/>
            <a:r>
              <a:rPr lang="es-ES_tradnl" smtClean="0"/>
              <a:t>Zweite Ebene</a:t>
            </a:r>
          </a:p>
          <a:p>
            <a:pPr lvl="2"/>
            <a:r>
              <a:rPr lang="es-ES_tradnl" smtClean="0"/>
              <a:t>Dritte Ebene</a:t>
            </a:r>
          </a:p>
          <a:p>
            <a:pPr lvl="3"/>
            <a:r>
              <a:rPr lang="es-ES_tradnl" smtClean="0"/>
              <a:t>Vierte Ebene</a:t>
            </a:r>
          </a:p>
          <a:p>
            <a:pPr lvl="4"/>
            <a:r>
              <a:rPr lang="es-ES_tradnl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Break the cycle- Violence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Mastertextformat bearbeiten</a:t>
            </a:r>
          </a:p>
          <a:p>
            <a:pPr lvl="1"/>
            <a:r>
              <a:rPr lang="es-ES_tradnl" smtClean="0"/>
              <a:t>Zweite Ebene</a:t>
            </a:r>
          </a:p>
          <a:p>
            <a:pPr lvl="2"/>
            <a:r>
              <a:rPr lang="es-ES_tradnl" smtClean="0"/>
              <a:t>Dritte Ebene</a:t>
            </a:r>
          </a:p>
          <a:p>
            <a:pPr lvl="3"/>
            <a:r>
              <a:rPr lang="es-ES_tradnl" smtClean="0"/>
              <a:t>Vierte Ebene</a:t>
            </a:r>
          </a:p>
          <a:p>
            <a:pPr lvl="4"/>
            <a:r>
              <a:rPr lang="es-ES_tradnl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Mastertextformat bearbeiten</a:t>
            </a:r>
          </a:p>
          <a:p>
            <a:pPr lvl="1"/>
            <a:r>
              <a:rPr lang="es-ES_tradnl" smtClean="0"/>
              <a:t>Zweite Ebene</a:t>
            </a:r>
          </a:p>
          <a:p>
            <a:pPr lvl="2"/>
            <a:r>
              <a:rPr lang="es-ES_tradnl" smtClean="0"/>
              <a:t>Dritte Ebene</a:t>
            </a:r>
          </a:p>
          <a:p>
            <a:pPr lvl="3"/>
            <a:r>
              <a:rPr lang="es-ES_tradnl" smtClean="0"/>
              <a:t>Vierte Ebene</a:t>
            </a:r>
          </a:p>
          <a:p>
            <a:pPr lvl="4"/>
            <a:r>
              <a:rPr lang="es-ES_tradnl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Break the cycle- Violence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Break the cycle- Violence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Break the cycle- Violence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Mastertextformat bearbeiten</a:t>
            </a:r>
          </a:p>
          <a:p>
            <a:pPr lvl="1"/>
            <a:r>
              <a:rPr lang="es-ES_tradnl" smtClean="0"/>
              <a:t>Zweite Ebene</a:t>
            </a:r>
          </a:p>
          <a:p>
            <a:pPr lvl="2"/>
            <a:r>
              <a:rPr lang="es-ES_tradnl" smtClean="0"/>
              <a:t>Dritte Ebene</a:t>
            </a:r>
          </a:p>
          <a:p>
            <a:pPr lvl="3"/>
            <a:r>
              <a:rPr lang="es-ES_tradnl" smtClean="0"/>
              <a:t>Vierte Ebene</a:t>
            </a:r>
          </a:p>
          <a:p>
            <a:pPr lvl="4"/>
            <a:r>
              <a:rPr lang="es-ES_tradnl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Break the cycle- Violence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Break the cycle- Violence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Mastertextformat bearbeiten</a:t>
            </a:r>
          </a:p>
          <a:p>
            <a:pPr lvl="1"/>
            <a:r>
              <a:rPr lang="es-ES_tradnl" smtClean="0"/>
              <a:t>Zweite Ebene</a:t>
            </a:r>
          </a:p>
          <a:p>
            <a:pPr lvl="2"/>
            <a:r>
              <a:rPr lang="es-ES_tradnl" smtClean="0"/>
              <a:t>Dritte Ebene</a:t>
            </a:r>
          </a:p>
          <a:p>
            <a:pPr lvl="3"/>
            <a:r>
              <a:rPr lang="es-ES_tradnl" smtClean="0"/>
              <a:t>Vierte Ebene</a:t>
            </a:r>
          </a:p>
          <a:p>
            <a:pPr lvl="4"/>
            <a:r>
              <a:rPr lang="es-ES_tradnl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Break the cycle- Violence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213E-DBC0-5247-81BF-A7CA039D2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rgbClr val="FFFFFF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2309"/>
            <a:ext cx="7772400" cy="1470025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FFFFFF"/>
                </a:solidFill>
                <a:latin typeface="Helvetica"/>
                <a:cs typeface="Helvetica"/>
              </a:rPr>
              <a:t>Violence</a:t>
            </a:r>
            <a:r>
              <a:rPr lang="en-US" sz="3200" b="1" dirty="0" smtClean="0">
                <a:solidFill>
                  <a:srgbClr val="FFFFFF"/>
                </a:solidFill>
                <a:latin typeface="Helvetica"/>
                <a:cs typeface="Helvetica"/>
              </a:rPr>
              <a:t> against children and youth in Mexico: A Public Health Approach</a:t>
            </a:r>
            <a:endParaRPr lang="en-US" sz="3200" b="1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  <p:pic>
        <p:nvPicPr>
          <p:cNvPr id="4" name="Inhaltsplatzhalter 3" descr="Screen shot 2014-02-26 at 2.45.01 PM.png"/>
          <p:cNvPicPr>
            <a:picLocks noChangeAspect="1"/>
          </p:cNvPicPr>
          <p:nvPr/>
        </p:nvPicPr>
        <p:blipFill>
          <a:blip r:embed="rId3"/>
          <a:srcRect l="-235" r="-235"/>
          <a:stretch>
            <a:fillRect/>
          </a:stretch>
        </p:blipFill>
        <p:spPr>
          <a:xfrm>
            <a:off x="2167364" y="2089008"/>
            <a:ext cx="5290802" cy="290973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57200" y="5480878"/>
            <a:ext cx="8686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Carolina de la Portilla</a:t>
            </a:r>
            <a:r>
              <a:rPr lang="en-US" sz="2000" dirty="0" smtClean="0"/>
              <a:t>, </a:t>
            </a:r>
            <a:r>
              <a:rPr lang="en-US" sz="2000" i="1" dirty="0" smtClean="0"/>
              <a:t>(MPH student, University of Munich)</a:t>
            </a:r>
          </a:p>
          <a:p>
            <a:r>
              <a:rPr lang="en-US" sz="2000" b="1" dirty="0" smtClean="0"/>
              <a:t>Enrique Cifuentes </a:t>
            </a:r>
            <a:r>
              <a:rPr lang="en-US" sz="2000" i="1" dirty="0" smtClean="0"/>
              <a:t>(MD, PhD, mentor Harvard School of Public Health)</a:t>
            </a:r>
          </a:p>
          <a:p>
            <a:endParaRPr lang="en-US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5029158" y="4998745"/>
            <a:ext cx="4326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Liliana Alcántara (El Universal)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Screen shot 2014-02-26 at 6.46.2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96" y="2294274"/>
            <a:ext cx="4295572" cy="337030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547567" y="1924942"/>
            <a:ext cx="1412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2002</a:t>
            </a:r>
          </a:p>
        </p:txBody>
      </p:sp>
      <p:pic>
        <p:nvPicPr>
          <p:cNvPr id="9" name="Bild 8" descr="Screen shot 2014-02-26 at 6.48.5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099" y="2173573"/>
            <a:ext cx="4391228" cy="3491002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098574" y="1924942"/>
            <a:ext cx="136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2010</a:t>
            </a:r>
            <a:endParaRPr lang="en-US" sz="2000" dirty="0"/>
          </a:p>
        </p:txBody>
      </p:sp>
      <p:sp>
        <p:nvSpPr>
          <p:cNvPr id="13" name="Rechteck 12"/>
          <p:cNvSpPr/>
          <p:nvPr/>
        </p:nvSpPr>
        <p:spPr>
          <a:xfrm>
            <a:off x="933369" y="5664575"/>
            <a:ext cx="579804" cy="171414"/>
          </a:xfrm>
          <a:prstGeom prst="rect">
            <a:avLst/>
          </a:prstGeom>
          <a:solidFill>
            <a:srgbClr val="EEE7B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/>
          <p:cNvSpPr/>
          <p:nvPr/>
        </p:nvSpPr>
        <p:spPr>
          <a:xfrm>
            <a:off x="2380570" y="5664575"/>
            <a:ext cx="579804" cy="171414"/>
          </a:xfrm>
          <a:prstGeom prst="rect">
            <a:avLst/>
          </a:prstGeom>
          <a:solidFill>
            <a:srgbClr val="FFE91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/>
          <p:cNvSpPr/>
          <p:nvPr/>
        </p:nvSpPr>
        <p:spPr>
          <a:xfrm>
            <a:off x="3934295" y="5664575"/>
            <a:ext cx="579804" cy="171414"/>
          </a:xfrm>
          <a:prstGeom prst="rect">
            <a:avLst/>
          </a:prstGeom>
          <a:solidFill>
            <a:srgbClr val="FAA31B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hteck 16"/>
          <p:cNvSpPr/>
          <p:nvPr/>
        </p:nvSpPr>
        <p:spPr>
          <a:xfrm>
            <a:off x="5518770" y="5664575"/>
            <a:ext cx="579804" cy="17141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hteck 17"/>
          <p:cNvSpPr/>
          <p:nvPr/>
        </p:nvSpPr>
        <p:spPr>
          <a:xfrm>
            <a:off x="7057129" y="5658813"/>
            <a:ext cx="579804" cy="171414"/>
          </a:xfrm>
          <a:prstGeom prst="rect">
            <a:avLst/>
          </a:prstGeom>
          <a:solidFill>
            <a:srgbClr val="6B128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el 1"/>
          <p:cNvSpPr txBox="1">
            <a:spLocks/>
          </p:cNvSpPr>
          <p:nvPr/>
        </p:nvSpPr>
        <p:spPr>
          <a:xfrm>
            <a:off x="0" y="0"/>
            <a:ext cx="9144000" cy="1080863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Results – Regional differences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643467" y="1265529"/>
            <a:ext cx="6993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Male homicide rates (aged 15 to 24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sp>
        <p:nvSpPr>
          <p:cNvPr id="23" name="Textfeld 22"/>
          <p:cNvSpPr txBox="1"/>
          <p:nvPr/>
        </p:nvSpPr>
        <p:spPr>
          <a:xfrm>
            <a:off x="738573" y="5921696"/>
            <a:ext cx="121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0 -15.0</a:t>
            </a:r>
            <a:endParaRPr lang="en-US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1949750" y="5921696"/>
            <a:ext cx="142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15.01 - 30.0</a:t>
            </a:r>
            <a:endParaRPr lang="en-US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3614081" y="5921696"/>
            <a:ext cx="134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30.01- 45.0</a:t>
            </a:r>
            <a:endParaRPr lang="en-US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5185349" y="5921696"/>
            <a:ext cx="1703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45.01 - 60.0</a:t>
            </a:r>
            <a:endParaRPr lang="en-US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7057128" y="5921696"/>
            <a:ext cx="127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&gt;60.01</a:t>
            </a:r>
            <a:endParaRPr lang="en-US" b="1" dirty="0"/>
          </a:p>
        </p:txBody>
      </p:sp>
      <p:sp>
        <p:nvSpPr>
          <p:cNvPr id="28" name="Textfeld 27"/>
          <p:cNvSpPr txBox="1"/>
          <p:nvPr/>
        </p:nvSpPr>
        <p:spPr>
          <a:xfrm>
            <a:off x="6062353" y="6351601"/>
            <a:ext cx="2812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Source: INEGI, CONAPO</a:t>
            </a:r>
            <a:endParaRPr lang="en-US" sz="1400" i="1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1" name="Datumsplatzhalt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cxnSp>
        <p:nvCxnSpPr>
          <p:cNvPr id="22" name="Gerade Verbindung 21"/>
          <p:cNvCxnSpPr/>
          <p:nvPr/>
        </p:nvCxnSpPr>
        <p:spPr>
          <a:xfrm>
            <a:off x="0" y="1080863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133" y="1133775"/>
            <a:ext cx="3776133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Regional categorization</a:t>
            </a:r>
            <a:endParaRPr lang="en-US" sz="2400" b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080863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Results - Categorization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220133" y="1809370"/>
          <a:ext cx="4504268" cy="443653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252134"/>
                <a:gridCol w="2252134"/>
              </a:tblGrid>
              <a:tr h="685838">
                <a:tc>
                  <a:txBody>
                    <a:bodyPr/>
                    <a:lstStyle/>
                    <a:p>
                      <a:r>
                        <a:rPr lang="en-US" dirty="0" smtClean="0"/>
                        <a:t>Sub-region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</a:tr>
              <a:tr h="468837">
                <a:tc>
                  <a:txBody>
                    <a:bodyPr/>
                    <a:lstStyle/>
                    <a:p>
                      <a:r>
                        <a:rPr lang="en-US" dirty="0" smtClean="0"/>
                        <a:t>Northwest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  <a:tr h="468837">
                <a:tc>
                  <a:txBody>
                    <a:bodyPr/>
                    <a:lstStyle/>
                    <a:p>
                      <a:r>
                        <a:rPr lang="en-US" dirty="0" smtClean="0"/>
                        <a:t>Northeast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68837">
                <a:tc>
                  <a:txBody>
                    <a:bodyPr/>
                    <a:lstStyle/>
                    <a:p>
                      <a:r>
                        <a:rPr lang="en-US" dirty="0" smtClean="0"/>
                        <a:t>West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</a:tr>
              <a:tr h="468837">
                <a:tc>
                  <a:txBody>
                    <a:bodyPr/>
                    <a:lstStyle/>
                    <a:p>
                      <a:r>
                        <a:rPr lang="en-US" dirty="0" smtClean="0"/>
                        <a:t>North-central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68837">
                <a:tc>
                  <a:txBody>
                    <a:bodyPr/>
                    <a:lstStyle/>
                    <a:p>
                      <a:r>
                        <a:rPr lang="en-US" dirty="0" smtClean="0"/>
                        <a:t>South-central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68837">
                <a:tc>
                  <a:txBody>
                    <a:bodyPr/>
                    <a:lstStyle/>
                    <a:p>
                      <a:r>
                        <a:rPr lang="en-US" dirty="0" smtClean="0"/>
                        <a:t>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  <a:tr h="468837">
                <a:tc>
                  <a:txBody>
                    <a:bodyPr/>
                    <a:lstStyle/>
                    <a:p>
                      <a:r>
                        <a:rPr lang="en-US" dirty="0" smtClean="0"/>
                        <a:t>Southwest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68837">
                <a:tc>
                  <a:txBody>
                    <a:bodyPr/>
                    <a:lstStyle/>
                    <a:p>
                      <a:r>
                        <a:rPr lang="en-US" dirty="0" smtClean="0"/>
                        <a:t>Southeast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dirty="0" err="1" smtClean="0"/>
              <a:t>Break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cycle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1705448" y="2678313"/>
            <a:ext cx="317512" cy="22089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1711804" y="3051605"/>
            <a:ext cx="317512" cy="220892"/>
          </a:xfrm>
          <a:prstGeom prst="rect">
            <a:avLst/>
          </a:prstGeom>
          <a:solidFill>
            <a:srgbClr val="8719A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eck 8"/>
          <p:cNvSpPr/>
          <p:nvPr/>
        </p:nvSpPr>
        <p:spPr>
          <a:xfrm>
            <a:off x="1711804" y="3561880"/>
            <a:ext cx="317512" cy="22089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1870560" y="4017469"/>
            <a:ext cx="317512" cy="220892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1870560" y="4514476"/>
            <a:ext cx="317512" cy="220892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/>
          <p:cNvSpPr/>
          <p:nvPr/>
        </p:nvSpPr>
        <p:spPr>
          <a:xfrm>
            <a:off x="1394292" y="4928648"/>
            <a:ext cx="317512" cy="22089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hteck 15"/>
          <p:cNvSpPr/>
          <p:nvPr/>
        </p:nvSpPr>
        <p:spPr>
          <a:xfrm>
            <a:off x="1705448" y="5438846"/>
            <a:ext cx="317512" cy="220892"/>
          </a:xfrm>
          <a:prstGeom prst="rect">
            <a:avLst/>
          </a:prstGeom>
          <a:solidFill>
            <a:srgbClr val="4C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hteck 16"/>
          <p:cNvSpPr/>
          <p:nvPr/>
        </p:nvSpPr>
        <p:spPr>
          <a:xfrm>
            <a:off x="1711804" y="5880630"/>
            <a:ext cx="317512" cy="22089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 17" descr="Screen shot 2014-02-27 at 6.21.57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5265" y="2448616"/>
            <a:ext cx="5503452" cy="3432014"/>
          </a:xfrm>
          <a:prstGeom prst="rect">
            <a:avLst/>
          </a:prstGeom>
        </p:spPr>
      </p:pic>
      <p:cxnSp>
        <p:nvCxnSpPr>
          <p:cNvPr id="20" name="Gerade Verbindung 19"/>
          <p:cNvCxnSpPr/>
          <p:nvPr/>
        </p:nvCxnSpPr>
        <p:spPr>
          <a:xfrm>
            <a:off x="0" y="1080863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080864"/>
            <a:ext cx="8686801" cy="577713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400" b="1" i="1" dirty="0" smtClean="0">
                <a:latin typeface="Arial"/>
                <a:cs typeface="Arial"/>
              </a:rPr>
              <a:t>Dependent variable: </a:t>
            </a:r>
            <a:r>
              <a:rPr lang="en-US" sz="2400" dirty="0" smtClean="0">
                <a:latin typeface="Arial"/>
                <a:cs typeface="Arial"/>
              </a:rPr>
              <a:t>Male homicide rate (15 to 24) </a:t>
            </a:r>
          </a:p>
          <a:p>
            <a:pPr>
              <a:buNone/>
            </a:pPr>
            <a:r>
              <a:rPr lang="en-US" sz="2400" b="1" i="1" dirty="0" smtClean="0">
                <a:latin typeface="Arial"/>
                <a:cs typeface="Arial"/>
              </a:rPr>
              <a:t>Socio-economic indicator:</a:t>
            </a: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Regional category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000" i="1" dirty="0" smtClean="0">
                <a:latin typeface="Arial"/>
                <a:cs typeface="Arial"/>
              </a:rPr>
              <a:t>    </a:t>
            </a:r>
            <a:r>
              <a:rPr lang="en-US" sz="2000" i="1" dirty="0" smtClean="0">
                <a:solidFill>
                  <a:srgbClr val="800000"/>
                </a:solidFill>
                <a:latin typeface="Arial"/>
                <a:cs typeface="Arial"/>
              </a:rPr>
              <a:t>p &lt; 0.014*</a:t>
            </a:r>
          </a:p>
          <a:p>
            <a:pPr>
              <a:buNone/>
            </a:pPr>
            <a:endParaRPr lang="en-US" sz="2400" i="1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400" i="1" dirty="0" smtClean="0">
                <a:latin typeface="Arial"/>
                <a:cs typeface="Arial"/>
              </a:rPr>
              <a:t>Non significant</a:t>
            </a:r>
            <a:r>
              <a:rPr lang="en-US" sz="2400" dirty="0" smtClean="0">
                <a:latin typeface="Arial"/>
                <a:cs typeface="Arial"/>
              </a:rPr>
              <a:t>: (GINI index, Illiteracy rate, avg. median income, population density)</a:t>
            </a: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080863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Results - </a:t>
            </a:r>
            <a:r>
              <a:rPr lang="en-US" sz="2800" b="1" dirty="0" smtClean="0">
                <a:solidFill>
                  <a:srgbClr val="FFFFFF"/>
                </a:solidFill>
                <a:latin typeface="Arial"/>
                <a:cs typeface="Arial"/>
              </a:rPr>
              <a:t>Correlation analysis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5533" y="2562937"/>
            <a:ext cx="4800600" cy="2857500"/>
          </a:xfrm>
          <a:prstGeom prst="rect">
            <a:avLst/>
          </a:prstGeom>
        </p:spPr>
      </p:pic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804333" y="2986617"/>
          <a:ext cx="3251200" cy="155151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25600"/>
                <a:gridCol w="1625600"/>
              </a:tblGrid>
              <a:tr h="77575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 Square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0.29</a:t>
                      </a:r>
                      <a:endParaRPr lang="en-US" sz="2000" dirty="0"/>
                    </a:p>
                  </a:txBody>
                  <a:tcPr/>
                </a:tc>
              </a:tr>
              <a:tr h="77575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 Square</a:t>
                      </a:r>
                      <a:r>
                        <a:rPr lang="en-US" sz="2000" b="1" baseline="0" dirty="0" smtClean="0"/>
                        <a:t> (adj.)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0.27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cxnSp>
        <p:nvCxnSpPr>
          <p:cNvPr id="10" name="Gerade Verbindung 9"/>
          <p:cNvCxnSpPr/>
          <p:nvPr/>
        </p:nvCxnSpPr>
        <p:spPr>
          <a:xfrm>
            <a:off x="0" y="1080863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080863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 Conclusion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95867" y="1080863"/>
            <a:ext cx="7603066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r>
              <a:rPr lang="en-US" sz="2400" dirty="0" smtClean="0">
                <a:latin typeface="Arial"/>
                <a:cs typeface="Arial"/>
              </a:rPr>
              <a:t>5.1 Interpersonal lethal youth violence continues to </a:t>
            </a:r>
            <a:r>
              <a:rPr lang="en-US" sz="2400" b="1" dirty="0" smtClean="0">
                <a:latin typeface="Arial"/>
                <a:cs typeface="Arial"/>
              </a:rPr>
              <a:t>escalate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r>
              <a:rPr lang="en-US" sz="2400" dirty="0" smtClean="0">
                <a:latin typeface="Arial"/>
                <a:cs typeface="Arial"/>
              </a:rPr>
              <a:t>5.2  Most homicides occur among </a:t>
            </a:r>
            <a:r>
              <a:rPr lang="en-US" sz="2400" b="1" i="1" dirty="0" smtClean="0">
                <a:latin typeface="Arial"/>
                <a:cs typeface="Arial"/>
              </a:rPr>
              <a:t>young males 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 (aged 15 to 24)  </a:t>
            </a:r>
          </a:p>
          <a:p>
            <a:pPr lvl="1">
              <a:buFontTx/>
              <a:buChar char="-"/>
            </a:pPr>
            <a:r>
              <a:rPr lang="en-US" sz="2400" i="1" dirty="0" smtClean="0">
                <a:latin typeface="Arial"/>
                <a:cs typeface="Arial"/>
              </a:rPr>
              <a:t>Involvement in criminal activity?</a:t>
            </a:r>
          </a:p>
          <a:p>
            <a:pPr>
              <a:buFontTx/>
              <a:buChar char="-"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5.3   The most affected regions are in the </a:t>
            </a:r>
            <a:r>
              <a:rPr lang="en-US" sz="2400" b="1" dirty="0" smtClean="0">
                <a:latin typeface="Arial"/>
                <a:cs typeface="Arial"/>
              </a:rPr>
              <a:t>Northwest </a:t>
            </a:r>
            <a:r>
              <a:rPr lang="en-US" sz="2400" dirty="0" smtClean="0">
                <a:latin typeface="Arial"/>
                <a:cs typeface="Arial"/>
              </a:rPr>
              <a:t>and  </a:t>
            </a:r>
            <a:r>
              <a:rPr lang="en-US" sz="2400" b="1" dirty="0" smtClean="0">
                <a:latin typeface="Arial"/>
                <a:cs typeface="Arial"/>
              </a:rPr>
              <a:t>Northeast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i="1" dirty="0" smtClean="0">
                <a:latin typeface="Arial"/>
                <a:cs typeface="Arial"/>
              </a:rPr>
              <a:t>(violence continues to spread)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5.4 </a:t>
            </a:r>
            <a:r>
              <a:rPr lang="en-US" sz="2400" dirty="0" smtClean="0"/>
              <a:t>Lack of association between homicide rates and income inequality on THIS geographical scale.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>
              <a:buFontTx/>
              <a:buChar char="-"/>
            </a:pPr>
            <a:endParaRPr lang="en-US" sz="2400" dirty="0" smtClean="0">
              <a:latin typeface="Arial"/>
              <a:cs typeface="Arial"/>
            </a:endParaRPr>
          </a:p>
          <a:p>
            <a:pPr>
              <a:buFontTx/>
              <a:buChar char="-"/>
            </a:pPr>
            <a:endParaRPr lang="en-US" sz="2400" dirty="0" smtClean="0">
              <a:latin typeface="Arial"/>
              <a:cs typeface="Arial"/>
            </a:endParaRPr>
          </a:p>
          <a:p>
            <a:pPr>
              <a:buFontTx/>
              <a:buChar char="-"/>
            </a:pPr>
            <a:endParaRPr lang="en-US" sz="2400" dirty="0" smtClean="0">
              <a:latin typeface="Arial"/>
              <a:cs typeface="Arial"/>
            </a:endParaRPr>
          </a:p>
          <a:p>
            <a:pPr>
              <a:buFontTx/>
              <a:buChar char="-"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cxnSp>
        <p:nvCxnSpPr>
          <p:cNvPr id="7" name="Gerade Verbindung 6"/>
          <p:cNvCxnSpPr/>
          <p:nvPr/>
        </p:nvCxnSpPr>
        <p:spPr>
          <a:xfrm>
            <a:off x="0" y="1080863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/>
              <a:t>6.1 Ecologic study </a:t>
            </a:r>
          </a:p>
          <a:p>
            <a:pPr>
              <a:buNone/>
            </a:pPr>
            <a:r>
              <a:rPr lang="en-US" sz="2400" dirty="0" smtClean="0"/>
              <a:t> Geographical scale: Federal states</a:t>
            </a:r>
          </a:p>
          <a:p>
            <a:pPr>
              <a:buNone/>
            </a:pPr>
            <a:r>
              <a:rPr lang="en-US" sz="2400" dirty="0" smtClean="0"/>
              <a:t> Next steps: Municipalities and neighborhoods (underway!)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i="1" dirty="0" smtClean="0"/>
              <a:t>6.2 Official data (secondary)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i="1" dirty="0" smtClean="0"/>
              <a:t>6.3 Only considered lethal violence as an outcome.</a:t>
            </a:r>
          </a:p>
          <a:p>
            <a:pPr>
              <a:buNone/>
            </a:pPr>
            <a:r>
              <a:rPr lang="en-US" sz="2400" dirty="0" smtClean="0"/>
              <a:t>Mental health?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588"/>
            <a:ext cx="9144000" cy="1080863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6. Limitations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dirty="0" err="1" smtClean="0"/>
              <a:t>Break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cycle</a:t>
            </a:r>
            <a:endParaRPr lang="en-US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1080863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94379"/>
            <a:ext cx="8229600" cy="4525963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sz="2400" dirty="0" smtClean="0"/>
              <a:t>Need for the design and implementation of evidence-based interventions:</a:t>
            </a:r>
          </a:p>
          <a:p>
            <a:pPr lvl="1"/>
            <a:r>
              <a:rPr lang="en-US" sz="2400" dirty="0" smtClean="0"/>
              <a:t>Generate reliable data.</a:t>
            </a:r>
          </a:p>
          <a:p>
            <a:pPr lvl="1"/>
            <a:r>
              <a:rPr lang="en-US" sz="2400" dirty="0" smtClean="0"/>
              <a:t>Consistent monitoring AND evaluations </a:t>
            </a:r>
          </a:p>
          <a:p>
            <a:pPr lvl="1"/>
            <a:r>
              <a:rPr lang="en-US" sz="2400" dirty="0" smtClean="0"/>
              <a:t>Targeting younger age groups</a:t>
            </a:r>
          </a:p>
          <a:p>
            <a:pPr lvl="1"/>
            <a:r>
              <a:rPr lang="en-US" sz="2400" dirty="0" smtClean="0"/>
              <a:t>Multi-</a:t>
            </a:r>
            <a:r>
              <a:rPr lang="en-US" sz="2400" dirty="0" err="1" smtClean="0"/>
              <a:t>sectorial</a:t>
            </a:r>
            <a:r>
              <a:rPr lang="en-US" sz="2400" dirty="0" smtClean="0"/>
              <a:t> approach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How can we reduce the harmful effects of chronic exposure to violence?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080863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Next steps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dirty="0" err="1" smtClean="0"/>
              <a:t>Break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cycle</a:t>
            </a:r>
            <a:endParaRPr lang="en-US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1080863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0" y="0"/>
            <a:ext cx="9144000" cy="1080863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you!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1080863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863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1. Background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1080863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 10" descr="Screen shot 2014-02-18 at 3.52.27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969" y="1629077"/>
            <a:ext cx="3232102" cy="2161697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457200" y="1370370"/>
            <a:ext cx="467276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b="1" i="1" dirty="0" smtClean="0"/>
              <a:t>Epidemic</a:t>
            </a:r>
            <a:r>
              <a:rPr lang="en-US" sz="2400" dirty="0" smtClean="0"/>
              <a:t> of interpersonal community violence in Mexico. 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b="1" i="1" dirty="0" smtClean="0"/>
              <a:t>homicide rate </a:t>
            </a:r>
            <a:r>
              <a:rPr lang="en-US" sz="2400" dirty="0" smtClean="0"/>
              <a:t>(per 100 000 pop.) increased from </a:t>
            </a:r>
            <a:r>
              <a:rPr lang="en-US" sz="2400" b="1" dirty="0" smtClean="0"/>
              <a:t>8.4 in 2008 to 23.8 in 2010.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57200" y="4414523"/>
            <a:ext cx="8229600" cy="167049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Children and youths as </a:t>
            </a:r>
            <a:r>
              <a:rPr lang="en-US" sz="2400" b="1" i="1" dirty="0" smtClean="0"/>
              <a:t>victims</a:t>
            </a:r>
            <a:r>
              <a:rPr lang="en-US" sz="2400" b="1" dirty="0" smtClean="0"/>
              <a:t>, </a:t>
            </a:r>
            <a:r>
              <a:rPr lang="en-US" sz="2400" b="1" i="1" dirty="0" smtClean="0"/>
              <a:t>witnesses</a:t>
            </a:r>
            <a:r>
              <a:rPr lang="en-US" sz="2400" b="1" dirty="0" smtClean="0"/>
              <a:t> </a:t>
            </a:r>
            <a:r>
              <a:rPr lang="en-US" sz="2400" dirty="0" smtClean="0"/>
              <a:t>and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perpetrators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b="1" i="1" dirty="0" smtClean="0"/>
              <a:t>Public Health:</a:t>
            </a:r>
          </a:p>
          <a:p>
            <a:pPr>
              <a:buNone/>
            </a:pPr>
            <a:r>
              <a:rPr lang="en-US" sz="2400" dirty="0" smtClean="0"/>
              <a:t>Evidence-based preventative interventions.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Background</a:t>
            </a:r>
            <a:endParaRPr lang="en-US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691883" y="1587660"/>
            <a:ext cx="3179635" cy="286232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Short-term effects: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en-US" sz="2200" dirty="0" smtClean="0"/>
              <a:t>Physical injury</a:t>
            </a:r>
          </a:p>
          <a:p>
            <a:pPr>
              <a:buFont typeface="Arial"/>
              <a:buChar char="•"/>
            </a:pPr>
            <a:endParaRPr lang="en-US" sz="2200" dirty="0" smtClean="0"/>
          </a:p>
          <a:p>
            <a:pPr>
              <a:buFont typeface="Arial"/>
              <a:buChar char="•"/>
            </a:pPr>
            <a:r>
              <a:rPr lang="en-US" sz="2200" b="1" dirty="0" smtClean="0"/>
              <a:t>Increased mortality</a:t>
            </a:r>
          </a:p>
          <a:p>
            <a:pPr>
              <a:buFont typeface="Arial"/>
              <a:buChar char="•"/>
            </a:pPr>
            <a:endParaRPr lang="en-US" sz="2200" dirty="0" smtClean="0"/>
          </a:p>
          <a:p>
            <a:pPr>
              <a:buFont typeface="Arial"/>
              <a:buChar char="•"/>
            </a:pPr>
            <a:r>
              <a:rPr lang="en-US" sz="2200" b="1" dirty="0" smtClean="0"/>
              <a:t>Emotional distress</a:t>
            </a:r>
          </a:p>
          <a:p>
            <a:r>
              <a:rPr lang="en-US" sz="2200" dirty="0" smtClean="0"/>
              <a:t> (PTSD, anxiety)</a:t>
            </a:r>
            <a:endParaRPr lang="en-US" sz="2200" dirty="0"/>
          </a:p>
        </p:txBody>
      </p:sp>
      <p:sp>
        <p:nvSpPr>
          <p:cNvPr id="7" name="Textfeld 6"/>
          <p:cNvSpPr txBox="1"/>
          <p:nvPr/>
        </p:nvSpPr>
        <p:spPr>
          <a:xfrm>
            <a:off x="4628240" y="1587660"/>
            <a:ext cx="3849919" cy="415498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Long-term effects</a:t>
            </a:r>
            <a:r>
              <a:rPr lang="en-US" sz="2400" i="1" dirty="0" smtClean="0"/>
              <a:t>:</a:t>
            </a:r>
          </a:p>
          <a:p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200" dirty="0" smtClean="0"/>
              <a:t>Disability</a:t>
            </a:r>
          </a:p>
          <a:p>
            <a:pPr>
              <a:buFont typeface="Arial"/>
              <a:buChar char="•"/>
            </a:pPr>
            <a:endParaRPr lang="en-US" sz="2200" dirty="0" smtClean="0"/>
          </a:p>
          <a:p>
            <a:pPr>
              <a:buFont typeface="Arial"/>
              <a:buChar char="•"/>
            </a:pPr>
            <a:r>
              <a:rPr lang="en-US" sz="2200" dirty="0" smtClean="0"/>
              <a:t>Mental illness</a:t>
            </a:r>
          </a:p>
          <a:p>
            <a:pPr>
              <a:buFont typeface="Arial"/>
              <a:buChar char="•"/>
            </a:pPr>
            <a:endParaRPr lang="en-US" sz="2200" dirty="0" smtClean="0"/>
          </a:p>
          <a:p>
            <a:pPr>
              <a:buFont typeface="Arial"/>
              <a:buChar char="•"/>
            </a:pPr>
            <a:r>
              <a:rPr lang="en-US" sz="2200" b="1" dirty="0" smtClean="0"/>
              <a:t>Behavioral change </a:t>
            </a:r>
            <a:r>
              <a:rPr lang="en-US" sz="2200" dirty="0" smtClean="0"/>
              <a:t>(Aggressive, risk-taking behavior)</a:t>
            </a:r>
          </a:p>
          <a:p>
            <a:pPr>
              <a:buFont typeface="Arial"/>
              <a:buChar char="•"/>
            </a:pPr>
            <a:endParaRPr lang="en-US" sz="2200" dirty="0" smtClean="0"/>
          </a:p>
          <a:p>
            <a:pPr>
              <a:buFont typeface="Arial"/>
              <a:buChar char="•"/>
            </a:pPr>
            <a:r>
              <a:rPr lang="en-US" sz="2200" dirty="0" smtClean="0"/>
              <a:t>Substance abuse</a:t>
            </a:r>
          </a:p>
          <a:p>
            <a:endParaRPr lang="en-US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0" y="0"/>
            <a:ext cx="9144000" cy="1080863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Background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Violence and Health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dirty="0" err="1" smtClean="0"/>
              <a:t>Break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cycle</a:t>
            </a:r>
            <a:endParaRPr lang="en-US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0" y="1080863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080863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Background – Break the Cycle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1080863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Bild 16" descr="Screen shot 2014-03-17 at 12.32.1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34" y="1297343"/>
            <a:ext cx="7546457" cy="5215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Research questions</a:t>
            </a:r>
            <a:endParaRPr lang="en-US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/>
              <a:t>Lethal </a:t>
            </a:r>
            <a:r>
              <a:rPr lang="en-US" sz="2400" dirty="0" smtClean="0"/>
              <a:t>interpersonal violence in Mexico.</a:t>
            </a:r>
          </a:p>
          <a:p>
            <a:pPr>
              <a:buNone/>
            </a:pPr>
            <a:endParaRPr lang="en-US" sz="2400" b="1" i="1" dirty="0" smtClean="0"/>
          </a:p>
          <a:p>
            <a:pPr>
              <a:buNone/>
            </a:pPr>
            <a:r>
              <a:rPr lang="en-US" sz="2400" b="1" i="1" dirty="0" smtClean="0"/>
              <a:t>2.1 Objective 1</a:t>
            </a:r>
          </a:p>
          <a:p>
            <a:r>
              <a:rPr lang="en-US" sz="2400" dirty="0" smtClean="0"/>
              <a:t>Who and where?</a:t>
            </a:r>
          </a:p>
          <a:p>
            <a:r>
              <a:rPr lang="en-US" sz="2400" dirty="0" smtClean="0"/>
              <a:t>Determine the regional and temporal trends</a:t>
            </a:r>
          </a:p>
          <a:p>
            <a:pPr marL="342900" lvl="2" indent="-342900">
              <a:buNone/>
            </a:pPr>
            <a:endParaRPr lang="en-US" sz="2400" b="1" i="1" dirty="0" smtClean="0"/>
          </a:p>
          <a:p>
            <a:pPr marL="342900" lvl="2" indent="-342900">
              <a:buNone/>
            </a:pPr>
            <a:r>
              <a:rPr lang="en-US" sz="2400" b="1" i="1" dirty="0" smtClean="0"/>
              <a:t>2.2 Objective 2</a:t>
            </a:r>
          </a:p>
          <a:p>
            <a:pPr marL="342900" lvl="2" indent="-342900"/>
            <a:r>
              <a:rPr lang="en-US" dirty="0" smtClean="0"/>
              <a:t>Identify specific risk factors </a:t>
            </a:r>
          </a:p>
          <a:p>
            <a:pPr marL="342900" lvl="2" indent="-342900"/>
            <a:r>
              <a:rPr lang="en-US" sz="2400" dirty="0" smtClean="0"/>
              <a:t>Do income inequality and other socio-economic indicators correlate with higher homicide rates?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080863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Research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cxnSp>
        <p:nvCxnSpPr>
          <p:cNvPr id="7" name="Gerade Verbindung 6"/>
          <p:cNvCxnSpPr/>
          <p:nvPr/>
        </p:nvCxnSpPr>
        <p:spPr>
          <a:xfrm>
            <a:off x="0" y="1080863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Methods</a:t>
            </a:r>
            <a:endParaRPr lang="en-US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i="1" dirty="0" smtClean="0"/>
              <a:t>3.1 Ecologic study</a:t>
            </a:r>
          </a:p>
          <a:p>
            <a:pPr lvl="1">
              <a:buNone/>
            </a:pPr>
            <a:r>
              <a:rPr lang="en-US" sz="2200" dirty="0" smtClean="0"/>
              <a:t>One geographical level (32 federal states)</a:t>
            </a:r>
          </a:p>
          <a:p>
            <a:pPr lvl="1"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400" b="1" i="1" dirty="0" smtClean="0"/>
              <a:t>3.2 Data sources:</a:t>
            </a:r>
          </a:p>
          <a:p>
            <a:pPr lvl="1">
              <a:buNone/>
            </a:pPr>
            <a:r>
              <a:rPr lang="en-US" sz="2200" dirty="0" smtClean="0"/>
              <a:t>National Institute of Statistics and Geography</a:t>
            </a:r>
          </a:p>
          <a:p>
            <a:pPr lvl="1">
              <a:buNone/>
            </a:pPr>
            <a:r>
              <a:rPr lang="en-US" sz="2200" dirty="0" smtClean="0"/>
              <a:t>CONAPO, CONEVAL</a:t>
            </a:r>
          </a:p>
          <a:p>
            <a:pPr lvl="1"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b="1" i="1" dirty="0" smtClean="0"/>
              <a:t>3.3 Indicator variable:</a:t>
            </a:r>
          </a:p>
          <a:p>
            <a:pPr lvl="1">
              <a:buNone/>
            </a:pPr>
            <a:r>
              <a:rPr lang="en-US" sz="2200" i="1" dirty="0" smtClean="0"/>
              <a:t>Intentional </a:t>
            </a:r>
            <a:r>
              <a:rPr lang="en-US" sz="2200" dirty="0" smtClean="0"/>
              <a:t>homicide rate (per 100 000)</a:t>
            </a:r>
          </a:p>
          <a:p>
            <a:pPr lvl="1"/>
            <a:r>
              <a:rPr lang="en-US" sz="2200" b="1" dirty="0" smtClean="0"/>
              <a:t>Two age groups:</a:t>
            </a:r>
          </a:p>
          <a:p>
            <a:pPr lvl="1"/>
            <a:r>
              <a:rPr lang="en-US" sz="2200" dirty="0" smtClean="0"/>
              <a:t>0 to 14 years old</a:t>
            </a:r>
          </a:p>
          <a:p>
            <a:pPr lvl="1"/>
            <a:r>
              <a:rPr lang="en-US" sz="2200" dirty="0" smtClean="0"/>
              <a:t>15 to 24 years old</a:t>
            </a:r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080863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Methods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1080863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04825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/>
              <a:t>3.4 Descriptive analysis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 Temporal and regional trends</a:t>
            </a:r>
          </a:p>
          <a:p>
            <a:pPr lvl="1">
              <a:buNone/>
            </a:pPr>
            <a:r>
              <a:rPr lang="en-US" sz="2400" dirty="0" smtClean="0"/>
              <a:t> Organize risk factors within a socio-ecologic framework.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i="1" dirty="0" smtClean="0"/>
              <a:t>3.5 Correlation analysis</a:t>
            </a:r>
          </a:p>
          <a:p>
            <a:pPr lvl="1">
              <a:buNone/>
            </a:pPr>
            <a:r>
              <a:rPr lang="en-US" sz="2200" dirty="0" smtClean="0"/>
              <a:t>Step-wise multiple logistic regression (backwards)</a:t>
            </a:r>
          </a:p>
          <a:p>
            <a:pPr lvl="1">
              <a:buNone/>
            </a:pPr>
            <a:r>
              <a:rPr lang="en-US" sz="2000" b="1" dirty="0" smtClean="0"/>
              <a:t>Socio-economic indicators:</a:t>
            </a:r>
          </a:p>
          <a:p>
            <a:pPr lvl="2">
              <a:buNone/>
            </a:pPr>
            <a:r>
              <a:rPr lang="en-US" sz="1600" dirty="0" smtClean="0"/>
              <a:t>GINI index</a:t>
            </a:r>
          </a:p>
          <a:p>
            <a:pPr lvl="2">
              <a:buNone/>
            </a:pPr>
            <a:r>
              <a:rPr lang="en-US" sz="1600" dirty="0" smtClean="0"/>
              <a:t>Avg. median income</a:t>
            </a:r>
          </a:p>
          <a:p>
            <a:pPr lvl="2">
              <a:buNone/>
            </a:pPr>
            <a:r>
              <a:rPr lang="en-US" sz="1600" dirty="0" smtClean="0"/>
              <a:t>Regional category</a:t>
            </a:r>
          </a:p>
          <a:p>
            <a:pPr lvl="2">
              <a:buNone/>
            </a:pPr>
            <a:r>
              <a:rPr lang="en-US" sz="1600" dirty="0" smtClean="0"/>
              <a:t>Illiteracy rate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863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3. Methods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1080863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080863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Results - Temporal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trends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8" name="Textfeld 7"/>
          <p:cNvSpPr txBox="1"/>
          <p:nvPr/>
        </p:nvSpPr>
        <p:spPr>
          <a:xfrm>
            <a:off x="5852413" y="5577518"/>
            <a:ext cx="3084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Source: INEGI, CONAPO, UNODC</a:t>
            </a:r>
            <a:endParaRPr lang="en-US" sz="1400" i="1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1080863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Diagramm 12"/>
          <p:cNvGraphicFramePr/>
          <p:nvPr/>
        </p:nvGraphicFramePr>
        <p:xfrm>
          <a:off x="457200" y="1486217"/>
          <a:ext cx="8319290" cy="4091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635024" y="5577518"/>
            <a:ext cx="4955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000" dirty="0" smtClean="0"/>
              <a:t>Male and female (15 to 24 years old)</a:t>
            </a:r>
          </a:p>
          <a:p>
            <a:pPr>
              <a:buFontTx/>
              <a:buChar char="•"/>
            </a:pPr>
            <a:r>
              <a:rPr lang="en-US" sz="2000" dirty="0" smtClean="0"/>
              <a:t>World avg. in 2010 </a:t>
            </a:r>
            <a:r>
              <a:rPr lang="en-US" sz="2000" b="1" i="1" dirty="0" smtClean="0"/>
              <a:t>(6.6 per 100 000)</a:t>
            </a:r>
            <a:endParaRPr lang="en-US" sz="2000" b="1" i="1" dirty="0"/>
          </a:p>
        </p:txBody>
      </p:sp>
      <p:sp>
        <p:nvSpPr>
          <p:cNvPr id="16" name="Textfeld 15"/>
          <p:cNvSpPr txBox="1"/>
          <p:nvPr/>
        </p:nvSpPr>
        <p:spPr>
          <a:xfrm>
            <a:off x="1109621" y="1242516"/>
            <a:ext cx="7666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Homicide rates between 2002 and 2012 by region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457201" y="1648470"/>
          <a:ext cx="8229599" cy="4739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el 1"/>
          <p:cNvSpPr txBox="1">
            <a:spLocks/>
          </p:cNvSpPr>
          <p:nvPr/>
        </p:nvSpPr>
        <p:spPr>
          <a:xfrm>
            <a:off x="0" y="0"/>
            <a:ext cx="9144000" cy="1080863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Results –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Gender and age differences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213E-DBC0-5247-81BF-A7CA039D222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Break the cycle</a:t>
            </a:r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241499" y="1186805"/>
            <a:ext cx="890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National homicide rates in 2010 per gender and age group</a:t>
            </a:r>
            <a:endParaRPr lang="en-US" sz="24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5098080" y="6388191"/>
            <a:ext cx="291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Source: CONAPO, INEGI</a:t>
            </a:r>
            <a:endParaRPr lang="en-US" sz="1200" i="1" dirty="0"/>
          </a:p>
        </p:txBody>
      </p:sp>
      <p:graphicFrame>
        <p:nvGraphicFramePr>
          <p:cNvPr id="12" name="Diagramm 11"/>
          <p:cNvGraphicFramePr/>
          <p:nvPr/>
        </p:nvGraphicFramePr>
        <p:xfrm>
          <a:off x="1978867" y="1755490"/>
          <a:ext cx="2822639" cy="2262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Gerade Verbindung 12"/>
          <p:cNvCxnSpPr/>
          <p:nvPr/>
        </p:nvCxnSpPr>
        <p:spPr>
          <a:xfrm>
            <a:off x="0" y="1080863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729</Words>
  <Application>Microsoft Office PowerPoint</Application>
  <PresentationFormat>On-screen Show (4:3)</PresentationFormat>
  <Paragraphs>222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Office-Design</vt:lpstr>
      <vt:lpstr>Violence against children and youth in Mexico: A Public Health Approach</vt:lpstr>
      <vt:lpstr>1. Background</vt:lpstr>
      <vt:lpstr>Background</vt:lpstr>
      <vt:lpstr>PowerPoint Presentation</vt:lpstr>
      <vt:lpstr>Research questions</vt:lpstr>
      <vt:lpstr>Methods</vt:lpstr>
      <vt:lpstr>3. Methods</vt:lpstr>
      <vt:lpstr>PowerPoint Presentation</vt:lpstr>
      <vt:lpstr>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Violence against children and youth in Mexico: A Public Health Approach</dc:title>
  <dc:creator>Carolina</dc:creator>
  <cp:lastModifiedBy>Janice Nodvin</cp:lastModifiedBy>
  <cp:revision>18</cp:revision>
  <dcterms:created xsi:type="dcterms:W3CDTF">2014-03-17T12:37:28Z</dcterms:created>
  <dcterms:modified xsi:type="dcterms:W3CDTF">2014-04-02T23:28:36Z</dcterms:modified>
</cp:coreProperties>
</file>