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0"/>
  </p:notesMasterIdLst>
  <p:sldIdLst>
    <p:sldId id="256" r:id="rId2"/>
    <p:sldId id="269" r:id="rId3"/>
    <p:sldId id="260" r:id="rId4"/>
    <p:sldId id="265" r:id="rId5"/>
    <p:sldId id="268" r:id="rId6"/>
    <p:sldId id="275" r:id="rId7"/>
    <p:sldId id="276" r:id="rId8"/>
    <p:sldId id="282" r:id="rId9"/>
    <p:sldId id="303" r:id="rId10"/>
    <p:sldId id="310" r:id="rId11"/>
    <p:sldId id="311" r:id="rId12"/>
    <p:sldId id="312" r:id="rId13"/>
    <p:sldId id="315" r:id="rId14"/>
    <p:sldId id="314" r:id="rId15"/>
    <p:sldId id="316" r:id="rId16"/>
    <p:sldId id="280" r:id="rId17"/>
    <p:sldId id="313" r:id="rId18"/>
    <p:sldId id="271" r:id="rId19"/>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06" autoAdjust="0"/>
  </p:normalViewPr>
  <p:slideViewPr>
    <p:cSldViewPr>
      <p:cViewPr>
        <p:scale>
          <a:sx n="80" d="100"/>
          <a:sy n="80" d="100"/>
        </p:scale>
        <p:origin x="-105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2ACAFA73-F062-4981-B3EF-E4B759EE6638}" type="datetimeFigureOut">
              <a:rPr lang="en-US" smtClean="0"/>
              <a:t>4/2/2014</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926109FD-AF83-43F1-B61F-8EFB48339FE2}" type="slidenum">
              <a:rPr lang="en-US" smtClean="0"/>
              <a:t>‹#›</a:t>
            </a:fld>
            <a:endParaRPr lang="en-US"/>
          </a:p>
        </p:txBody>
      </p:sp>
    </p:spTree>
    <p:extLst>
      <p:ext uri="{BB962C8B-B14F-4D97-AF65-F5344CB8AC3E}">
        <p14:creationId xmlns:p14="http://schemas.microsoft.com/office/powerpoint/2010/main" val="3920776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Introduce self, Carey</a:t>
            </a:r>
          </a:p>
          <a:p>
            <a:r>
              <a:rPr lang="en-US" sz="1000" dirty="0"/>
              <a:t>Explain presentation overview (background, methods, results, implications)</a:t>
            </a:r>
          </a:p>
        </p:txBody>
      </p:sp>
      <p:sp>
        <p:nvSpPr>
          <p:cNvPr id="4" name="Slide Number Placeholder 3"/>
          <p:cNvSpPr>
            <a:spLocks noGrp="1"/>
          </p:cNvSpPr>
          <p:nvPr>
            <p:ph type="sldNum" sz="quarter" idx="10"/>
          </p:nvPr>
        </p:nvSpPr>
        <p:spPr/>
        <p:txBody>
          <a:bodyPr/>
          <a:lstStyle/>
          <a:p>
            <a:fld id="{926109FD-AF83-43F1-B61F-8EFB48339FE2}" type="slidenum">
              <a:rPr lang="en-US" smtClean="0"/>
              <a:t>1</a:t>
            </a:fld>
            <a:endParaRPr lang="en-US"/>
          </a:p>
        </p:txBody>
      </p:sp>
    </p:spTree>
    <p:extLst>
      <p:ext uri="{BB962C8B-B14F-4D97-AF65-F5344CB8AC3E}">
        <p14:creationId xmlns:p14="http://schemas.microsoft.com/office/powerpoint/2010/main" val="1480670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10</a:t>
            </a:fld>
            <a:endParaRPr lang="en-US"/>
          </a:p>
        </p:txBody>
      </p:sp>
    </p:spTree>
    <p:extLst>
      <p:ext uri="{BB962C8B-B14F-4D97-AF65-F5344CB8AC3E}">
        <p14:creationId xmlns:p14="http://schemas.microsoft.com/office/powerpoint/2010/main" val="2678184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11</a:t>
            </a:fld>
            <a:endParaRPr lang="en-US"/>
          </a:p>
        </p:txBody>
      </p:sp>
    </p:spTree>
    <p:extLst>
      <p:ext uri="{BB962C8B-B14F-4D97-AF65-F5344CB8AC3E}">
        <p14:creationId xmlns:p14="http://schemas.microsoft.com/office/powerpoint/2010/main" val="2678184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12</a:t>
            </a:fld>
            <a:endParaRPr lang="en-US"/>
          </a:p>
        </p:txBody>
      </p:sp>
    </p:spTree>
    <p:extLst>
      <p:ext uri="{BB962C8B-B14F-4D97-AF65-F5344CB8AC3E}">
        <p14:creationId xmlns:p14="http://schemas.microsoft.com/office/powerpoint/2010/main" val="267818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tables present</a:t>
            </a:r>
            <a:r>
              <a:rPr lang="en-US" baseline="0" dirty="0" smtClean="0"/>
              <a:t> the results from the linear regression models. Results here are adjusted for gender and hospital of birth (as appropriate), and race, SGA status, current and prenatal smoking status, maternal prenatal alcohol consumption, maternal age, and maternal pre-pregnancy BMI. </a:t>
            </a:r>
            <a:endParaRPr lang="en-US" dirty="0" smtClean="0"/>
          </a:p>
          <a:p>
            <a:endParaRPr lang="en-US" dirty="0" smtClean="0"/>
          </a:p>
          <a:p>
            <a:r>
              <a:rPr lang="en-US" dirty="0" smtClean="0"/>
              <a:t>Overall, there was</a:t>
            </a:r>
            <a:r>
              <a:rPr lang="en-US" baseline="0" dirty="0" smtClean="0"/>
              <a:t> no association between overweight/obesity and NEPSY statue score when using BMI, but there was a decline in NEPSY score among overweight/obese children for both TST and SST. The population mean of the NEPSY is 10, with a standard deviation of 3, so a decline of 1 point is one-third of a standard deviation. In other words, a 1 point decline on the NEPSY is analogous to a 5 point decline in typical IQ test which has a standard deviation of 15. </a:t>
            </a:r>
          </a:p>
          <a:p>
            <a:endParaRPr lang="en-US" baseline="0" dirty="0" smtClean="0"/>
          </a:p>
          <a:p>
            <a:r>
              <a:rPr lang="en-US" baseline="0" dirty="0" smtClean="0"/>
              <a:t>When stratifying by gender, among girls we similarly saw no association between overweight/obesity using BMI, but a decline for both skinfold thickness metrics. There was no association among boys regardless of the metric used. </a:t>
            </a:r>
          </a:p>
          <a:p>
            <a:endParaRPr lang="en-US" baseline="0" dirty="0" smtClean="0"/>
          </a:p>
          <a:p>
            <a:r>
              <a:rPr lang="en-US" baseline="0" dirty="0" smtClean="0"/>
              <a:t>When stratifying by hospital of birth, there was a decrease in NEPSY statue score among children born at the private hospital for all three metrics. Among children at the public hospital, there was an </a:t>
            </a:r>
            <a:r>
              <a:rPr lang="en-US" i="1" baseline="0" dirty="0" smtClean="0"/>
              <a:t>increase</a:t>
            </a:r>
            <a:r>
              <a:rPr lang="en-US" baseline="0" dirty="0" smtClean="0"/>
              <a:t> in statue score when using BMI, but no corresponding increase for the skinfold thickness measures. </a:t>
            </a:r>
          </a:p>
          <a:p>
            <a:endParaRPr lang="en-US" baseline="0" dirty="0" smtClean="0"/>
          </a:p>
          <a:p>
            <a:r>
              <a:rPr lang="en-US" baseline="0" dirty="0" smtClean="0"/>
              <a:t>When stratifying by BOTH gender and hospital of birth, the negative association among girls born at the private hospital grew stronger. </a:t>
            </a:r>
          </a:p>
          <a:p>
            <a:endParaRPr lang="en-US" baseline="0" dirty="0" smtClean="0"/>
          </a:p>
          <a:p>
            <a:r>
              <a:rPr lang="en-US" baseline="0" dirty="0" smtClean="0"/>
              <a:t>No association was observed between NEPSY visual attention score and any obesity metric, regardless of gender or hospital of birth and the details of those results are not presented here. </a:t>
            </a:r>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13</a:t>
            </a:fld>
            <a:endParaRPr lang="en-US"/>
          </a:p>
        </p:txBody>
      </p:sp>
    </p:spTree>
    <p:extLst>
      <p:ext uri="{BB962C8B-B14F-4D97-AF65-F5344CB8AC3E}">
        <p14:creationId xmlns:p14="http://schemas.microsoft.com/office/powerpoint/2010/main" val="2045256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14</a:t>
            </a:fld>
            <a:endParaRPr lang="en-US"/>
          </a:p>
        </p:txBody>
      </p:sp>
    </p:spTree>
    <p:extLst>
      <p:ext uri="{BB962C8B-B14F-4D97-AF65-F5344CB8AC3E}">
        <p14:creationId xmlns:p14="http://schemas.microsoft.com/office/powerpoint/2010/main" val="2045256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15</a:t>
            </a:fld>
            <a:endParaRPr lang="en-US"/>
          </a:p>
        </p:txBody>
      </p:sp>
    </p:spTree>
    <p:extLst>
      <p:ext uri="{BB962C8B-B14F-4D97-AF65-F5344CB8AC3E}">
        <p14:creationId xmlns:p14="http://schemas.microsoft.com/office/powerpoint/2010/main" val="2045256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000" dirty="0"/>
              <a:t>Our results indicated that there may be a negative association between overweight/obesity and NEPSY statue score among girls of higher SES. </a:t>
            </a:r>
          </a:p>
          <a:p>
            <a:pPr lvl="1"/>
            <a:endParaRPr lang="en-US" sz="1000" dirty="0"/>
          </a:p>
          <a:p>
            <a:pPr lvl="1"/>
            <a:r>
              <a:rPr lang="en-US" sz="1000" dirty="0" smtClean="0"/>
              <a:t>It </a:t>
            </a:r>
            <a:r>
              <a:rPr lang="en-US" sz="1000" dirty="0"/>
              <a:t>is curious that in two cases we saw results that differed </a:t>
            </a:r>
            <a:r>
              <a:rPr lang="en-US" sz="1000" dirty="0" smtClean="0"/>
              <a:t>when overweight/obesity</a:t>
            </a:r>
            <a:r>
              <a:rPr lang="en-US" sz="1000" baseline="0" dirty="0" smtClean="0"/>
              <a:t> was classified using BMI versus th</a:t>
            </a:r>
            <a:r>
              <a:rPr lang="en-US" sz="1000" dirty="0" smtClean="0"/>
              <a:t>e </a:t>
            </a:r>
            <a:r>
              <a:rPr lang="en-US" sz="1000" dirty="0"/>
              <a:t>two skinfold thickness metrics. </a:t>
            </a:r>
            <a:r>
              <a:rPr lang="en-US" sz="1000" dirty="0" smtClean="0"/>
              <a:t>One </a:t>
            </a:r>
            <a:r>
              <a:rPr lang="en-US" sz="1000" dirty="0"/>
              <a:t>potential explanation for this discrepancy is that, because BMI takes into account not just adiposity but also musculoskeletal mass, </a:t>
            </a:r>
            <a:r>
              <a:rPr lang="en-US" sz="1000" dirty="0" smtClean="0"/>
              <a:t>children with high BMI are </a:t>
            </a:r>
            <a:r>
              <a:rPr lang="en-US" sz="1000" dirty="0"/>
              <a:t>both more physically and cognitively developed, </a:t>
            </a:r>
            <a:r>
              <a:rPr lang="en-US" sz="1000" dirty="0" smtClean="0"/>
              <a:t>which </a:t>
            </a:r>
            <a:r>
              <a:rPr lang="en-US" sz="1000" dirty="0"/>
              <a:t>could explain higher scores </a:t>
            </a:r>
            <a:r>
              <a:rPr lang="en-US" sz="1000" dirty="0" smtClean="0"/>
              <a:t>when </a:t>
            </a:r>
            <a:r>
              <a:rPr lang="en-US" sz="1000" dirty="0"/>
              <a:t>using BMI </a:t>
            </a:r>
            <a:r>
              <a:rPr lang="en-US" sz="1000" dirty="0" smtClean="0"/>
              <a:t>that are not observed when using skinfold </a:t>
            </a:r>
            <a:r>
              <a:rPr lang="en-US" sz="1000" dirty="0"/>
              <a:t>thickness </a:t>
            </a:r>
            <a:r>
              <a:rPr lang="en-US" sz="1000" dirty="0" smtClean="0"/>
              <a:t>which may more </a:t>
            </a:r>
            <a:r>
              <a:rPr lang="en-US" sz="1000" dirty="0"/>
              <a:t>directly assess adiposity.  </a:t>
            </a:r>
          </a:p>
          <a:p>
            <a:pPr lvl="1"/>
            <a:endParaRPr lang="en-US" sz="1000" dirty="0"/>
          </a:p>
          <a:p>
            <a:pPr lvl="1"/>
            <a:r>
              <a:rPr lang="en-US" sz="1000" dirty="0" smtClean="0"/>
              <a:t>It is also of note </a:t>
            </a:r>
            <a:r>
              <a:rPr lang="en-US" sz="1000" dirty="0"/>
              <a:t>that the declines in statue score occurred among a group – girls of higher SES – that is typically considered at lower risk for executive functioning problems. It is possible that, among children with low SES, SES is the overwhelming driver of the variability in executive functioning, leaving little room for other factors, such as obesity to play a role. However, among children of higher SES, factors such as obesity could have a stronger impact. </a:t>
            </a:r>
            <a:endParaRPr lang="en-US" sz="1000" dirty="0" smtClean="0"/>
          </a:p>
          <a:p>
            <a:pPr lvl="1"/>
            <a:endParaRPr lang="en-US" sz="1000" dirty="0"/>
          </a:p>
          <a:p>
            <a:pPr marL="469682" lvl="1" defTabSz="939363"/>
            <a:r>
              <a:rPr lang="en-US" sz="1000" dirty="0" smtClean="0"/>
              <a:t>Finally, the implications of population health underscore results</a:t>
            </a:r>
            <a:r>
              <a:rPr lang="en-US" sz="1000" baseline="0" dirty="0" smtClean="0"/>
              <a:t> such as these</a:t>
            </a:r>
            <a:r>
              <a:rPr lang="en-US" sz="1000" dirty="0" smtClean="0"/>
              <a:t>. Because childhood </a:t>
            </a:r>
            <a:r>
              <a:rPr lang="en-US" sz="1000" dirty="0"/>
              <a:t>obesity prevalence is very high among today’s young </a:t>
            </a:r>
            <a:r>
              <a:rPr lang="en-US" sz="1000" dirty="0" smtClean="0"/>
              <a:t>children, if obesity </a:t>
            </a:r>
            <a:r>
              <a:rPr lang="en-US" sz="1000" dirty="0"/>
              <a:t>does have an association with developmental outcomes – even a small one – </a:t>
            </a:r>
            <a:r>
              <a:rPr lang="en-US" sz="1000" dirty="0" smtClean="0"/>
              <a:t>it </a:t>
            </a:r>
            <a:r>
              <a:rPr lang="en-US" sz="1000" dirty="0"/>
              <a:t>could have a substantial impact on a population level. Further, prevalence of childhood obesity is higher in low-SES children who are already vulnerable to a host of factors which potentially hinder childhood development or reduce access to social/educational resources. </a:t>
            </a:r>
          </a:p>
          <a:p>
            <a:pPr lvl="1"/>
            <a:endParaRPr lang="en-US" sz="1800" dirty="0"/>
          </a:p>
        </p:txBody>
      </p:sp>
      <p:sp>
        <p:nvSpPr>
          <p:cNvPr id="4" name="Slide Number Placeholder 3"/>
          <p:cNvSpPr>
            <a:spLocks noGrp="1"/>
          </p:cNvSpPr>
          <p:nvPr>
            <p:ph type="sldNum" sz="quarter" idx="10"/>
          </p:nvPr>
        </p:nvSpPr>
        <p:spPr/>
        <p:txBody>
          <a:bodyPr/>
          <a:lstStyle/>
          <a:p>
            <a:fld id="{926109FD-AF83-43F1-B61F-8EFB48339FE2}" type="slidenum">
              <a:rPr lang="en-US" smtClean="0"/>
              <a:t>16</a:t>
            </a:fld>
            <a:endParaRPr lang="en-US"/>
          </a:p>
        </p:txBody>
      </p:sp>
    </p:spTree>
    <p:extLst>
      <p:ext uri="{BB962C8B-B14F-4D97-AF65-F5344CB8AC3E}">
        <p14:creationId xmlns:p14="http://schemas.microsoft.com/office/powerpoint/2010/main" val="2415460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study works</a:t>
            </a:r>
            <a:r>
              <a:rPr lang="en-US" baseline="0" dirty="0" smtClean="0"/>
              <a:t> toward breaking</a:t>
            </a:r>
            <a:r>
              <a:rPr lang="en-US" dirty="0" smtClean="0"/>
              <a:t> the cycle of environmental health disparities by examining relationships</a:t>
            </a:r>
            <a:r>
              <a:rPr lang="en-US" baseline="0" dirty="0" smtClean="0"/>
              <a:t> among health characteristics crucial in early childhood. Precursors to both childhood obesity and developmental problems include poor nutrition and inadequate physical activity and it’s implications are far-reaching such as access to and use of both healthcare and educational services. </a:t>
            </a:r>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17</a:t>
            </a:fld>
            <a:endParaRPr lang="en-US"/>
          </a:p>
        </p:txBody>
      </p:sp>
    </p:spTree>
    <p:extLst>
      <p:ext uri="{BB962C8B-B14F-4D97-AF65-F5344CB8AC3E}">
        <p14:creationId xmlns:p14="http://schemas.microsoft.com/office/powerpoint/2010/main" val="2125888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three primary strengths of this study were: </a:t>
            </a:r>
          </a:p>
          <a:p>
            <a:r>
              <a:rPr lang="en-US" sz="1000" dirty="0"/>
              <a:t>First, </a:t>
            </a:r>
            <a:r>
              <a:rPr lang="en-US" sz="1000" dirty="0" smtClean="0"/>
              <a:t>its </a:t>
            </a:r>
            <a:r>
              <a:rPr lang="en-US" sz="1000" dirty="0"/>
              <a:t>use of three non-invasive, easily-obtained metrics of obesity status, rather than relying simply on BMI. </a:t>
            </a:r>
          </a:p>
          <a:p>
            <a:endParaRPr lang="en-US" sz="1000" dirty="0"/>
          </a:p>
          <a:p>
            <a:r>
              <a:rPr lang="en-US" sz="1000" dirty="0" smtClean="0"/>
              <a:t>A</a:t>
            </a:r>
            <a:r>
              <a:rPr lang="en-US" sz="1000" baseline="0" dirty="0" smtClean="0"/>
              <a:t> second strength was its</a:t>
            </a:r>
            <a:r>
              <a:rPr lang="en-US" sz="1000" dirty="0" smtClean="0"/>
              <a:t> </a:t>
            </a:r>
            <a:r>
              <a:rPr lang="en-US" sz="1000" dirty="0"/>
              <a:t>focus on preschool-aged children. </a:t>
            </a:r>
            <a:r>
              <a:rPr lang="en-US" sz="1000" dirty="0" smtClean="0"/>
              <a:t>At this age, cognitive development is more tied to physical capabilities, compared with older children and adults, and (as I mentioned earlier) it is a period during which</a:t>
            </a:r>
            <a:r>
              <a:rPr lang="en-US" sz="1000" baseline="0" dirty="0" smtClean="0"/>
              <a:t> executive functioning skills are rapidly developing. </a:t>
            </a:r>
            <a:endParaRPr lang="en-US" sz="1000" dirty="0" smtClean="0"/>
          </a:p>
          <a:p>
            <a:endParaRPr lang="en-US" sz="1000" dirty="0"/>
          </a:p>
          <a:p>
            <a:r>
              <a:rPr lang="en-US" sz="1000" dirty="0"/>
              <a:t>A final strength of this study was </a:t>
            </a:r>
            <a:r>
              <a:rPr lang="en-US" sz="1000" dirty="0" smtClean="0"/>
              <a:t>its </a:t>
            </a:r>
            <a:r>
              <a:rPr lang="en-US" sz="1000" dirty="0"/>
              <a:t>use of hospital of birth to assess SES. In Atlanta (and probably many other cities), healthcare-seeking behavior is driven by </a:t>
            </a:r>
            <a:r>
              <a:rPr lang="en-US" sz="1000" dirty="0" smtClean="0"/>
              <a:t>many </a:t>
            </a:r>
            <a:r>
              <a:rPr lang="en-US" sz="1000" dirty="0"/>
              <a:t>factors, including income, insurance status, area of residence, </a:t>
            </a:r>
            <a:r>
              <a:rPr lang="en-US" sz="1000" dirty="0" smtClean="0"/>
              <a:t>and access </a:t>
            </a:r>
            <a:r>
              <a:rPr lang="en-US" sz="1000" dirty="0"/>
              <a:t>to </a:t>
            </a:r>
            <a:r>
              <a:rPr lang="en-US" sz="1000" dirty="0" smtClean="0"/>
              <a:t>transportation. </a:t>
            </a:r>
            <a:r>
              <a:rPr lang="en-US" sz="1000" dirty="0"/>
              <a:t>Because of this, we believed that hospital of birth better represented the multifaceted construct of SES compared with using individual measures like income or educational development. </a:t>
            </a:r>
          </a:p>
          <a:p>
            <a:pPr marL="176131" indent="-176131">
              <a:buFontTx/>
              <a:buChar char="-"/>
            </a:pPr>
            <a:endParaRPr lang="en-US" sz="1000" dirty="0"/>
          </a:p>
          <a:p>
            <a:pPr marL="176131" indent="-176131">
              <a:buFontTx/>
              <a:buChar char="-"/>
            </a:pPr>
            <a:endParaRPr lang="en-US" sz="1000" dirty="0"/>
          </a:p>
          <a:p>
            <a:r>
              <a:rPr lang="en-US" sz="1000" dirty="0"/>
              <a:t>The limitations of this study included </a:t>
            </a:r>
            <a:r>
              <a:rPr lang="en-US" sz="1000" dirty="0" smtClean="0"/>
              <a:t>its </a:t>
            </a:r>
            <a:r>
              <a:rPr lang="en-US" sz="1000" dirty="0"/>
              <a:t>smaller sample size which, among other things, prevented us from analyzing the overweight and obese groups separately, having no “gold standard” measure of assessing adiposity, the possibility of residual confounding, that our association was examined cross-</a:t>
            </a:r>
            <a:r>
              <a:rPr lang="en-US" sz="1000" dirty="0" err="1"/>
              <a:t>sectionally</a:t>
            </a:r>
            <a:r>
              <a:rPr lang="en-US" sz="1000" dirty="0"/>
              <a:t>, and the relative older age of these data. However, regarding this last point, even if the picture of childhood obesity has changed in the last two decades, if the underlying relationship between obesity and executive functioning has not changed, then the results from this study would still be valid and their impact on society would be underestimated. </a:t>
            </a:r>
          </a:p>
        </p:txBody>
      </p:sp>
      <p:sp>
        <p:nvSpPr>
          <p:cNvPr id="4" name="Slide Number Placeholder 3"/>
          <p:cNvSpPr>
            <a:spLocks noGrp="1"/>
          </p:cNvSpPr>
          <p:nvPr>
            <p:ph type="sldNum" sz="quarter" idx="10"/>
          </p:nvPr>
        </p:nvSpPr>
        <p:spPr/>
        <p:txBody>
          <a:bodyPr/>
          <a:lstStyle/>
          <a:p>
            <a:fld id="{926109FD-AF83-43F1-B61F-8EFB48339FE2}" type="slidenum">
              <a:rPr lang="en-US" smtClean="0"/>
              <a:t>18</a:t>
            </a:fld>
            <a:endParaRPr lang="en-US"/>
          </a:p>
        </p:txBody>
      </p:sp>
    </p:spTree>
    <p:extLst>
      <p:ext uri="{BB962C8B-B14F-4D97-AF65-F5344CB8AC3E}">
        <p14:creationId xmlns:p14="http://schemas.microsoft.com/office/powerpoint/2010/main" val="117617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a:t>
            </a:r>
            <a:r>
              <a:rPr lang="en-US" i="1" baseline="0" dirty="0" smtClean="0"/>
              <a:t>a priori</a:t>
            </a:r>
            <a:r>
              <a:rPr lang="en-US" i="0" baseline="0" dirty="0" smtClean="0"/>
              <a:t>  hypothesis was that overweight/obese children would display lower EF scores and that low SES would exacerbate any association.</a:t>
            </a:r>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2</a:t>
            </a:fld>
            <a:endParaRPr lang="en-US"/>
          </a:p>
        </p:txBody>
      </p:sp>
    </p:spTree>
    <p:extLst>
      <p:ext uri="{BB962C8B-B14F-4D97-AF65-F5344CB8AC3E}">
        <p14:creationId xmlns:p14="http://schemas.microsoft.com/office/powerpoint/2010/main" val="80602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solidFill>
                  <a:srgbClr val="FFFF00"/>
                </a:solidFill>
              </a:rPr>
              <a:t>According to NHANES data published in February, the prevalence of </a:t>
            </a:r>
            <a:r>
              <a:rPr lang="en-US" sz="1000" dirty="0" smtClean="0">
                <a:solidFill>
                  <a:srgbClr val="FFFF00"/>
                </a:solidFill>
              </a:rPr>
              <a:t>overweight </a:t>
            </a:r>
            <a:r>
              <a:rPr lang="en-US" sz="1000" dirty="0">
                <a:solidFill>
                  <a:srgbClr val="FFFF00"/>
                </a:solidFill>
              </a:rPr>
              <a:t>among children aged 2-5 years was 14.4% with an additional 8.4% classified as obese. While this prevalence is lower than among older children, it is nonetheless high. Further, obesity prevalence is typically higher among low  SES children (and adults). </a:t>
            </a:r>
          </a:p>
          <a:p>
            <a:endParaRPr lang="en-US" sz="1000" dirty="0">
              <a:solidFill>
                <a:srgbClr val="FFFF00"/>
              </a:solidFill>
            </a:endParaRPr>
          </a:p>
          <a:p>
            <a:pPr defTabSz="939363">
              <a:defRPr/>
            </a:pPr>
            <a:r>
              <a:rPr lang="en-US" sz="1000" dirty="0" smtClean="0"/>
              <a:t>New </a:t>
            </a:r>
            <a:r>
              <a:rPr lang="en-US" sz="1000" dirty="0"/>
              <a:t>research has also highlighted the importance of early life drivers of obesity and shows that obesity </a:t>
            </a:r>
            <a:r>
              <a:rPr lang="en-US" sz="1000" i="1" dirty="0"/>
              <a:t>incidence</a:t>
            </a:r>
            <a:r>
              <a:rPr lang="en-US" sz="1000" dirty="0"/>
              <a:t> is more likely to occur at younger ages. </a:t>
            </a:r>
          </a:p>
          <a:p>
            <a:pPr defTabSz="939363">
              <a:defRPr/>
            </a:pPr>
            <a:endParaRPr lang="en-US" sz="1000" dirty="0"/>
          </a:p>
          <a:p>
            <a:pPr defTabSz="939363">
              <a:defRPr/>
            </a:pPr>
            <a:r>
              <a:rPr lang="en-US" sz="1000" dirty="0"/>
              <a:t>Obese children are more than two times as likely to become obese adults, and this likelihood </a:t>
            </a:r>
            <a:r>
              <a:rPr lang="en-US" sz="1000" dirty="0" smtClean="0"/>
              <a:t>increases </a:t>
            </a:r>
            <a:r>
              <a:rPr lang="en-US" sz="1000" dirty="0"/>
              <a:t>with more severe forms of obesity.</a:t>
            </a:r>
          </a:p>
          <a:p>
            <a:pPr defTabSz="939363">
              <a:defRPr/>
            </a:pPr>
            <a:endParaRPr lang="en-US" sz="1000" dirty="0"/>
          </a:p>
          <a:p>
            <a:pPr defTabSz="939363">
              <a:defRPr/>
            </a:pPr>
            <a:r>
              <a:rPr lang="en-US" sz="1000" dirty="0"/>
              <a:t>Risk factors for childhood obesity include prenatal or early life predictors such as </a:t>
            </a:r>
            <a:r>
              <a:rPr lang="en-US" sz="1000" i="1" dirty="0"/>
              <a:t>in utero </a:t>
            </a:r>
            <a:r>
              <a:rPr lang="en-US" sz="1000" dirty="0"/>
              <a:t> exposure to gestational diabetes and non-exclusive or short duration of breastfeeding, as well as family-level factors like genetics, parental obesity, and feeding and leisure patterns, and societal predictors including access to healthy food choices and safe places to play. </a:t>
            </a:r>
          </a:p>
          <a:p>
            <a:pPr defTabSz="939363">
              <a:defRPr/>
            </a:pPr>
            <a:endParaRPr lang="en-US" sz="1000" dirty="0"/>
          </a:p>
          <a:p>
            <a:pPr defTabSz="939363">
              <a:defRPr/>
            </a:pPr>
            <a:r>
              <a:rPr lang="en-US" sz="1000" dirty="0"/>
              <a:t>The negative health consequences of childhood obesity can occur immediately, such as type-2 diabetes, asthma, and fatty liver disease, and persist throughout the life course with risk factors for adult chronic disease including higher blood pressure or blood lipid levels. Stigma and socio-emotional pressure can occur even in early childhood, though the consequences of this pressure on developmental outcomes is controversial.</a:t>
            </a:r>
          </a:p>
        </p:txBody>
      </p:sp>
      <p:sp>
        <p:nvSpPr>
          <p:cNvPr id="4" name="Slide Number Placeholder 3"/>
          <p:cNvSpPr>
            <a:spLocks noGrp="1"/>
          </p:cNvSpPr>
          <p:nvPr>
            <p:ph type="sldNum" sz="quarter" idx="10"/>
          </p:nvPr>
        </p:nvSpPr>
        <p:spPr/>
        <p:txBody>
          <a:bodyPr/>
          <a:lstStyle/>
          <a:p>
            <a:fld id="{926109FD-AF83-43F1-B61F-8EFB48339FE2}" type="slidenum">
              <a:rPr lang="en-US" smtClean="0"/>
              <a:t>3</a:t>
            </a:fld>
            <a:endParaRPr lang="en-US"/>
          </a:p>
        </p:txBody>
      </p:sp>
    </p:spTree>
    <p:extLst>
      <p:ext uri="{BB962C8B-B14F-4D97-AF65-F5344CB8AC3E}">
        <p14:creationId xmlns:p14="http://schemas.microsoft.com/office/powerpoint/2010/main" val="3140798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Executive functioning is an umbrella term representing a series of distinct but interrelated cognitive processes responsible for thought and goal-directed behavior. Components of executive functioning include attention shifting/control, cognitive flexibility, goal setting, information processing. </a:t>
            </a:r>
          </a:p>
          <a:p>
            <a:pPr defTabSz="939363">
              <a:defRPr/>
            </a:pPr>
            <a:endParaRPr lang="en-US" dirty="0"/>
          </a:p>
          <a:p>
            <a:pPr defTabSz="939363">
              <a:defRPr/>
            </a:pPr>
            <a:r>
              <a:rPr lang="en-US" dirty="0"/>
              <a:t>While it had long been thought that executive functioning developed primarily in adolescence and adulthood, recent research has demonstrated that certain components, particularly those involving attentional control actually begin in infancy and develop rapidly throughout early childhood. </a:t>
            </a:r>
          </a:p>
          <a:p>
            <a:pPr defTabSz="939363">
              <a:defRPr/>
            </a:pPr>
            <a:endParaRPr lang="en-US" dirty="0"/>
          </a:p>
          <a:p>
            <a:pPr defTabSz="939363">
              <a:defRPr/>
            </a:pPr>
            <a:r>
              <a:rPr lang="en-US" dirty="0" smtClean="0"/>
              <a:t>There were </a:t>
            </a:r>
            <a:r>
              <a:rPr lang="en-US" dirty="0"/>
              <a:t>three primary drivers of my interest in </a:t>
            </a:r>
            <a:r>
              <a:rPr lang="en-US" dirty="0" smtClean="0"/>
              <a:t>looking</a:t>
            </a:r>
            <a:r>
              <a:rPr lang="en-US" baseline="0" dirty="0" smtClean="0"/>
              <a:t> at executive functioning for this project</a:t>
            </a:r>
            <a:r>
              <a:rPr lang="en-US" dirty="0" smtClean="0"/>
              <a:t>. </a:t>
            </a:r>
            <a:r>
              <a:rPr lang="en-US" dirty="0"/>
              <a:t>First, recent studies have shown executive functioning capability to be highly predictive of future academic and professional success, perhaps even more so than other forms of development such as cognitive ability. Second, there are compelling explanations for the biologic link between executive functioning and obesity (although, </a:t>
            </a:r>
            <a:r>
              <a:rPr lang="en-US" dirty="0" smtClean="0"/>
              <a:t>interestingly, </a:t>
            </a:r>
            <a:r>
              <a:rPr lang="en-US" dirty="0"/>
              <a:t>these </a:t>
            </a:r>
            <a:r>
              <a:rPr lang="en-US" dirty="0" smtClean="0"/>
              <a:t>compelling explanations </a:t>
            </a:r>
            <a:r>
              <a:rPr lang="en-US" dirty="0"/>
              <a:t>exist for both causal directions). Third, the association of executive functioning with socioeconomic status has been firmly established. </a:t>
            </a:r>
          </a:p>
        </p:txBody>
      </p:sp>
      <p:sp>
        <p:nvSpPr>
          <p:cNvPr id="4" name="Slide Number Placeholder 3"/>
          <p:cNvSpPr>
            <a:spLocks noGrp="1"/>
          </p:cNvSpPr>
          <p:nvPr>
            <p:ph type="sldNum" sz="quarter" idx="10"/>
          </p:nvPr>
        </p:nvSpPr>
        <p:spPr/>
        <p:txBody>
          <a:bodyPr/>
          <a:lstStyle/>
          <a:p>
            <a:fld id="{926109FD-AF83-43F1-B61F-8EFB48339FE2}" type="slidenum">
              <a:rPr lang="en-US" smtClean="0"/>
              <a:t>4</a:t>
            </a:fld>
            <a:endParaRPr lang="en-US"/>
          </a:p>
        </p:txBody>
      </p:sp>
    </p:spTree>
    <p:extLst>
      <p:ext uri="{BB962C8B-B14F-4D97-AF65-F5344CB8AC3E}">
        <p14:creationId xmlns:p14="http://schemas.microsoft.com/office/powerpoint/2010/main" val="317086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 utilized data from the Follow-Up </a:t>
            </a:r>
            <a:r>
              <a:rPr lang="en-US" sz="1000" dirty="0" smtClean="0"/>
              <a:t>Development and Growth Experiences, </a:t>
            </a:r>
            <a:r>
              <a:rPr lang="en-US" sz="1000" dirty="0"/>
              <a:t>or </a:t>
            </a:r>
            <a:r>
              <a:rPr lang="en-US" sz="1000" dirty="0" smtClean="0"/>
              <a:t>FUDGE, </a:t>
            </a:r>
            <a:r>
              <a:rPr lang="en-US" sz="1000" dirty="0"/>
              <a:t>Study. The study was originally </a:t>
            </a:r>
            <a:r>
              <a:rPr lang="en-US" sz="1000" dirty="0" smtClean="0"/>
              <a:t>conducted by my mentor,</a:t>
            </a:r>
            <a:r>
              <a:rPr lang="en-US" sz="1000" baseline="0" dirty="0" smtClean="0"/>
              <a:t> Carey Drews-Botsch and her colleagues,</a:t>
            </a:r>
            <a:r>
              <a:rPr lang="en-US" sz="1000" dirty="0" smtClean="0"/>
              <a:t> </a:t>
            </a:r>
            <a:r>
              <a:rPr lang="en-US" sz="1000" dirty="0"/>
              <a:t>in 1993-94 to develop enhanced surveillance for fetal alcohol syndrome among neonates. The study recruited black and white mothers delivering children at one of two Atlanta hospitals:  a private hospital located in suburban Atlanta serving a primarily white, middle-class population; and a public teaching hospital in downtown Atlanta with a largely black, lower SES population. Children born small for gestational age (or SGA) were oversampled in the initial study, which will become important later when we look at overall prevalence of obesity in this population. </a:t>
            </a:r>
          </a:p>
          <a:p>
            <a:endParaRPr lang="en-US" sz="1000" dirty="0"/>
          </a:p>
          <a:p>
            <a:r>
              <a:rPr lang="en-US" sz="1000" dirty="0"/>
              <a:t>A sample of the children were then reassessed as close as possible to 54 months (4.5 years) to examine the </a:t>
            </a:r>
            <a:r>
              <a:rPr lang="en-US" sz="1000" dirty="0" smtClean="0"/>
              <a:t>psychometric </a:t>
            </a:r>
            <a:r>
              <a:rPr lang="en-US" sz="1000" dirty="0"/>
              <a:t>and anthropometric outcomes of preschool-aged children born SGA. </a:t>
            </a:r>
          </a:p>
          <a:p>
            <a:endParaRPr lang="en-US" sz="1000" dirty="0"/>
          </a:p>
          <a:p>
            <a:r>
              <a:rPr lang="en-US" sz="1000" dirty="0"/>
              <a:t>After excluding children with missing or implausible values for key variables, two children we classified as severely developmentally disabled, and children born large for gestational age, our final sample size was 423 children. </a:t>
            </a:r>
          </a:p>
        </p:txBody>
      </p:sp>
      <p:sp>
        <p:nvSpPr>
          <p:cNvPr id="4" name="Slide Number Placeholder 3"/>
          <p:cNvSpPr>
            <a:spLocks noGrp="1"/>
          </p:cNvSpPr>
          <p:nvPr>
            <p:ph type="sldNum" sz="quarter" idx="10"/>
          </p:nvPr>
        </p:nvSpPr>
        <p:spPr/>
        <p:txBody>
          <a:bodyPr/>
          <a:lstStyle/>
          <a:p>
            <a:fld id="{926109FD-AF83-43F1-B61F-8EFB48339FE2}" type="slidenum">
              <a:rPr lang="en-US" smtClean="0"/>
              <a:t>5</a:t>
            </a:fld>
            <a:endParaRPr lang="en-US"/>
          </a:p>
        </p:txBody>
      </p:sp>
    </p:spTree>
    <p:extLst>
      <p:ext uri="{BB962C8B-B14F-4D97-AF65-F5344CB8AC3E}">
        <p14:creationId xmlns:p14="http://schemas.microsoft.com/office/powerpoint/2010/main" val="4293696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 looked at three obesity metrics, body mass index, or BMI, triceps skinfold thickness, and </a:t>
            </a:r>
            <a:r>
              <a:rPr lang="en-US" sz="1000" dirty="0" err="1"/>
              <a:t>subcapular</a:t>
            </a:r>
            <a:r>
              <a:rPr lang="en-US" sz="1000" dirty="0"/>
              <a:t> skinfold thickness, and utilized a dichotomous variable for overweight/obesity where children at or above the 85</a:t>
            </a:r>
            <a:r>
              <a:rPr lang="en-US" sz="1000" baseline="30000" dirty="0"/>
              <a:t>th</a:t>
            </a:r>
            <a:r>
              <a:rPr lang="en-US" sz="1000" dirty="0"/>
              <a:t> percentile for </a:t>
            </a:r>
            <a:r>
              <a:rPr lang="en-US" sz="1000" dirty="0" smtClean="0"/>
              <a:t>gender </a:t>
            </a:r>
            <a:r>
              <a:rPr lang="en-US" sz="1000" dirty="0"/>
              <a:t>and age were classified as overweight or obese and children under the 85</a:t>
            </a:r>
            <a:r>
              <a:rPr lang="en-US" sz="1000" baseline="30000" dirty="0"/>
              <a:t>th</a:t>
            </a:r>
            <a:r>
              <a:rPr lang="en-US" sz="1000" dirty="0"/>
              <a:t> percentile were classified as not-overweight/obese. I won’t go into detail about how these metrics were specifically created, but I’d be happy to provide you with more information during the discussion if anyone has any questions about our methods. </a:t>
            </a:r>
          </a:p>
          <a:p>
            <a:endParaRPr lang="en-US" sz="1000" dirty="0"/>
          </a:p>
          <a:p>
            <a:r>
              <a:rPr lang="en-US" sz="1000" dirty="0"/>
              <a:t>To assess executive functioning, I </a:t>
            </a:r>
            <a:r>
              <a:rPr lang="en-US" sz="1000" dirty="0" smtClean="0"/>
              <a:t>used two tests of attentional control –  </a:t>
            </a:r>
            <a:r>
              <a:rPr lang="en-US" sz="1000" dirty="0"/>
              <a:t>the statue and visual attention </a:t>
            </a:r>
            <a:r>
              <a:rPr lang="en-US" sz="1000" dirty="0" smtClean="0"/>
              <a:t>tests – from the </a:t>
            </a:r>
            <a:r>
              <a:rPr lang="en-US" sz="1000" dirty="0"/>
              <a:t>Developmental </a:t>
            </a:r>
            <a:r>
              <a:rPr lang="en-US" sz="1000" dirty="0" err="1"/>
              <a:t>NEuroPSYchology</a:t>
            </a:r>
            <a:r>
              <a:rPr lang="en-US" sz="1000" dirty="0"/>
              <a:t> Assessment , or NEPSY. </a:t>
            </a:r>
            <a:endParaRPr lang="en-US" sz="1000" dirty="0" smtClean="0"/>
          </a:p>
          <a:p>
            <a:endParaRPr lang="en-US" sz="1000" dirty="0" smtClean="0"/>
          </a:p>
          <a:p>
            <a:r>
              <a:rPr lang="en-US" sz="1000" dirty="0" smtClean="0"/>
              <a:t>Our </a:t>
            </a:r>
            <a:r>
              <a:rPr lang="en-US" sz="1000" dirty="0"/>
              <a:t>covariates were assessed either at birth (for variables such as race, SGA status, maternal age) or at the time of the 4.5 year reassessment (such as current maternal smoking). </a:t>
            </a:r>
          </a:p>
          <a:p>
            <a:endParaRPr lang="en-US" sz="1000" dirty="0"/>
          </a:p>
          <a:p>
            <a:r>
              <a:rPr lang="en-US" sz="1000" dirty="0"/>
              <a:t>The results I’ll present here were obtained using bivariate comparisons and linear regression. We determined our model </a:t>
            </a:r>
            <a:r>
              <a:rPr lang="en-US" sz="1000" dirty="0" smtClean="0"/>
              <a:t>confounders and stratification variables </a:t>
            </a:r>
            <a:r>
              <a:rPr lang="en-US" sz="1000" i="1" dirty="0"/>
              <a:t>a priori</a:t>
            </a:r>
            <a:r>
              <a:rPr lang="en-US" sz="1000" dirty="0"/>
              <a:t> and </a:t>
            </a:r>
            <a:r>
              <a:rPr lang="en-US" sz="1000" dirty="0" smtClean="0"/>
              <a:t>statistical </a:t>
            </a:r>
            <a:r>
              <a:rPr lang="en-US" sz="1000" dirty="0"/>
              <a:t>significance was at the </a:t>
            </a:r>
            <a:r>
              <a:rPr lang="el-GR" sz="1000" dirty="0">
                <a:latin typeface="Calibri"/>
              </a:rPr>
              <a:t>α</a:t>
            </a:r>
            <a:r>
              <a:rPr lang="en-US" sz="1000" dirty="0">
                <a:latin typeface="Calibri"/>
              </a:rPr>
              <a:t> = 0.05 </a:t>
            </a:r>
            <a:r>
              <a:rPr lang="en-US" sz="1000" dirty="0" smtClean="0">
                <a:latin typeface="Calibri"/>
              </a:rPr>
              <a:t>level. Again</a:t>
            </a:r>
            <a:r>
              <a:rPr lang="en-US" sz="1000" dirty="0">
                <a:latin typeface="Calibri"/>
              </a:rPr>
              <a:t>, if you have any questions about methodologic details, I’ll be happy to answer them at the end. </a:t>
            </a:r>
            <a:endParaRPr lang="en-US" sz="1000" dirty="0"/>
          </a:p>
        </p:txBody>
      </p:sp>
      <p:sp>
        <p:nvSpPr>
          <p:cNvPr id="4" name="Slide Number Placeholder 3"/>
          <p:cNvSpPr>
            <a:spLocks noGrp="1"/>
          </p:cNvSpPr>
          <p:nvPr>
            <p:ph type="sldNum" sz="quarter" idx="10"/>
          </p:nvPr>
        </p:nvSpPr>
        <p:spPr/>
        <p:txBody>
          <a:bodyPr/>
          <a:lstStyle/>
          <a:p>
            <a:fld id="{926109FD-AF83-43F1-B61F-8EFB48339FE2}" type="slidenum">
              <a:rPr lang="en-US" smtClean="0"/>
              <a:t>6</a:t>
            </a:fld>
            <a:endParaRPr lang="en-US"/>
          </a:p>
        </p:txBody>
      </p:sp>
    </p:spTree>
    <p:extLst>
      <p:ext uri="{BB962C8B-B14F-4D97-AF65-F5344CB8AC3E}">
        <p14:creationId xmlns:p14="http://schemas.microsoft.com/office/powerpoint/2010/main" val="606777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on to some results. </a:t>
            </a:r>
          </a:p>
          <a:p>
            <a:endParaRPr lang="en-US" dirty="0" smtClean="0"/>
          </a:p>
          <a:p>
            <a:r>
              <a:rPr lang="en-US" dirty="0" smtClean="0"/>
              <a:t>The</a:t>
            </a:r>
            <a:r>
              <a:rPr lang="en-US" baseline="0" dirty="0" smtClean="0"/>
              <a:t> study population was approximately evenly divided between the two hospitals. Just over 50% of the overall population was female, but this differed by hospital, with 55% of children at the private hospital female, but only 43% at the public hospital. As expected based on the study’s initial goals, two-thirds of the population was born SGA, but this did not differ by hospital. Approximately  97% of children from the public hospital were African-American, compared with only 14% from the private hospital. Mothers from the private hospital had higher proportions of current and prenatal smoking and higher pre-pregnancy BMI, but lower maternal age, family income, and educational attainment.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7</a:t>
            </a:fld>
            <a:endParaRPr lang="en-US"/>
          </a:p>
        </p:txBody>
      </p:sp>
    </p:spTree>
    <p:extLst>
      <p:ext uri="{BB962C8B-B14F-4D97-AF65-F5344CB8AC3E}">
        <p14:creationId xmlns:p14="http://schemas.microsoft.com/office/powerpoint/2010/main" val="2160879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overall prevalence of overweight/obesity was 15.6% when using BMI, 5.2% when using TST, and 8.0% when using SST. Recall that our population oversampled SGA children, so the prevalence of overweight/obesity looks lower here than you might expect because SGA children tend to have a lower overall proportion of obesity compared with AGA children. Overall and for all subgroups, BMI classified the highest proportion as overweight/obese and TST the lowest, though patterns among metrics were different when looking at population subgroups. </a:t>
            </a:r>
          </a:p>
          <a:p>
            <a:endParaRPr lang="en-US" baseline="0" dirty="0" smtClean="0"/>
          </a:p>
          <a:p>
            <a:r>
              <a:rPr lang="en-US" baseline="0" dirty="0" smtClean="0"/>
              <a:t>For example, BMI classified about the same proportion of girls and boys as overweight/obese, but girls were notably higher when using skinfold thickness measures. Similarly, prevalence of overweight/obesity was similar between hospitals of birth, but the prevalence was higher among children born at the private hospital when using TST and SST. </a:t>
            </a:r>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8</a:t>
            </a:fld>
            <a:endParaRPr lang="en-US"/>
          </a:p>
        </p:txBody>
      </p:sp>
    </p:spTree>
    <p:extLst>
      <p:ext uri="{BB962C8B-B14F-4D97-AF65-F5344CB8AC3E}">
        <p14:creationId xmlns:p14="http://schemas.microsoft.com/office/powerpoint/2010/main" val="2678184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6109FD-AF83-43F1-B61F-8EFB48339FE2}" type="slidenum">
              <a:rPr lang="en-US" smtClean="0"/>
              <a:t>9</a:t>
            </a:fld>
            <a:endParaRPr lang="en-US"/>
          </a:p>
        </p:txBody>
      </p:sp>
    </p:spTree>
    <p:extLst>
      <p:ext uri="{BB962C8B-B14F-4D97-AF65-F5344CB8AC3E}">
        <p14:creationId xmlns:p14="http://schemas.microsoft.com/office/powerpoint/2010/main" val="2678184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39EA071-2BFF-4D3A-959B-D362028C08D9}"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363AC196-40A6-4F9A-97D7-126CAC4116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EA071-2BFF-4D3A-959B-D362028C08D9}"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AC196-40A6-4F9A-97D7-126CAC4116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EA071-2BFF-4D3A-959B-D362028C08D9}"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AC196-40A6-4F9A-97D7-126CAC4116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39EA071-2BFF-4D3A-959B-D362028C08D9}"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AC196-40A6-4F9A-97D7-126CAC4116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39EA071-2BFF-4D3A-959B-D362028C08D9}"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AC196-40A6-4F9A-97D7-126CAC4116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9EA071-2BFF-4D3A-959B-D362028C08D9}"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AC196-40A6-4F9A-97D7-126CAC4116DC}"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F39EA071-2BFF-4D3A-959B-D362028C08D9}"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3AC196-40A6-4F9A-97D7-126CAC4116DC}"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F39EA071-2BFF-4D3A-959B-D362028C08D9}" type="datetimeFigureOut">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3AC196-40A6-4F9A-97D7-126CAC4116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39EA071-2BFF-4D3A-959B-D362028C08D9}"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3AC196-40A6-4F9A-97D7-126CAC4116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9EA071-2BFF-4D3A-959B-D362028C08D9}"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AC196-40A6-4F9A-97D7-126CAC4116DC}"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9EA071-2BFF-4D3A-959B-D362028C08D9}"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AC196-40A6-4F9A-97D7-126CAC4116DC}"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F39EA071-2BFF-4D3A-959B-D362028C08D9}" type="datetimeFigureOut">
              <a:rPr lang="en-US" smtClean="0"/>
              <a:t>4/2/2014</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363AC196-40A6-4F9A-97D7-126CAC4116D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914400"/>
            <a:ext cx="6096000" cy="1905000"/>
          </a:xfrm>
        </p:spPr>
        <p:txBody>
          <a:bodyPr>
            <a:normAutofit fontScale="90000"/>
          </a:bodyPr>
          <a:lstStyle/>
          <a:p>
            <a:r>
              <a:rPr lang="en-US" dirty="0" smtClean="0"/>
              <a:t>Early childhood obesity, executive functioning, and socioeconomic status in </a:t>
            </a:r>
            <a:r>
              <a:rPr lang="en-US" dirty="0"/>
              <a:t>A</a:t>
            </a:r>
            <a:r>
              <a:rPr lang="en-US" dirty="0" smtClean="0"/>
              <a:t>tlanta children</a:t>
            </a:r>
            <a:endParaRPr lang="en-US" dirty="0"/>
          </a:p>
        </p:txBody>
      </p:sp>
      <p:sp>
        <p:nvSpPr>
          <p:cNvPr id="3" name="Subtitle 2"/>
          <p:cNvSpPr>
            <a:spLocks noGrp="1"/>
          </p:cNvSpPr>
          <p:nvPr>
            <p:ph type="subTitle" idx="1"/>
          </p:nvPr>
        </p:nvSpPr>
        <p:spPr>
          <a:xfrm>
            <a:off x="2362200" y="3200400"/>
            <a:ext cx="6019800" cy="1904999"/>
          </a:xfrm>
        </p:spPr>
        <p:txBody>
          <a:bodyPr>
            <a:normAutofit/>
          </a:bodyPr>
          <a:lstStyle/>
          <a:p>
            <a:pPr algn="r"/>
            <a:r>
              <a:rPr lang="en-US" sz="2400" dirty="0"/>
              <a:t>Amanda Brzozowski (student) </a:t>
            </a:r>
          </a:p>
          <a:p>
            <a:pPr algn="r"/>
            <a:r>
              <a:rPr lang="en-US" sz="2400" dirty="0"/>
              <a:t>Carolyn Drews-Botsch (mentor)</a:t>
            </a:r>
          </a:p>
          <a:p>
            <a:pPr algn="r"/>
            <a:r>
              <a:rPr lang="en-US" sz="2400" dirty="0" smtClean="0"/>
              <a:t>Emory University</a:t>
            </a:r>
            <a:r>
              <a:rPr lang="en-US" sz="2400" dirty="0"/>
              <a:t> </a:t>
            </a:r>
            <a:r>
              <a:rPr lang="en-US" sz="2400" dirty="0" smtClean="0"/>
              <a:t>        </a:t>
            </a:r>
          </a:p>
          <a:p>
            <a:pPr algn="r"/>
            <a:r>
              <a:rPr lang="en-US" sz="2400" dirty="0" smtClean="0"/>
              <a:t>Department of Epidemiology</a:t>
            </a:r>
          </a:p>
          <a:p>
            <a:endParaRPr lang="en-US" sz="2400" dirty="0"/>
          </a:p>
        </p:txBody>
      </p:sp>
    </p:spTree>
    <p:extLst>
      <p:ext uri="{BB962C8B-B14F-4D97-AF65-F5344CB8AC3E}">
        <p14:creationId xmlns:p14="http://schemas.microsoft.com/office/powerpoint/2010/main" val="3893282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4294967295"/>
            <p:extLst>
              <p:ext uri="{D42A27DB-BD31-4B8C-83A1-F6EECF244321}">
                <p14:modId xmlns:p14="http://schemas.microsoft.com/office/powerpoint/2010/main" val="1375764467"/>
              </p:ext>
            </p:extLst>
          </p:nvPr>
        </p:nvGraphicFramePr>
        <p:xfrm>
          <a:off x="381000" y="728235"/>
          <a:ext cx="8382000" cy="3538965"/>
        </p:xfrm>
        <a:graphic>
          <a:graphicData uri="http://schemas.openxmlformats.org/drawingml/2006/table">
            <a:tbl>
              <a:tblPr firstRow="1" bandRow="1">
                <a:tableStyleId>{5C22544A-7EE6-4342-B048-85BDC9FD1C3A}</a:tableStyleId>
              </a:tblPr>
              <a:tblGrid>
                <a:gridCol w="685800"/>
                <a:gridCol w="1219200"/>
                <a:gridCol w="76200"/>
                <a:gridCol w="1219200"/>
                <a:gridCol w="1295400"/>
                <a:gridCol w="609600"/>
                <a:gridCol w="76200"/>
                <a:gridCol w="1219200"/>
                <a:gridCol w="1219200"/>
                <a:gridCol w="762000"/>
              </a:tblGrid>
              <a:tr h="766563">
                <a:tc gridSpan="10">
                  <a:txBody>
                    <a:bodyPr/>
                    <a:lstStyle/>
                    <a:p>
                      <a:r>
                        <a:rPr lang="en-US" sz="2400" b="1" kern="1200" dirty="0" smtClean="0">
                          <a:solidFill>
                            <a:schemeClr val="lt1"/>
                          </a:solidFill>
                          <a:effectLst/>
                          <a:latin typeface="+mn-lt"/>
                          <a:ea typeface="+mn-ea"/>
                          <a:cs typeface="+mn-cs"/>
                        </a:rPr>
                        <a:t>Percent overweight/obese by BMI, TST, and</a:t>
                      </a:r>
                      <a:r>
                        <a:rPr lang="en-US" sz="2400" b="1" kern="1200" baseline="0" dirty="0" smtClean="0">
                          <a:solidFill>
                            <a:schemeClr val="lt1"/>
                          </a:solidFill>
                          <a:effectLst/>
                          <a:latin typeface="+mn-lt"/>
                          <a:ea typeface="+mn-ea"/>
                          <a:cs typeface="+mn-cs"/>
                        </a:rPr>
                        <a:t> SST:</a:t>
                      </a:r>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overall and stratified by gender</a:t>
                      </a:r>
                      <a:r>
                        <a:rPr lang="en-US" sz="2400" b="1" kern="1200" baseline="0" dirty="0" smtClean="0">
                          <a:solidFill>
                            <a:schemeClr val="lt1"/>
                          </a:solidFill>
                          <a:effectLst/>
                          <a:latin typeface="+mn-lt"/>
                          <a:ea typeface="+mn-ea"/>
                          <a:cs typeface="+mn-cs"/>
                        </a:rPr>
                        <a:t> and </a:t>
                      </a:r>
                      <a:r>
                        <a:rPr lang="en-US" sz="2400" b="1" kern="1200" dirty="0" smtClean="0">
                          <a:solidFill>
                            <a:schemeClr val="lt1"/>
                          </a:solidFill>
                          <a:effectLst/>
                          <a:latin typeface="+mn-lt"/>
                          <a:ea typeface="+mn-ea"/>
                          <a:cs typeface="+mn-cs"/>
                        </a:rPr>
                        <a:t>hospital of birth,</a:t>
                      </a:r>
                      <a:r>
                        <a:rPr lang="en-US" sz="2400" b="1" kern="1200" baseline="0" dirty="0" smtClean="0">
                          <a:solidFill>
                            <a:schemeClr val="lt1"/>
                          </a:solidFill>
                          <a:effectLst/>
                          <a:latin typeface="+mn-lt"/>
                          <a:ea typeface="+mn-ea"/>
                          <a:cs typeface="+mn-cs"/>
                        </a:rPr>
                        <a:t> %(N)</a:t>
                      </a:r>
                      <a:endParaRPr lang="en-US" sz="24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1040">
                <a:tc>
                  <a:txBody>
                    <a:bodyPr/>
                    <a:lstStyle/>
                    <a:p>
                      <a:pPr algn="ctr"/>
                      <a:endParaRPr lang="en-US" sz="2200" b="1" dirty="0"/>
                    </a:p>
                  </a:txBody>
                  <a:tcPr marL="0" marR="0" marT="0" marB="0" anchor="ctr"/>
                </a:tc>
                <a:tc>
                  <a:txBody>
                    <a:bodyPr/>
                    <a:lstStyle/>
                    <a:p>
                      <a:pPr algn="ctr"/>
                      <a:r>
                        <a:rPr lang="en-US" sz="2200" b="1" dirty="0" smtClean="0"/>
                        <a:t>Overall</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smtClean="0"/>
                    </a:p>
                  </a:txBody>
                  <a:tcPr marL="0" marR="0" marT="0" marB="0" anchor="ctr"/>
                </a:tc>
                <a:tc>
                  <a:txBody>
                    <a:bodyPr/>
                    <a:lstStyle/>
                    <a:p>
                      <a:pPr algn="ctr"/>
                      <a:r>
                        <a:rPr lang="en-US" sz="2200" b="1" dirty="0" smtClean="0">
                          <a:solidFill>
                            <a:srgbClr val="B40000"/>
                          </a:solidFill>
                        </a:rPr>
                        <a:t>Girls</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solidFill>
                            <a:srgbClr val="B40000"/>
                          </a:solidFill>
                        </a:rPr>
                        <a:t>Boys</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c>
                  <a:txBody>
                    <a:bodyPr/>
                    <a:lstStyle/>
                    <a:p>
                      <a:endParaRPr lang="en-US" dirty="0"/>
                    </a:p>
                  </a:txBody>
                  <a:tcPr marL="0" marR="0" marT="0" marB="0" anchor="ctr"/>
                </a:tc>
                <a:tc>
                  <a:txBody>
                    <a:bodyPr/>
                    <a:lstStyle/>
                    <a:p>
                      <a:pPr algn="ctr"/>
                      <a:r>
                        <a:rPr lang="en-US" sz="2200" b="1" dirty="0" smtClean="0"/>
                        <a:t>Private</a:t>
                      </a:r>
                    </a:p>
                  </a:txBody>
                  <a:tcPr marL="0" marR="0" marT="0" marB="0" anchor="ctr"/>
                </a:tc>
                <a:tc>
                  <a:txBody>
                    <a:bodyPr/>
                    <a:lstStyle/>
                    <a:p>
                      <a:pPr algn="ctr"/>
                      <a:r>
                        <a:rPr lang="en-US" sz="2200" b="1" dirty="0" smtClean="0"/>
                        <a:t>Public</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r>
              <a:tr h="671655">
                <a:tc>
                  <a:txBody>
                    <a:bodyPr/>
                    <a:lstStyle/>
                    <a:p>
                      <a:pPr algn="ctr"/>
                      <a:r>
                        <a:rPr lang="en-US" sz="2200" b="1" dirty="0" smtClean="0"/>
                        <a:t>BMI</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15.60 (</a:t>
                      </a:r>
                      <a:r>
                        <a:rPr lang="en-US" sz="2200" dirty="0">
                          <a:solidFill>
                            <a:srgbClr val="000000"/>
                          </a:solidFill>
                          <a:effectLst/>
                          <a:latin typeface="Times New Roman"/>
                          <a:ea typeface="Calibri"/>
                          <a:cs typeface="Times New Roman"/>
                        </a:rPr>
                        <a:t>66)</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15.87 (</a:t>
                      </a:r>
                      <a:r>
                        <a:rPr lang="en-US" sz="2200" dirty="0">
                          <a:solidFill>
                            <a:srgbClr val="000000"/>
                          </a:solidFill>
                          <a:effectLst/>
                          <a:latin typeface="Times New Roman"/>
                          <a:ea typeface="Calibri"/>
                          <a:cs typeface="Times New Roman"/>
                        </a:rPr>
                        <a:t>33)</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15.35 (33</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0.88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 </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15.02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16.19 (34</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0.74</a:t>
                      </a:r>
                      <a:endParaRPr lang="en-US" sz="2200" dirty="0">
                        <a:effectLst/>
                        <a:latin typeface="Calibri"/>
                        <a:ea typeface="Calibri"/>
                        <a:cs typeface="Times New Roman"/>
                      </a:endParaRPr>
                    </a:p>
                  </a:txBody>
                  <a:tcPr marL="0" marR="0" marT="0" marB="0" anchor="ctr"/>
                </a:tc>
              </a:tr>
              <a:tr h="671655">
                <a:tc>
                  <a:txBody>
                    <a:bodyPr/>
                    <a:lstStyle/>
                    <a:p>
                      <a:pPr algn="ctr"/>
                      <a:r>
                        <a:rPr lang="en-US" sz="2200" b="1" dirty="0" smtClean="0">
                          <a:solidFill>
                            <a:srgbClr val="B40000"/>
                          </a:solidFill>
                        </a:rPr>
                        <a:t>TST</a:t>
                      </a:r>
                      <a:endParaRPr lang="en-US" sz="2200" b="1" dirty="0">
                        <a:solidFill>
                          <a:srgbClr val="B40000"/>
                        </a:solidFill>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5.20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22)</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7.69 (16)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2.79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0.02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6.57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3.81 (</a:t>
                      </a:r>
                      <a:r>
                        <a:rPr lang="en-US" sz="2200" dirty="0">
                          <a:solidFill>
                            <a:srgbClr val="000000"/>
                          </a:solidFill>
                          <a:effectLst/>
                          <a:latin typeface="Times New Roman"/>
                          <a:ea typeface="Calibri"/>
                          <a:cs typeface="Times New Roman"/>
                        </a:rPr>
                        <a:t>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0.20</a:t>
                      </a:r>
                      <a:endParaRPr lang="en-US" sz="2200">
                        <a:effectLst/>
                        <a:latin typeface="Calibri"/>
                        <a:ea typeface="Calibri"/>
                        <a:cs typeface="Times New Roman"/>
                      </a:endParaRPr>
                    </a:p>
                  </a:txBody>
                  <a:tcPr marL="0" marR="0" marT="0" marB="0" anchor="ctr"/>
                </a:tc>
              </a:tr>
              <a:tr h="671655">
                <a:tc>
                  <a:txBody>
                    <a:bodyPr/>
                    <a:lstStyle/>
                    <a:p>
                      <a:pPr algn="ctr"/>
                      <a:r>
                        <a:rPr lang="en-US" sz="2200" b="1" dirty="0" smtClean="0">
                          <a:solidFill>
                            <a:srgbClr val="B40000"/>
                          </a:solidFill>
                        </a:rPr>
                        <a:t>SST</a:t>
                      </a:r>
                      <a:endParaRPr lang="en-US" sz="2200" b="1" dirty="0">
                        <a:solidFill>
                          <a:srgbClr val="B40000"/>
                        </a:solidFill>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8.04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34)</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9.62 (20)</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6.51 (14)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9.39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20)</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6.67 (</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0.30</a:t>
                      </a:r>
                      <a:endParaRPr lang="en-US" sz="2200" dirty="0">
                        <a:effectLst/>
                        <a:latin typeface="Calibri"/>
                        <a:ea typeface="Calibri"/>
                        <a:cs typeface="Times New Roman"/>
                      </a:endParaRPr>
                    </a:p>
                  </a:txBody>
                  <a:tcPr marL="0" marR="0" marT="0" marB="0" anchor="ctr"/>
                </a:tc>
              </a:tr>
            </a:tbl>
          </a:graphicData>
        </a:graphic>
      </p:graphicFrame>
      <p:sp>
        <p:nvSpPr>
          <p:cNvPr id="2" name="Rectangle 1"/>
          <p:cNvSpPr/>
          <p:nvPr/>
        </p:nvSpPr>
        <p:spPr>
          <a:xfrm>
            <a:off x="2362200" y="2971800"/>
            <a:ext cx="2514600" cy="12954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241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4294967295"/>
            <p:extLst>
              <p:ext uri="{D42A27DB-BD31-4B8C-83A1-F6EECF244321}">
                <p14:modId xmlns:p14="http://schemas.microsoft.com/office/powerpoint/2010/main" val="2301713594"/>
              </p:ext>
            </p:extLst>
          </p:nvPr>
        </p:nvGraphicFramePr>
        <p:xfrm>
          <a:off x="381000" y="728235"/>
          <a:ext cx="8382000" cy="3538965"/>
        </p:xfrm>
        <a:graphic>
          <a:graphicData uri="http://schemas.openxmlformats.org/drawingml/2006/table">
            <a:tbl>
              <a:tblPr firstRow="1" bandRow="1">
                <a:tableStyleId>{5C22544A-7EE6-4342-B048-85BDC9FD1C3A}</a:tableStyleId>
              </a:tblPr>
              <a:tblGrid>
                <a:gridCol w="685800"/>
                <a:gridCol w="1219200"/>
                <a:gridCol w="76200"/>
                <a:gridCol w="1219200"/>
                <a:gridCol w="1295400"/>
                <a:gridCol w="609600"/>
                <a:gridCol w="76200"/>
                <a:gridCol w="1219200"/>
                <a:gridCol w="1219200"/>
                <a:gridCol w="762000"/>
              </a:tblGrid>
              <a:tr h="766563">
                <a:tc gridSpan="10">
                  <a:txBody>
                    <a:bodyPr/>
                    <a:lstStyle/>
                    <a:p>
                      <a:r>
                        <a:rPr lang="en-US" sz="2400" b="1" kern="1200" dirty="0" smtClean="0">
                          <a:solidFill>
                            <a:schemeClr val="lt1"/>
                          </a:solidFill>
                          <a:effectLst/>
                          <a:latin typeface="+mn-lt"/>
                          <a:ea typeface="+mn-ea"/>
                          <a:cs typeface="+mn-cs"/>
                        </a:rPr>
                        <a:t>Percent overweight/obese by BMI, TST, and</a:t>
                      </a:r>
                      <a:r>
                        <a:rPr lang="en-US" sz="2400" b="1" kern="1200" baseline="0" dirty="0" smtClean="0">
                          <a:solidFill>
                            <a:schemeClr val="lt1"/>
                          </a:solidFill>
                          <a:effectLst/>
                          <a:latin typeface="+mn-lt"/>
                          <a:ea typeface="+mn-ea"/>
                          <a:cs typeface="+mn-cs"/>
                        </a:rPr>
                        <a:t> SST:</a:t>
                      </a:r>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overall and stratified by gender</a:t>
                      </a:r>
                      <a:r>
                        <a:rPr lang="en-US" sz="2400" b="1" kern="1200" baseline="0" dirty="0" smtClean="0">
                          <a:solidFill>
                            <a:schemeClr val="lt1"/>
                          </a:solidFill>
                          <a:effectLst/>
                          <a:latin typeface="+mn-lt"/>
                          <a:ea typeface="+mn-ea"/>
                          <a:cs typeface="+mn-cs"/>
                        </a:rPr>
                        <a:t> and </a:t>
                      </a:r>
                      <a:r>
                        <a:rPr lang="en-US" sz="2400" b="1" kern="1200" dirty="0" smtClean="0">
                          <a:solidFill>
                            <a:schemeClr val="lt1"/>
                          </a:solidFill>
                          <a:effectLst/>
                          <a:latin typeface="+mn-lt"/>
                          <a:ea typeface="+mn-ea"/>
                          <a:cs typeface="+mn-cs"/>
                        </a:rPr>
                        <a:t>hospital of birth,</a:t>
                      </a:r>
                      <a:r>
                        <a:rPr lang="en-US" sz="2400" b="1" kern="1200" baseline="0" dirty="0" smtClean="0">
                          <a:solidFill>
                            <a:schemeClr val="lt1"/>
                          </a:solidFill>
                          <a:effectLst/>
                          <a:latin typeface="+mn-lt"/>
                          <a:ea typeface="+mn-ea"/>
                          <a:cs typeface="+mn-cs"/>
                        </a:rPr>
                        <a:t> %(N)</a:t>
                      </a:r>
                      <a:endParaRPr lang="en-US" sz="24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1040">
                <a:tc>
                  <a:txBody>
                    <a:bodyPr/>
                    <a:lstStyle/>
                    <a:p>
                      <a:pPr algn="ctr"/>
                      <a:endParaRPr lang="en-US" sz="2200" b="1" dirty="0"/>
                    </a:p>
                  </a:txBody>
                  <a:tcPr marL="0" marR="0" marT="0" marB="0" anchor="ctr"/>
                </a:tc>
                <a:tc>
                  <a:txBody>
                    <a:bodyPr/>
                    <a:lstStyle/>
                    <a:p>
                      <a:pPr algn="ctr"/>
                      <a:r>
                        <a:rPr lang="en-US" sz="2200" b="1" dirty="0" smtClean="0"/>
                        <a:t>Overall</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smtClean="0"/>
                    </a:p>
                  </a:txBody>
                  <a:tcPr marL="0" marR="0" marT="0" marB="0" anchor="ctr"/>
                </a:tc>
                <a:tc>
                  <a:txBody>
                    <a:bodyPr/>
                    <a:lstStyle/>
                    <a:p>
                      <a:pPr algn="ctr"/>
                      <a:r>
                        <a:rPr lang="en-US" sz="2200" b="1" dirty="0" smtClean="0"/>
                        <a:t>Girls</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t>Boys</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c>
                  <a:txBody>
                    <a:bodyPr/>
                    <a:lstStyle/>
                    <a:p>
                      <a:endParaRPr lang="en-US" dirty="0"/>
                    </a:p>
                  </a:txBody>
                  <a:tcPr marL="0" marR="0" marT="0" marB="0" anchor="ctr"/>
                </a:tc>
                <a:tc>
                  <a:txBody>
                    <a:bodyPr/>
                    <a:lstStyle/>
                    <a:p>
                      <a:pPr algn="ctr"/>
                      <a:r>
                        <a:rPr lang="en-US" sz="2200" b="1" dirty="0" smtClean="0">
                          <a:solidFill>
                            <a:srgbClr val="B40000"/>
                          </a:solidFill>
                        </a:rPr>
                        <a:t>Private</a:t>
                      </a:r>
                    </a:p>
                  </a:txBody>
                  <a:tcPr marL="0" marR="0" marT="0" marB="0" anchor="ctr"/>
                </a:tc>
                <a:tc>
                  <a:txBody>
                    <a:bodyPr/>
                    <a:lstStyle/>
                    <a:p>
                      <a:pPr algn="ctr"/>
                      <a:r>
                        <a:rPr lang="en-US" sz="2200" b="1" dirty="0" smtClean="0">
                          <a:solidFill>
                            <a:srgbClr val="B40000"/>
                          </a:solidFill>
                        </a:rPr>
                        <a:t>Public</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r>
              <a:tr h="671655">
                <a:tc>
                  <a:txBody>
                    <a:bodyPr/>
                    <a:lstStyle/>
                    <a:p>
                      <a:pPr algn="ctr"/>
                      <a:r>
                        <a:rPr lang="en-US" sz="2200" b="1" dirty="0" smtClean="0">
                          <a:solidFill>
                            <a:srgbClr val="B40000"/>
                          </a:solidFill>
                        </a:rPr>
                        <a:t>BMI</a:t>
                      </a:r>
                      <a:endParaRPr lang="en-US" sz="2200" b="1" dirty="0">
                        <a:solidFill>
                          <a:srgbClr val="B40000"/>
                        </a:solidFill>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15.60 (</a:t>
                      </a:r>
                      <a:r>
                        <a:rPr lang="en-US" sz="2200" dirty="0">
                          <a:solidFill>
                            <a:srgbClr val="000000"/>
                          </a:solidFill>
                          <a:effectLst/>
                          <a:latin typeface="Times New Roman"/>
                          <a:ea typeface="Calibri"/>
                          <a:cs typeface="Times New Roman"/>
                        </a:rPr>
                        <a:t>66)</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15.87 (</a:t>
                      </a:r>
                      <a:r>
                        <a:rPr lang="en-US" sz="2200" dirty="0">
                          <a:solidFill>
                            <a:srgbClr val="000000"/>
                          </a:solidFill>
                          <a:effectLst/>
                          <a:latin typeface="Times New Roman"/>
                          <a:ea typeface="Calibri"/>
                          <a:cs typeface="Times New Roman"/>
                        </a:rPr>
                        <a:t>33)</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15.35 (33</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0.88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 </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15.02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16.19 (34</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0.74</a:t>
                      </a:r>
                      <a:endParaRPr lang="en-US" sz="2200" dirty="0">
                        <a:effectLst/>
                        <a:latin typeface="Calibri"/>
                        <a:ea typeface="Calibri"/>
                        <a:cs typeface="Times New Roman"/>
                      </a:endParaRPr>
                    </a:p>
                  </a:txBody>
                  <a:tcPr marL="0" marR="0" marT="0" marB="0" anchor="ctr"/>
                </a:tc>
              </a:tr>
              <a:tr h="671655">
                <a:tc>
                  <a:txBody>
                    <a:bodyPr/>
                    <a:lstStyle/>
                    <a:p>
                      <a:pPr algn="ctr"/>
                      <a:r>
                        <a:rPr lang="en-US" sz="2200" b="1" dirty="0" smtClean="0"/>
                        <a:t>TST</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5.20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22)</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7.69 (16)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2.79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0.02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6.57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3.81 (</a:t>
                      </a:r>
                      <a:r>
                        <a:rPr lang="en-US" sz="2200" dirty="0">
                          <a:solidFill>
                            <a:srgbClr val="000000"/>
                          </a:solidFill>
                          <a:effectLst/>
                          <a:latin typeface="Times New Roman"/>
                          <a:ea typeface="Calibri"/>
                          <a:cs typeface="Times New Roman"/>
                        </a:rPr>
                        <a:t>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0.20</a:t>
                      </a:r>
                      <a:endParaRPr lang="en-US" sz="2200">
                        <a:effectLst/>
                        <a:latin typeface="Calibri"/>
                        <a:ea typeface="Calibri"/>
                        <a:cs typeface="Times New Roman"/>
                      </a:endParaRPr>
                    </a:p>
                  </a:txBody>
                  <a:tcPr marL="0" marR="0" marT="0" marB="0" anchor="ctr"/>
                </a:tc>
              </a:tr>
              <a:tr h="671655">
                <a:tc>
                  <a:txBody>
                    <a:bodyPr/>
                    <a:lstStyle/>
                    <a:p>
                      <a:pPr algn="ctr"/>
                      <a:r>
                        <a:rPr lang="en-US" sz="2200" b="1" dirty="0" smtClean="0"/>
                        <a:t>SST</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8.04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34)</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9.62 (20)</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6.51 (14)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9.39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20)</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6.67 (</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0.30</a:t>
                      </a:r>
                      <a:endParaRPr lang="en-US" sz="2200" dirty="0">
                        <a:effectLst/>
                        <a:latin typeface="Calibri"/>
                        <a:ea typeface="Calibri"/>
                        <a:cs typeface="Times New Roman"/>
                      </a:endParaRPr>
                    </a:p>
                  </a:txBody>
                  <a:tcPr marL="0" marR="0" marT="0" marB="0" anchor="ctr"/>
                </a:tc>
              </a:tr>
            </a:tbl>
          </a:graphicData>
        </a:graphic>
      </p:graphicFrame>
      <p:sp>
        <p:nvSpPr>
          <p:cNvPr id="2" name="Rectangle 1"/>
          <p:cNvSpPr/>
          <p:nvPr/>
        </p:nvSpPr>
        <p:spPr>
          <a:xfrm>
            <a:off x="5562600" y="2286000"/>
            <a:ext cx="2438400" cy="6096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0297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4294967295"/>
            <p:extLst>
              <p:ext uri="{D42A27DB-BD31-4B8C-83A1-F6EECF244321}">
                <p14:modId xmlns:p14="http://schemas.microsoft.com/office/powerpoint/2010/main" val="3956081361"/>
              </p:ext>
            </p:extLst>
          </p:nvPr>
        </p:nvGraphicFramePr>
        <p:xfrm>
          <a:off x="381000" y="728235"/>
          <a:ext cx="8382000" cy="3538965"/>
        </p:xfrm>
        <a:graphic>
          <a:graphicData uri="http://schemas.openxmlformats.org/drawingml/2006/table">
            <a:tbl>
              <a:tblPr firstRow="1" bandRow="1">
                <a:tableStyleId>{5C22544A-7EE6-4342-B048-85BDC9FD1C3A}</a:tableStyleId>
              </a:tblPr>
              <a:tblGrid>
                <a:gridCol w="685800"/>
                <a:gridCol w="1219200"/>
                <a:gridCol w="76200"/>
                <a:gridCol w="1219200"/>
                <a:gridCol w="1295400"/>
                <a:gridCol w="609600"/>
                <a:gridCol w="76200"/>
                <a:gridCol w="1219200"/>
                <a:gridCol w="1219200"/>
                <a:gridCol w="762000"/>
              </a:tblGrid>
              <a:tr h="766563">
                <a:tc gridSpan="10">
                  <a:txBody>
                    <a:bodyPr/>
                    <a:lstStyle/>
                    <a:p>
                      <a:r>
                        <a:rPr lang="en-US" sz="2400" b="1" kern="1200" dirty="0" smtClean="0">
                          <a:solidFill>
                            <a:schemeClr val="lt1"/>
                          </a:solidFill>
                          <a:effectLst/>
                          <a:latin typeface="+mn-lt"/>
                          <a:ea typeface="+mn-ea"/>
                          <a:cs typeface="+mn-cs"/>
                        </a:rPr>
                        <a:t>Percent overweight/obese by BMI, TST, and</a:t>
                      </a:r>
                      <a:r>
                        <a:rPr lang="en-US" sz="2400" b="1" kern="1200" baseline="0" dirty="0" smtClean="0">
                          <a:solidFill>
                            <a:schemeClr val="lt1"/>
                          </a:solidFill>
                          <a:effectLst/>
                          <a:latin typeface="+mn-lt"/>
                          <a:ea typeface="+mn-ea"/>
                          <a:cs typeface="+mn-cs"/>
                        </a:rPr>
                        <a:t> SST:</a:t>
                      </a:r>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overall and stratified by gender</a:t>
                      </a:r>
                      <a:r>
                        <a:rPr lang="en-US" sz="2400" b="1" kern="1200" baseline="0" dirty="0" smtClean="0">
                          <a:solidFill>
                            <a:schemeClr val="lt1"/>
                          </a:solidFill>
                          <a:effectLst/>
                          <a:latin typeface="+mn-lt"/>
                          <a:ea typeface="+mn-ea"/>
                          <a:cs typeface="+mn-cs"/>
                        </a:rPr>
                        <a:t> and </a:t>
                      </a:r>
                      <a:r>
                        <a:rPr lang="en-US" sz="2400" b="1" kern="1200" dirty="0" smtClean="0">
                          <a:solidFill>
                            <a:schemeClr val="lt1"/>
                          </a:solidFill>
                          <a:effectLst/>
                          <a:latin typeface="+mn-lt"/>
                          <a:ea typeface="+mn-ea"/>
                          <a:cs typeface="+mn-cs"/>
                        </a:rPr>
                        <a:t>hospital of birth,</a:t>
                      </a:r>
                      <a:r>
                        <a:rPr lang="en-US" sz="2400" b="1" kern="1200" baseline="0" dirty="0" smtClean="0">
                          <a:solidFill>
                            <a:schemeClr val="lt1"/>
                          </a:solidFill>
                          <a:effectLst/>
                          <a:latin typeface="+mn-lt"/>
                          <a:ea typeface="+mn-ea"/>
                          <a:cs typeface="+mn-cs"/>
                        </a:rPr>
                        <a:t> %(N)</a:t>
                      </a:r>
                      <a:endParaRPr lang="en-US" sz="24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1040">
                <a:tc>
                  <a:txBody>
                    <a:bodyPr/>
                    <a:lstStyle/>
                    <a:p>
                      <a:pPr algn="ctr"/>
                      <a:endParaRPr lang="en-US" sz="2200" b="1" dirty="0"/>
                    </a:p>
                  </a:txBody>
                  <a:tcPr marL="0" marR="0" marT="0" marB="0" anchor="ctr"/>
                </a:tc>
                <a:tc>
                  <a:txBody>
                    <a:bodyPr/>
                    <a:lstStyle/>
                    <a:p>
                      <a:pPr algn="ctr"/>
                      <a:r>
                        <a:rPr lang="en-US" sz="2200" b="1" dirty="0" smtClean="0"/>
                        <a:t>Overall</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smtClean="0"/>
                    </a:p>
                  </a:txBody>
                  <a:tcPr marL="0" marR="0" marT="0" marB="0" anchor="ctr"/>
                </a:tc>
                <a:tc>
                  <a:txBody>
                    <a:bodyPr/>
                    <a:lstStyle/>
                    <a:p>
                      <a:pPr algn="ctr"/>
                      <a:r>
                        <a:rPr lang="en-US" sz="2200" b="1" dirty="0" smtClean="0"/>
                        <a:t>Girls</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t>Boys</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c>
                  <a:txBody>
                    <a:bodyPr/>
                    <a:lstStyle/>
                    <a:p>
                      <a:endParaRPr lang="en-US" dirty="0"/>
                    </a:p>
                  </a:txBody>
                  <a:tcPr marL="0" marR="0" marT="0" marB="0" anchor="ctr"/>
                </a:tc>
                <a:tc>
                  <a:txBody>
                    <a:bodyPr/>
                    <a:lstStyle/>
                    <a:p>
                      <a:pPr algn="ctr"/>
                      <a:r>
                        <a:rPr lang="en-US" sz="2200" b="1" dirty="0" smtClean="0">
                          <a:solidFill>
                            <a:srgbClr val="B40000"/>
                          </a:solidFill>
                        </a:rPr>
                        <a:t>Private</a:t>
                      </a:r>
                    </a:p>
                  </a:txBody>
                  <a:tcPr marL="0" marR="0" marT="0" marB="0" anchor="ctr"/>
                </a:tc>
                <a:tc>
                  <a:txBody>
                    <a:bodyPr/>
                    <a:lstStyle/>
                    <a:p>
                      <a:pPr algn="ctr"/>
                      <a:r>
                        <a:rPr lang="en-US" sz="2200" b="1" dirty="0" smtClean="0">
                          <a:solidFill>
                            <a:srgbClr val="B40000"/>
                          </a:solidFill>
                        </a:rPr>
                        <a:t>Public</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r>
              <a:tr h="671655">
                <a:tc>
                  <a:txBody>
                    <a:bodyPr/>
                    <a:lstStyle/>
                    <a:p>
                      <a:pPr algn="ctr"/>
                      <a:r>
                        <a:rPr lang="en-US" sz="2200" b="1" dirty="0" smtClean="0"/>
                        <a:t>BMI</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15.60 (</a:t>
                      </a:r>
                      <a:r>
                        <a:rPr lang="en-US" sz="2200" dirty="0">
                          <a:solidFill>
                            <a:srgbClr val="000000"/>
                          </a:solidFill>
                          <a:effectLst/>
                          <a:latin typeface="Times New Roman"/>
                          <a:ea typeface="Calibri"/>
                          <a:cs typeface="Times New Roman"/>
                        </a:rPr>
                        <a:t>66)</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15.87 (</a:t>
                      </a:r>
                      <a:r>
                        <a:rPr lang="en-US" sz="2200" dirty="0">
                          <a:solidFill>
                            <a:srgbClr val="000000"/>
                          </a:solidFill>
                          <a:effectLst/>
                          <a:latin typeface="Times New Roman"/>
                          <a:ea typeface="Calibri"/>
                          <a:cs typeface="Times New Roman"/>
                        </a:rPr>
                        <a:t>33)</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15.35 (33</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0.88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 </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15.02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16.19 (34</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0.74</a:t>
                      </a:r>
                      <a:endParaRPr lang="en-US" sz="2200" dirty="0">
                        <a:effectLst/>
                        <a:latin typeface="Calibri"/>
                        <a:ea typeface="Calibri"/>
                        <a:cs typeface="Times New Roman"/>
                      </a:endParaRPr>
                    </a:p>
                  </a:txBody>
                  <a:tcPr marL="0" marR="0" marT="0" marB="0" anchor="ctr"/>
                </a:tc>
              </a:tr>
              <a:tr h="671655">
                <a:tc>
                  <a:txBody>
                    <a:bodyPr/>
                    <a:lstStyle/>
                    <a:p>
                      <a:pPr algn="ctr"/>
                      <a:r>
                        <a:rPr lang="en-US" sz="2200" b="1" dirty="0" smtClean="0">
                          <a:solidFill>
                            <a:srgbClr val="B40000"/>
                          </a:solidFill>
                        </a:rPr>
                        <a:t>TST</a:t>
                      </a:r>
                      <a:endParaRPr lang="en-US" sz="2200" b="1" dirty="0">
                        <a:solidFill>
                          <a:srgbClr val="B40000"/>
                        </a:solidFill>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5.20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22)</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7.69 (16)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2.79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0.02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6.57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3.81 (</a:t>
                      </a:r>
                      <a:r>
                        <a:rPr lang="en-US" sz="2200" dirty="0">
                          <a:solidFill>
                            <a:srgbClr val="000000"/>
                          </a:solidFill>
                          <a:effectLst/>
                          <a:latin typeface="Times New Roman"/>
                          <a:ea typeface="Calibri"/>
                          <a:cs typeface="Times New Roman"/>
                        </a:rPr>
                        <a:t>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0.20</a:t>
                      </a:r>
                      <a:endParaRPr lang="en-US" sz="2200">
                        <a:effectLst/>
                        <a:latin typeface="Calibri"/>
                        <a:ea typeface="Calibri"/>
                        <a:cs typeface="Times New Roman"/>
                      </a:endParaRPr>
                    </a:p>
                  </a:txBody>
                  <a:tcPr marL="0" marR="0" marT="0" marB="0" anchor="ctr"/>
                </a:tc>
              </a:tr>
              <a:tr h="671655">
                <a:tc>
                  <a:txBody>
                    <a:bodyPr/>
                    <a:lstStyle/>
                    <a:p>
                      <a:pPr algn="ctr"/>
                      <a:r>
                        <a:rPr lang="en-US" sz="2200" b="1" dirty="0" smtClean="0">
                          <a:solidFill>
                            <a:srgbClr val="B40000"/>
                          </a:solidFill>
                        </a:rPr>
                        <a:t>SST</a:t>
                      </a:r>
                      <a:endParaRPr lang="en-US" sz="2200" b="1" dirty="0">
                        <a:solidFill>
                          <a:srgbClr val="B40000"/>
                        </a:solidFill>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8.04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34)</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9.62 (20)</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6.51 (14)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9.39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20)</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6.67 (</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0.30</a:t>
                      </a:r>
                      <a:endParaRPr lang="en-US" sz="2200" dirty="0">
                        <a:effectLst/>
                        <a:latin typeface="Calibri"/>
                        <a:ea typeface="Calibri"/>
                        <a:cs typeface="Times New Roman"/>
                      </a:endParaRPr>
                    </a:p>
                  </a:txBody>
                  <a:tcPr marL="0" marR="0" marT="0" marB="0" anchor="ctr"/>
                </a:tc>
              </a:tr>
            </a:tbl>
          </a:graphicData>
        </a:graphic>
      </p:graphicFrame>
      <p:sp>
        <p:nvSpPr>
          <p:cNvPr id="2" name="Rectangle 1"/>
          <p:cNvSpPr/>
          <p:nvPr/>
        </p:nvSpPr>
        <p:spPr>
          <a:xfrm>
            <a:off x="5562600" y="2895600"/>
            <a:ext cx="2438400" cy="13716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7822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33722179"/>
              </p:ext>
            </p:extLst>
          </p:nvPr>
        </p:nvGraphicFramePr>
        <p:xfrm>
          <a:off x="304800" y="304800"/>
          <a:ext cx="8610600" cy="1198880"/>
        </p:xfrm>
        <a:graphic>
          <a:graphicData uri="http://schemas.openxmlformats.org/drawingml/2006/table">
            <a:tbl>
              <a:tblPr firstRow="1" bandRow="1">
                <a:tableStyleId>{5C22544A-7EE6-4342-B048-85BDC9FD1C3A}</a:tableStyleId>
              </a:tblPr>
              <a:tblGrid>
                <a:gridCol w="2239352"/>
                <a:gridCol w="3011543"/>
                <a:gridCol w="3359705"/>
              </a:tblGrid>
              <a:tr h="152400">
                <a:tc gridSpan="3">
                  <a:txBody>
                    <a:bodyPr/>
                    <a:lstStyle/>
                    <a:p>
                      <a:r>
                        <a:rPr lang="en-US" sz="2400" dirty="0" smtClean="0"/>
                        <a:t>Association between overweight/obese </a:t>
                      </a:r>
                      <a:r>
                        <a:rPr lang="en-US" sz="2400" dirty="0" smtClean="0">
                          <a:solidFill>
                            <a:schemeClr val="accent2"/>
                          </a:solidFill>
                        </a:rPr>
                        <a:t>BMI</a:t>
                      </a:r>
                      <a:r>
                        <a:rPr lang="en-US" sz="2400" dirty="0" smtClean="0"/>
                        <a:t> &amp; statue score</a:t>
                      </a:r>
                      <a:endParaRPr lang="en-US" sz="2400" dirty="0"/>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dirty="0" smtClean="0">
                          <a:effectLst/>
                          <a:latin typeface="Times New Roman"/>
                          <a:ea typeface="Calibri"/>
                          <a:cs typeface="Times New Roman"/>
                        </a:rPr>
                        <a:t>0.10 (-0.62, 0.82)</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Girls: </a:t>
                      </a:r>
                      <a:r>
                        <a:rPr lang="en-US" sz="2100" dirty="0" smtClean="0">
                          <a:effectLst/>
                          <a:latin typeface="Times New Roman"/>
                          <a:ea typeface="Calibri"/>
                          <a:cs typeface="Times New Roman"/>
                        </a:rPr>
                        <a:t>0.26 (-</a:t>
                      </a:r>
                      <a:r>
                        <a:rPr lang="en-US" sz="2100" dirty="0">
                          <a:effectLst/>
                          <a:latin typeface="Times New Roman"/>
                          <a:ea typeface="Calibri"/>
                          <a:cs typeface="Times New Roman"/>
                        </a:rPr>
                        <a:t>0.75, 1.26)</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Private: -</a:t>
                      </a:r>
                      <a:r>
                        <a:rPr lang="en-US" sz="2100" dirty="0" smtClean="0">
                          <a:effectLst/>
                          <a:latin typeface="Times New Roman"/>
                          <a:ea typeface="Calibri"/>
                          <a:cs typeface="Times New Roman"/>
                        </a:rPr>
                        <a:t>0.94 (-</a:t>
                      </a:r>
                      <a:r>
                        <a:rPr lang="en-US" sz="2100" dirty="0">
                          <a:effectLst/>
                          <a:latin typeface="Times New Roman"/>
                          <a:ea typeface="Calibri"/>
                          <a:cs typeface="Times New Roman"/>
                        </a:rPr>
                        <a:t>1.96, 0.07)</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0.16 (-</a:t>
                      </a:r>
                      <a:r>
                        <a:rPr lang="en-US" sz="2100" dirty="0">
                          <a:effectLst/>
                          <a:latin typeface="Times New Roman"/>
                          <a:ea typeface="Calibri"/>
                          <a:cs typeface="Times New Roman"/>
                        </a:rPr>
                        <a:t>1.24, 0.93)</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Public: </a:t>
                      </a:r>
                      <a:r>
                        <a:rPr lang="en-US" sz="2100" b="1" dirty="0" smtClean="0">
                          <a:effectLst/>
                          <a:latin typeface="Times New Roman"/>
                          <a:ea typeface="Calibri"/>
                          <a:cs typeface="Times New Roman"/>
                        </a:rPr>
                        <a:t>1.06 (</a:t>
                      </a:r>
                      <a:r>
                        <a:rPr lang="en-US" sz="2100" b="1" dirty="0">
                          <a:effectLst/>
                          <a:latin typeface="Times New Roman"/>
                          <a:ea typeface="Calibri"/>
                          <a:cs typeface="Times New Roman"/>
                        </a:rPr>
                        <a:t>0.05, 2.07)</a:t>
                      </a:r>
                      <a:endParaRPr lang="en-US" sz="2100" dirty="0">
                        <a:effectLst/>
                        <a:latin typeface="Calibri"/>
                        <a:ea typeface="Calibri"/>
                        <a:cs typeface="Times New Roman"/>
                      </a:endParaRPr>
                    </a:p>
                  </a:txBody>
                  <a:tcPr marL="68580" marR="68580" marT="0" marB="0" anchor="ctr"/>
                </a:tc>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4246779597"/>
              </p:ext>
            </p:extLst>
          </p:nvPr>
        </p:nvGraphicFramePr>
        <p:xfrm>
          <a:off x="304800" y="1752600"/>
          <a:ext cx="8610600" cy="1198880"/>
        </p:xfrm>
        <a:graphic>
          <a:graphicData uri="http://schemas.openxmlformats.org/drawingml/2006/table">
            <a:tbl>
              <a:tblPr firstRow="1" bandRow="1">
                <a:tableStyleId>{5C22544A-7EE6-4342-B048-85BDC9FD1C3A}</a:tableStyleId>
              </a:tblPr>
              <a:tblGrid>
                <a:gridCol w="2286000"/>
                <a:gridCol w="2971800"/>
                <a:gridCol w="3352800"/>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Association between overweight/obese </a:t>
                      </a:r>
                      <a:r>
                        <a:rPr lang="en-US" sz="2400" dirty="0" smtClean="0">
                          <a:solidFill>
                            <a:schemeClr val="accent4"/>
                          </a:solidFill>
                        </a:rPr>
                        <a:t>TST</a:t>
                      </a:r>
                      <a:r>
                        <a:rPr lang="en-US" sz="2400" dirty="0" smtClean="0"/>
                        <a:t> &amp; statue score</a:t>
                      </a:r>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dirty="0" smtClean="0">
                          <a:effectLst/>
                          <a:latin typeface="Times New Roman"/>
                          <a:ea typeface="Calibri"/>
                          <a:cs typeface="Times New Roman"/>
                        </a:rPr>
                        <a:t>-0.94 (-2.11, 0.24)</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Girls: -</a:t>
                      </a:r>
                      <a:r>
                        <a:rPr lang="en-US" sz="2100" dirty="0" smtClean="0">
                          <a:effectLst/>
                          <a:latin typeface="Times New Roman"/>
                          <a:ea typeface="Calibri"/>
                          <a:cs typeface="Times New Roman"/>
                        </a:rPr>
                        <a:t>1.02 (-</a:t>
                      </a:r>
                      <a:r>
                        <a:rPr lang="en-US" sz="2100" dirty="0">
                          <a:effectLst/>
                          <a:latin typeface="Times New Roman"/>
                          <a:ea typeface="Calibri"/>
                          <a:cs typeface="Times New Roman"/>
                        </a:rPr>
                        <a:t>2.36, 0.32)</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Private: -</a:t>
                      </a:r>
                      <a:r>
                        <a:rPr lang="en-US" sz="2100" dirty="0" smtClean="0">
                          <a:effectLst/>
                          <a:latin typeface="Times New Roman"/>
                          <a:ea typeface="Calibri"/>
                          <a:cs typeface="Times New Roman"/>
                        </a:rPr>
                        <a:t>1.17 (-</a:t>
                      </a:r>
                      <a:r>
                        <a:rPr lang="en-US" sz="2100" dirty="0">
                          <a:effectLst/>
                          <a:latin typeface="Times New Roman"/>
                          <a:ea typeface="Calibri"/>
                          <a:cs typeface="Times New Roman"/>
                        </a:rPr>
                        <a:t>2.68, 0.34)</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0.12 (-</a:t>
                      </a:r>
                      <a:r>
                        <a:rPr lang="en-US" sz="2100" dirty="0">
                          <a:effectLst/>
                          <a:latin typeface="Times New Roman"/>
                          <a:ea typeface="Calibri"/>
                          <a:cs typeface="Times New Roman"/>
                        </a:rPr>
                        <a:t>2.70, 2.47)</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Public: -</a:t>
                      </a:r>
                      <a:r>
                        <a:rPr lang="en-US" sz="2100" dirty="0" smtClean="0">
                          <a:effectLst/>
                          <a:latin typeface="Times New Roman"/>
                          <a:ea typeface="Calibri"/>
                          <a:cs typeface="Times New Roman"/>
                        </a:rPr>
                        <a:t>0.41 (-</a:t>
                      </a:r>
                      <a:r>
                        <a:rPr lang="en-US" sz="2100" dirty="0">
                          <a:effectLst/>
                          <a:latin typeface="Times New Roman"/>
                          <a:ea typeface="Calibri"/>
                          <a:cs typeface="Times New Roman"/>
                        </a:rPr>
                        <a:t>2.30, 1.49)</a:t>
                      </a:r>
                      <a:endParaRPr lang="en-US" sz="2100" dirty="0">
                        <a:effectLst/>
                        <a:latin typeface="Calibri"/>
                        <a:ea typeface="Calibri"/>
                        <a:cs typeface="Times New Roman"/>
                      </a:endParaRPr>
                    </a:p>
                  </a:txBody>
                  <a:tcPr marL="68580" marR="68580" marT="0" marB="0" anchor="ctr"/>
                </a:tc>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492582375"/>
              </p:ext>
            </p:extLst>
          </p:nvPr>
        </p:nvGraphicFramePr>
        <p:xfrm>
          <a:off x="304800" y="3276600"/>
          <a:ext cx="8610600" cy="1198880"/>
        </p:xfrm>
        <a:graphic>
          <a:graphicData uri="http://schemas.openxmlformats.org/drawingml/2006/table">
            <a:tbl>
              <a:tblPr firstRow="1" bandRow="1">
                <a:tableStyleId>{5C22544A-7EE6-4342-B048-85BDC9FD1C3A}</a:tableStyleId>
              </a:tblPr>
              <a:tblGrid>
                <a:gridCol w="2286000"/>
                <a:gridCol w="2971800"/>
                <a:gridCol w="3352800"/>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Association between overweight/obese </a:t>
                      </a:r>
                      <a:r>
                        <a:rPr lang="en-US" sz="2400" dirty="0" smtClean="0">
                          <a:solidFill>
                            <a:schemeClr val="accent5"/>
                          </a:solidFill>
                        </a:rPr>
                        <a:t>SST</a:t>
                      </a:r>
                      <a:r>
                        <a:rPr lang="en-US" sz="2400" dirty="0" smtClean="0"/>
                        <a:t> &amp; statue score</a:t>
                      </a:r>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b="1" dirty="0" smtClean="0">
                          <a:effectLst/>
                          <a:latin typeface="Times New Roman"/>
                          <a:ea typeface="Calibri"/>
                          <a:cs typeface="Times New Roman"/>
                        </a:rPr>
                        <a:t>-1.21 (-</a:t>
                      </a:r>
                      <a:r>
                        <a:rPr lang="en-US" sz="2100" b="1" dirty="0">
                          <a:effectLst/>
                          <a:latin typeface="Times New Roman"/>
                          <a:ea typeface="Calibri"/>
                          <a:cs typeface="Times New Roman"/>
                        </a:rPr>
                        <a:t>2.12, -0.29)</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Girls: -</a:t>
                      </a:r>
                      <a:r>
                        <a:rPr lang="en-US" sz="2100" b="1" dirty="0" smtClean="0">
                          <a:effectLst/>
                          <a:latin typeface="Times New Roman"/>
                          <a:ea typeface="Calibri"/>
                          <a:cs typeface="Times New Roman"/>
                        </a:rPr>
                        <a:t>1.67 (-</a:t>
                      </a:r>
                      <a:r>
                        <a:rPr lang="en-US" sz="2100" b="1" dirty="0">
                          <a:effectLst/>
                          <a:latin typeface="Times New Roman"/>
                          <a:ea typeface="Calibri"/>
                          <a:cs typeface="Times New Roman"/>
                        </a:rPr>
                        <a:t>2.87, -0.48)</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Private: -</a:t>
                      </a:r>
                      <a:r>
                        <a:rPr lang="en-US" sz="2100" b="1" dirty="0" smtClean="0">
                          <a:effectLst/>
                          <a:latin typeface="Times New Roman"/>
                          <a:ea typeface="Calibri"/>
                          <a:cs typeface="Times New Roman"/>
                        </a:rPr>
                        <a:t>1.99 (-</a:t>
                      </a:r>
                      <a:r>
                        <a:rPr lang="en-US" sz="2100" b="1" dirty="0">
                          <a:effectLst/>
                          <a:latin typeface="Times New Roman"/>
                          <a:ea typeface="Calibri"/>
                          <a:cs typeface="Times New Roman"/>
                        </a:rPr>
                        <a:t>3.17, -0.81)</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0.58 (-</a:t>
                      </a:r>
                      <a:r>
                        <a:rPr lang="en-US" sz="2100" dirty="0">
                          <a:effectLst/>
                          <a:latin typeface="Times New Roman"/>
                          <a:ea typeface="Calibri"/>
                          <a:cs typeface="Times New Roman"/>
                        </a:rPr>
                        <a:t>2.05, 0.90)</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Public: -</a:t>
                      </a:r>
                      <a:r>
                        <a:rPr lang="en-US" sz="2100" dirty="0" smtClean="0">
                          <a:effectLst/>
                          <a:latin typeface="Times New Roman"/>
                          <a:ea typeface="Calibri"/>
                          <a:cs typeface="Times New Roman"/>
                        </a:rPr>
                        <a:t>0.32 (-</a:t>
                      </a:r>
                      <a:r>
                        <a:rPr lang="en-US" sz="2100" dirty="0">
                          <a:effectLst/>
                          <a:latin typeface="Times New Roman"/>
                          <a:ea typeface="Calibri"/>
                          <a:cs typeface="Times New Roman"/>
                        </a:rPr>
                        <a:t>1.77, 1.13)</a:t>
                      </a:r>
                      <a:endParaRPr lang="en-US" sz="2100" dirty="0">
                        <a:effectLst/>
                        <a:latin typeface="Calibri"/>
                        <a:ea typeface="Calibri"/>
                        <a:cs typeface="Times New Roman"/>
                      </a:endParaRPr>
                    </a:p>
                  </a:txBody>
                  <a:tcPr marL="68580" marR="68580" marT="0" marB="0" anchor="ctr"/>
                </a:tc>
              </a:tr>
            </a:tbl>
          </a:graphicData>
        </a:graphic>
      </p:graphicFrame>
      <p:sp>
        <p:nvSpPr>
          <p:cNvPr id="10" name="TextBox 9"/>
          <p:cNvSpPr txBox="1"/>
          <p:nvPr/>
        </p:nvSpPr>
        <p:spPr>
          <a:xfrm>
            <a:off x="609600" y="4648200"/>
            <a:ext cx="8229600" cy="769441"/>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No association observed between NEPSY visual attention score and any obesity metric, regardless of gender or hospital of birth</a:t>
            </a:r>
            <a:endParaRPr lang="en-US" sz="2200" dirty="0"/>
          </a:p>
        </p:txBody>
      </p:sp>
      <p:sp>
        <p:nvSpPr>
          <p:cNvPr id="6" name="Rectangle 5"/>
          <p:cNvSpPr/>
          <p:nvPr/>
        </p:nvSpPr>
        <p:spPr>
          <a:xfrm>
            <a:off x="304800" y="762000"/>
            <a:ext cx="2209800" cy="37338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3144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43316095"/>
              </p:ext>
            </p:extLst>
          </p:nvPr>
        </p:nvGraphicFramePr>
        <p:xfrm>
          <a:off x="304800" y="304800"/>
          <a:ext cx="8610600" cy="1198880"/>
        </p:xfrm>
        <a:graphic>
          <a:graphicData uri="http://schemas.openxmlformats.org/drawingml/2006/table">
            <a:tbl>
              <a:tblPr firstRow="1" bandRow="1">
                <a:tableStyleId>{5C22544A-7EE6-4342-B048-85BDC9FD1C3A}</a:tableStyleId>
              </a:tblPr>
              <a:tblGrid>
                <a:gridCol w="2239352"/>
                <a:gridCol w="3011543"/>
                <a:gridCol w="3359705"/>
              </a:tblGrid>
              <a:tr h="152400">
                <a:tc gridSpan="3">
                  <a:txBody>
                    <a:bodyPr/>
                    <a:lstStyle/>
                    <a:p>
                      <a:r>
                        <a:rPr lang="en-US" sz="2400" dirty="0" smtClean="0"/>
                        <a:t>Association between overweight/obese </a:t>
                      </a:r>
                      <a:r>
                        <a:rPr lang="en-US" sz="2400" dirty="0" smtClean="0">
                          <a:solidFill>
                            <a:schemeClr val="accent2"/>
                          </a:solidFill>
                        </a:rPr>
                        <a:t>BMI</a:t>
                      </a:r>
                      <a:r>
                        <a:rPr lang="en-US" sz="2400" dirty="0" smtClean="0"/>
                        <a:t> &amp; statue score</a:t>
                      </a:r>
                      <a:endParaRPr lang="en-US" sz="2400" dirty="0"/>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dirty="0" smtClean="0">
                          <a:effectLst/>
                          <a:latin typeface="Times New Roman"/>
                          <a:ea typeface="Calibri"/>
                          <a:cs typeface="Times New Roman"/>
                        </a:rPr>
                        <a:t>0.10 (-0.62, 0.82)</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Girls: </a:t>
                      </a:r>
                      <a:r>
                        <a:rPr lang="en-US" sz="2100" dirty="0" smtClean="0">
                          <a:effectLst/>
                          <a:latin typeface="Times New Roman"/>
                          <a:ea typeface="Calibri"/>
                          <a:cs typeface="Times New Roman"/>
                        </a:rPr>
                        <a:t>0.26 (-</a:t>
                      </a:r>
                      <a:r>
                        <a:rPr lang="en-US" sz="2100" dirty="0">
                          <a:effectLst/>
                          <a:latin typeface="Times New Roman"/>
                          <a:ea typeface="Calibri"/>
                          <a:cs typeface="Times New Roman"/>
                        </a:rPr>
                        <a:t>0.75, 1.26)</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Private: -</a:t>
                      </a:r>
                      <a:r>
                        <a:rPr lang="en-US" sz="2100" dirty="0" smtClean="0">
                          <a:effectLst/>
                          <a:latin typeface="Times New Roman"/>
                          <a:ea typeface="Calibri"/>
                          <a:cs typeface="Times New Roman"/>
                        </a:rPr>
                        <a:t>0.94 (-</a:t>
                      </a:r>
                      <a:r>
                        <a:rPr lang="en-US" sz="2100" dirty="0">
                          <a:effectLst/>
                          <a:latin typeface="Times New Roman"/>
                          <a:ea typeface="Calibri"/>
                          <a:cs typeface="Times New Roman"/>
                        </a:rPr>
                        <a:t>1.96, 0.07)</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0.16 (-</a:t>
                      </a:r>
                      <a:r>
                        <a:rPr lang="en-US" sz="2100" dirty="0">
                          <a:effectLst/>
                          <a:latin typeface="Times New Roman"/>
                          <a:ea typeface="Calibri"/>
                          <a:cs typeface="Times New Roman"/>
                        </a:rPr>
                        <a:t>1.24, 0.93)</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Public: </a:t>
                      </a:r>
                      <a:r>
                        <a:rPr lang="en-US" sz="2100" b="1" dirty="0" smtClean="0">
                          <a:effectLst/>
                          <a:latin typeface="Times New Roman"/>
                          <a:ea typeface="Calibri"/>
                          <a:cs typeface="Times New Roman"/>
                        </a:rPr>
                        <a:t>1.06 (</a:t>
                      </a:r>
                      <a:r>
                        <a:rPr lang="en-US" sz="2100" b="1" dirty="0">
                          <a:effectLst/>
                          <a:latin typeface="Times New Roman"/>
                          <a:ea typeface="Calibri"/>
                          <a:cs typeface="Times New Roman"/>
                        </a:rPr>
                        <a:t>0.05, 2.07)</a:t>
                      </a:r>
                      <a:endParaRPr lang="en-US" sz="2100" dirty="0">
                        <a:effectLst/>
                        <a:latin typeface="Calibri"/>
                        <a:ea typeface="Calibri"/>
                        <a:cs typeface="Times New Roman"/>
                      </a:endParaRPr>
                    </a:p>
                  </a:txBody>
                  <a:tcPr marL="68580" marR="68580" marT="0" marB="0" anchor="ctr"/>
                </a:tc>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495114949"/>
              </p:ext>
            </p:extLst>
          </p:nvPr>
        </p:nvGraphicFramePr>
        <p:xfrm>
          <a:off x="304800" y="1752600"/>
          <a:ext cx="8610600" cy="1198880"/>
        </p:xfrm>
        <a:graphic>
          <a:graphicData uri="http://schemas.openxmlformats.org/drawingml/2006/table">
            <a:tbl>
              <a:tblPr firstRow="1" bandRow="1">
                <a:tableStyleId>{5C22544A-7EE6-4342-B048-85BDC9FD1C3A}</a:tableStyleId>
              </a:tblPr>
              <a:tblGrid>
                <a:gridCol w="2286000"/>
                <a:gridCol w="2971800"/>
                <a:gridCol w="3352800"/>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Association between overweight/obese </a:t>
                      </a:r>
                      <a:r>
                        <a:rPr lang="en-US" sz="2400" dirty="0" smtClean="0">
                          <a:solidFill>
                            <a:schemeClr val="accent4"/>
                          </a:solidFill>
                        </a:rPr>
                        <a:t>TST</a:t>
                      </a:r>
                      <a:r>
                        <a:rPr lang="en-US" sz="2400" dirty="0" smtClean="0"/>
                        <a:t> &amp; statue score</a:t>
                      </a:r>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dirty="0" smtClean="0">
                          <a:effectLst/>
                          <a:latin typeface="Times New Roman"/>
                          <a:ea typeface="Calibri"/>
                          <a:cs typeface="Times New Roman"/>
                        </a:rPr>
                        <a:t>-0.94 (-2.11, 0.24)</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Girls: -</a:t>
                      </a:r>
                      <a:r>
                        <a:rPr lang="en-US" sz="2100" dirty="0" smtClean="0">
                          <a:effectLst/>
                          <a:latin typeface="Times New Roman"/>
                          <a:ea typeface="Calibri"/>
                          <a:cs typeface="Times New Roman"/>
                        </a:rPr>
                        <a:t>1.02 (-</a:t>
                      </a:r>
                      <a:r>
                        <a:rPr lang="en-US" sz="2100" dirty="0">
                          <a:effectLst/>
                          <a:latin typeface="Times New Roman"/>
                          <a:ea typeface="Calibri"/>
                          <a:cs typeface="Times New Roman"/>
                        </a:rPr>
                        <a:t>2.36, 0.32)</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Private: -</a:t>
                      </a:r>
                      <a:r>
                        <a:rPr lang="en-US" sz="2100" dirty="0" smtClean="0">
                          <a:effectLst/>
                          <a:latin typeface="Times New Roman"/>
                          <a:ea typeface="Calibri"/>
                          <a:cs typeface="Times New Roman"/>
                        </a:rPr>
                        <a:t>1.17 (-</a:t>
                      </a:r>
                      <a:r>
                        <a:rPr lang="en-US" sz="2100" dirty="0">
                          <a:effectLst/>
                          <a:latin typeface="Times New Roman"/>
                          <a:ea typeface="Calibri"/>
                          <a:cs typeface="Times New Roman"/>
                        </a:rPr>
                        <a:t>2.68, 0.34)</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0.12 (-</a:t>
                      </a:r>
                      <a:r>
                        <a:rPr lang="en-US" sz="2100" dirty="0">
                          <a:effectLst/>
                          <a:latin typeface="Times New Roman"/>
                          <a:ea typeface="Calibri"/>
                          <a:cs typeface="Times New Roman"/>
                        </a:rPr>
                        <a:t>2.70, 2.47)</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Public: -</a:t>
                      </a:r>
                      <a:r>
                        <a:rPr lang="en-US" sz="2100" dirty="0" smtClean="0">
                          <a:effectLst/>
                          <a:latin typeface="Times New Roman"/>
                          <a:ea typeface="Calibri"/>
                          <a:cs typeface="Times New Roman"/>
                        </a:rPr>
                        <a:t>0.41 (-</a:t>
                      </a:r>
                      <a:r>
                        <a:rPr lang="en-US" sz="2100" dirty="0">
                          <a:effectLst/>
                          <a:latin typeface="Times New Roman"/>
                          <a:ea typeface="Calibri"/>
                          <a:cs typeface="Times New Roman"/>
                        </a:rPr>
                        <a:t>2.30, 1.49)</a:t>
                      </a:r>
                      <a:endParaRPr lang="en-US" sz="2100" dirty="0">
                        <a:effectLst/>
                        <a:latin typeface="Calibri"/>
                        <a:ea typeface="Calibri"/>
                        <a:cs typeface="Times New Roman"/>
                      </a:endParaRPr>
                    </a:p>
                  </a:txBody>
                  <a:tcPr marL="68580" marR="68580" marT="0" marB="0" anchor="ctr"/>
                </a:tc>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2830134845"/>
              </p:ext>
            </p:extLst>
          </p:nvPr>
        </p:nvGraphicFramePr>
        <p:xfrm>
          <a:off x="304800" y="3276600"/>
          <a:ext cx="8610600" cy="1198880"/>
        </p:xfrm>
        <a:graphic>
          <a:graphicData uri="http://schemas.openxmlformats.org/drawingml/2006/table">
            <a:tbl>
              <a:tblPr firstRow="1" bandRow="1">
                <a:tableStyleId>{5C22544A-7EE6-4342-B048-85BDC9FD1C3A}</a:tableStyleId>
              </a:tblPr>
              <a:tblGrid>
                <a:gridCol w="2286000"/>
                <a:gridCol w="2971800"/>
                <a:gridCol w="3352800"/>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Association between overweight/obese </a:t>
                      </a:r>
                      <a:r>
                        <a:rPr lang="en-US" sz="2400" dirty="0" smtClean="0">
                          <a:solidFill>
                            <a:schemeClr val="accent5"/>
                          </a:solidFill>
                        </a:rPr>
                        <a:t>SST</a:t>
                      </a:r>
                      <a:r>
                        <a:rPr lang="en-US" sz="2400" dirty="0" smtClean="0"/>
                        <a:t> &amp; statue score</a:t>
                      </a:r>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b="1" dirty="0" smtClean="0">
                          <a:effectLst/>
                          <a:latin typeface="Times New Roman"/>
                          <a:ea typeface="Calibri"/>
                          <a:cs typeface="Times New Roman"/>
                        </a:rPr>
                        <a:t>-1.21 (-</a:t>
                      </a:r>
                      <a:r>
                        <a:rPr lang="en-US" sz="2100" b="1" dirty="0">
                          <a:effectLst/>
                          <a:latin typeface="Times New Roman"/>
                          <a:ea typeface="Calibri"/>
                          <a:cs typeface="Times New Roman"/>
                        </a:rPr>
                        <a:t>2.12, -0.29)</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Girls: -</a:t>
                      </a:r>
                      <a:r>
                        <a:rPr lang="en-US" sz="2100" b="1" dirty="0" smtClean="0">
                          <a:effectLst/>
                          <a:latin typeface="Times New Roman"/>
                          <a:ea typeface="Calibri"/>
                          <a:cs typeface="Times New Roman"/>
                        </a:rPr>
                        <a:t>1.67 (-</a:t>
                      </a:r>
                      <a:r>
                        <a:rPr lang="en-US" sz="2100" b="1" dirty="0">
                          <a:effectLst/>
                          <a:latin typeface="Times New Roman"/>
                          <a:ea typeface="Calibri"/>
                          <a:cs typeface="Times New Roman"/>
                        </a:rPr>
                        <a:t>2.87, -0.48)</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Private: -</a:t>
                      </a:r>
                      <a:r>
                        <a:rPr lang="en-US" sz="2100" b="1" dirty="0" smtClean="0">
                          <a:effectLst/>
                          <a:latin typeface="Times New Roman"/>
                          <a:ea typeface="Calibri"/>
                          <a:cs typeface="Times New Roman"/>
                        </a:rPr>
                        <a:t>1.99 (-</a:t>
                      </a:r>
                      <a:r>
                        <a:rPr lang="en-US" sz="2100" b="1" dirty="0">
                          <a:effectLst/>
                          <a:latin typeface="Times New Roman"/>
                          <a:ea typeface="Calibri"/>
                          <a:cs typeface="Times New Roman"/>
                        </a:rPr>
                        <a:t>3.17, -0.81)</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0.58 (-</a:t>
                      </a:r>
                      <a:r>
                        <a:rPr lang="en-US" sz="2100" dirty="0">
                          <a:effectLst/>
                          <a:latin typeface="Times New Roman"/>
                          <a:ea typeface="Calibri"/>
                          <a:cs typeface="Times New Roman"/>
                        </a:rPr>
                        <a:t>2.05, 0.90)</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Public: -</a:t>
                      </a:r>
                      <a:r>
                        <a:rPr lang="en-US" sz="2100" dirty="0" smtClean="0">
                          <a:effectLst/>
                          <a:latin typeface="Times New Roman"/>
                          <a:ea typeface="Calibri"/>
                          <a:cs typeface="Times New Roman"/>
                        </a:rPr>
                        <a:t>0.32 (-</a:t>
                      </a:r>
                      <a:r>
                        <a:rPr lang="en-US" sz="2100" dirty="0">
                          <a:effectLst/>
                          <a:latin typeface="Times New Roman"/>
                          <a:ea typeface="Calibri"/>
                          <a:cs typeface="Times New Roman"/>
                        </a:rPr>
                        <a:t>1.77, 1.13)</a:t>
                      </a:r>
                      <a:endParaRPr lang="en-US" sz="2100" dirty="0">
                        <a:effectLst/>
                        <a:latin typeface="Calibri"/>
                        <a:ea typeface="Calibri"/>
                        <a:cs typeface="Times New Roman"/>
                      </a:endParaRPr>
                    </a:p>
                  </a:txBody>
                  <a:tcPr marL="68580" marR="68580" marT="0" marB="0" anchor="ctr"/>
                </a:tc>
              </a:tr>
            </a:tbl>
          </a:graphicData>
        </a:graphic>
      </p:graphicFrame>
      <p:sp>
        <p:nvSpPr>
          <p:cNvPr id="10" name="TextBox 9"/>
          <p:cNvSpPr txBox="1"/>
          <p:nvPr/>
        </p:nvSpPr>
        <p:spPr>
          <a:xfrm>
            <a:off x="609600" y="4648200"/>
            <a:ext cx="8229600" cy="769441"/>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No association observed between NEPSY visual attention score and any obesity metric, regardless of gender or hospital of birth</a:t>
            </a:r>
            <a:endParaRPr lang="en-US" sz="2200" dirty="0"/>
          </a:p>
        </p:txBody>
      </p:sp>
      <p:sp>
        <p:nvSpPr>
          <p:cNvPr id="6" name="Rectangle 5"/>
          <p:cNvSpPr/>
          <p:nvPr/>
        </p:nvSpPr>
        <p:spPr>
          <a:xfrm>
            <a:off x="2514600" y="762000"/>
            <a:ext cx="3048000" cy="37338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46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17611193"/>
              </p:ext>
            </p:extLst>
          </p:nvPr>
        </p:nvGraphicFramePr>
        <p:xfrm>
          <a:off x="304800" y="304800"/>
          <a:ext cx="8610600" cy="1198880"/>
        </p:xfrm>
        <a:graphic>
          <a:graphicData uri="http://schemas.openxmlformats.org/drawingml/2006/table">
            <a:tbl>
              <a:tblPr firstRow="1" bandRow="1">
                <a:tableStyleId>{5C22544A-7EE6-4342-B048-85BDC9FD1C3A}</a:tableStyleId>
              </a:tblPr>
              <a:tblGrid>
                <a:gridCol w="2239352"/>
                <a:gridCol w="3011543"/>
                <a:gridCol w="3359705"/>
              </a:tblGrid>
              <a:tr h="152400">
                <a:tc gridSpan="3">
                  <a:txBody>
                    <a:bodyPr/>
                    <a:lstStyle/>
                    <a:p>
                      <a:r>
                        <a:rPr lang="en-US" sz="2400" dirty="0" smtClean="0"/>
                        <a:t>Association between overweight/obese </a:t>
                      </a:r>
                      <a:r>
                        <a:rPr lang="en-US" sz="2400" dirty="0" smtClean="0">
                          <a:solidFill>
                            <a:schemeClr val="accent2"/>
                          </a:solidFill>
                        </a:rPr>
                        <a:t>BMI</a:t>
                      </a:r>
                      <a:r>
                        <a:rPr lang="en-US" sz="2400" dirty="0" smtClean="0"/>
                        <a:t> &amp; statue score</a:t>
                      </a:r>
                      <a:endParaRPr lang="en-US" sz="2400" dirty="0"/>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dirty="0" smtClean="0">
                          <a:effectLst/>
                          <a:latin typeface="Times New Roman"/>
                          <a:ea typeface="Calibri"/>
                          <a:cs typeface="Times New Roman"/>
                        </a:rPr>
                        <a:t>0.10 (-0.62, 0.82)</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Girls: </a:t>
                      </a:r>
                      <a:r>
                        <a:rPr lang="en-US" sz="2100" dirty="0" smtClean="0">
                          <a:effectLst/>
                          <a:latin typeface="Times New Roman"/>
                          <a:ea typeface="Calibri"/>
                          <a:cs typeface="Times New Roman"/>
                        </a:rPr>
                        <a:t>0.26 (-</a:t>
                      </a:r>
                      <a:r>
                        <a:rPr lang="en-US" sz="2100" dirty="0">
                          <a:effectLst/>
                          <a:latin typeface="Times New Roman"/>
                          <a:ea typeface="Calibri"/>
                          <a:cs typeface="Times New Roman"/>
                        </a:rPr>
                        <a:t>0.75, 1.26)</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Private: -</a:t>
                      </a:r>
                      <a:r>
                        <a:rPr lang="en-US" sz="2100" dirty="0" smtClean="0">
                          <a:effectLst/>
                          <a:latin typeface="Times New Roman"/>
                          <a:ea typeface="Calibri"/>
                          <a:cs typeface="Times New Roman"/>
                        </a:rPr>
                        <a:t>0.94 (-</a:t>
                      </a:r>
                      <a:r>
                        <a:rPr lang="en-US" sz="2100" dirty="0">
                          <a:effectLst/>
                          <a:latin typeface="Times New Roman"/>
                          <a:ea typeface="Calibri"/>
                          <a:cs typeface="Times New Roman"/>
                        </a:rPr>
                        <a:t>1.96, 0.07)</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0.16 (-</a:t>
                      </a:r>
                      <a:r>
                        <a:rPr lang="en-US" sz="2100" dirty="0">
                          <a:effectLst/>
                          <a:latin typeface="Times New Roman"/>
                          <a:ea typeface="Calibri"/>
                          <a:cs typeface="Times New Roman"/>
                        </a:rPr>
                        <a:t>1.24, 0.93)</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Public: </a:t>
                      </a:r>
                      <a:r>
                        <a:rPr lang="en-US" sz="2100" b="1" dirty="0" smtClean="0">
                          <a:effectLst/>
                          <a:latin typeface="Times New Roman"/>
                          <a:ea typeface="Calibri"/>
                          <a:cs typeface="Times New Roman"/>
                        </a:rPr>
                        <a:t>1.06 (</a:t>
                      </a:r>
                      <a:r>
                        <a:rPr lang="en-US" sz="2100" b="1" dirty="0">
                          <a:effectLst/>
                          <a:latin typeface="Times New Roman"/>
                          <a:ea typeface="Calibri"/>
                          <a:cs typeface="Times New Roman"/>
                        </a:rPr>
                        <a:t>0.05, 2.07)</a:t>
                      </a:r>
                      <a:endParaRPr lang="en-US" sz="2100" dirty="0">
                        <a:effectLst/>
                        <a:latin typeface="Calibri"/>
                        <a:ea typeface="Calibri"/>
                        <a:cs typeface="Times New Roman"/>
                      </a:endParaRPr>
                    </a:p>
                  </a:txBody>
                  <a:tcPr marL="68580" marR="68580" marT="0" marB="0" anchor="ctr"/>
                </a:tc>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3754995761"/>
              </p:ext>
            </p:extLst>
          </p:nvPr>
        </p:nvGraphicFramePr>
        <p:xfrm>
          <a:off x="304800" y="1752600"/>
          <a:ext cx="8610600" cy="1198880"/>
        </p:xfrm>
        <a:graphic>
          <a:graphicData uri="http://schemas.openxmlformats.org/drawingml/2006/table">
            <a:tbl>
              <a:tblPr firstRow="1" bandRow="1">
                <a:tableStyleId>{5C22544A-7EE6-4342-B048-85BDC9FD1C3A}</a:tableStyleId>
              </a:tblPr>
              <a:tblGrid>
                <a:gridCol w="2286000"/>
                <a:gridCol w="2971800"/>
                <a:gridCol w="3352800"/>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Association between overweight/obese </a:t>
                      </a:r>
                      <a:r>
                        <a:rPr lang="en-US" sz="2400" dirty="0" smtClean="0">
                          <a:solidFill>
                            <a:schemeClr val="accent4"/>
                          </a:solidFill>
                        </a:rPr>
                        <a:t>TST</a:t>
                      </a:r>
                      <a:r>
                        <a:rPr lang="en-US" sz="2400" dirty="0" smtClean="0"/>
                        <a:t> &amp; statue score</a:t>
                      </a:r>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dirty="0" smtClean="0">
                          <a:effectLst/>
                          <a:latin typeface="Times New Roman"/>
                          <a:ea typeface="Calibri"/>
                          <a:cs typeface="Times New Roman"/>
                        </a:rPr>
                        <a:t>-0.94 (-2.11, 0.24)</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Girls: -</a:t>
                      </a:r>
                      <a:r>
                        <a:rPr lang="en-US" sz="2100" dirty="0" smtClean="0">
                          <a:effectLst/>
                          <a:latin typeface="Times New Roman"/>
                          <a:ea typeface="Calibri"/>
                          <a:cs typeface="Times New Roman"/>
                        </a:rPr>
                        <a:t>1.02 (-</a:t>
                      </a:r>
                      <a:r>
                        <a:rPr lang="en-US" sz="2100" dirty="0">
                          <a:effectLst/>
                          <a:latin typeface="Times New Roman"/>
                          <a:ea typeface="Calibri"/>
                          <a:cs typeface="Times New Roman"/>
                        </a:rPr>
                        <a:t>2.36, 0.32)</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Private: -</a:t>
                      </a:r>
                      <a:r>
                        <a:rPr lang="en-US" sz="2100" dirty="0" smtClean="0">
                          <a:effectLst/>
                          <a:latin typeface="Times New Roman"/>
                          <a:ea typeface="Calibri"/>
                          <a:cs typeface="Times New Roman"/>
                        </a:rPr>
                        <a:t>1.17 (-</a:t>
                      </a:r>
                      <a:r>
                        <a:rPr lang="en-US" sz="2100" dirty="0">
                          <a:effectLst/>
                          <a:latin typeface="Times New Roman"/>
                          <a:ea typeface="Calibri"/>
                          <a:cs typeface="Times New Roman"/>
                        </a:rPr>
                        <a:t>2.68, 0.34)</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0.12 (-</a:t>
                      </a:r>
                      <a:r>
                        <a:rPr lang="en-US" sz="2100" dirty="0">
                          <a:effectLst/>
                          <a:latin typeface="Times New Roman"/>
                          <a:ea typeface="Calibri"/>
                          <a:cs typeface="Times New Roman"/>
                        </a:rPr>
                        <a:t>2.70, 2.47)</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Public: -</a:t>
                      </a:r>
                      <a:r>
                        <a:rPr lang="en-US" sz="2100" dirty="0" smtClean="0">
                          <a:effectLst/>
                          <a:latin typeface="Times New Roman"/>
                          <a:ea typeface="Calibri"/>
                          <a:cs typeface="Times New Roman"/>
                        </a:rPr>
                        <a:t>0.41 (-</a:t>
                      </a:r>
                      <a:r>
                        <a:rPr lang="en-US" sz="2100" dirty="0">
                          <a:effectLst/>
                          <a:latin typeface="Times New Roman"/>
                          <a:ea typeface="Calibri"/>
                          <a:cs typeface="Times New Roman"/>
                        </a:rPr>
                        <a:t>2.30, 1.49)</a:t>
                      </a:r>
                      <a:endParaRPr lang="en-US" sz="2100" dirty="0">
                        <a:effectLst/>
                        <a:latin typeface="Calibri"/>
                        <a:ea typeface="Calibri"/>
                        <a:cs typeface="Times New Roman"/>
                      </a:endParaRPr>
                    </a:p>
                  </a:txBody>
                  <a:tcPr marL="68580" marR="68580" marT="0" marB="0" anchor="ctr"/>
                </a:tc>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3283947407"/>
              </p:ext>
            </p:extLst>
          </p:nvPr>
        </p:nvGraphicFramePr>
        <p:xfrm>
          <a:off x="304800" y="3276600"/>
          <a:ext cx="8610600" cy="1198880"/>
        </p:xfrm>
        <a:graphic>
          <a:graphicData uri="http://schemas.openxmlformats.org/drawingml/2006/table">
            <a:tbl>
              <a:tblPr firstRow="1" bandRow="1">
                <a:tableStyleId>{5C22544A-7EE6-4342-B048-85BDC9FD1C3A}</a:tableStyleId>
              </a:tblPr>
              <a:tblGrid>
                <a:gridCol w="2286000"/>
                <a:gridCol w="2971800"/>
                <a:gridCol w="3352800"/>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Association between overweight/obese </a:t>
                      </a:r>
                      <a:r>
                        <a:rPr lang="en-US" sz="2400" dirty="0" smtClean="0">
                          <a:solidFill>
                            <a:schemeClr val="accent5"/>
                          </a:solidFill>
                        </a:rPr>
                        <a:t>SST</a:t>
                      </a:r>
                      <a:r>
                        <a:rPr lang="en-US" sz="2400" dirty="0" smtClean="0"/>
                        <a:t> &amp; statue score</a:t>
                      </a:r>
                    </a:p>
                  </a:txBody>
                  <a:tcPr/>
                </a:tc>
                <a:tc hMerge="1">
                  <a:txBody>
                    <a:bodyPr/>
                    <a:lstStyle/>
                    <a:p>
                      <a:endParaRPr lang="en-US" dirty="0"/>
                    </a:p>
                  </a:txBody>
                  <a:tcPr/>
                </a:tc>
                <a:tc hMerge="1">
                  <a:txBody>
                    <a:bodyPr/>
                    <a:lstStyle/>
                    <a:p>
                      <a:endParaRPr lang="en-US" dirty="0"/>
                    </a:p>
                  </a:txBody>
                  <a:tcPr/>
                </a:tc>
              </a:tr>
              <a:tr h="370840">
                <a:tc rowSpan="2">
                  <a:txBody>
                    <a:bodyPr/>
                    <a:lstStyle/>
                    <a:p>
                      <a:pPr marL="0" marR="0" algn="l">
                        <a:lnSpc>
                          <a:spcPct val="115000"/>
                        </a:lnSpc>
                        <a:spcBef>
                          <a:spcPts val="0"/>
                        </a:spcBef>
                        <a:spcAft>
                          <a:spcPts val="0"/>
                        </a:spcAft>
                      </a:pPr>
                      <a:r>
                        <a:rPr lang="en-US" sz="2100" b="1" dirty="0" smtClean="0">
                          <a:effectLst/>
                          <a:latin typeface="Times New Roman"/>
                          <a:ea typeface="Calibri"/>
                          <a:cs typeface="Times New Roman"/>
                        </a:rPr>
                        <a:t>-1.21 (-</a:t>
                      </a:r>
                      <a:r>
                        <a:rPr lang="en-US" sz="2100" b="1" dirty="0">
                          <a:effectLst/>
                          <a:latin typeface="Times New Roman"/>
                          <a:ea typeface="Calibri"/>
                          <a:cs typeface="Times New Roman"/>
                        </a:rPr>
                        <a:t>2.12, -0.29)</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Girls: -</a:t>
                      </a:r>
                      <a:r>
                        <a:rPr lang="en-US" sz="2100" b="1" dirty="0" smtClean="0">
                          <a:effectLst/>
                          <a:latin typeface="Times New Roman"/>
                          <a:ea typeface="Calibri"/>
                          <a:cs typeface="Times New Roman"/>
                        </a:rPr>
                        <a:t>1.67 (-</a:t>
                      </a:r>
                      <a:r>
                        <a:rPr lang="en-US" sz="2100" b="1" dirty="0">
                          <a:effectLst/>
                          <a:latin typeface="Times New Roman"/>
                          <a:ea typeface="Calibri"/>
                          <a:cs typeface="Times New Roman"/>
                        </a:rPr>
                        <a:t>2.87, -0.48)</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b="1" dirty="0">
                          <a:effectLst/>
                          <a:latin typeface="Times New Roman"/>
                          <a:ea typeface="Calibri"/>
                          <a:cs typeface="Times New Roman"/>
                        </a:rPr>
                        <a:t>Private: -</a:t>
                      </a:r>
                      <a:r>
                        <a:rPr lang="en-US" sz="2100" b="1" dirty="0" smtClean="0">
                          <a:effectLst/>
                          <a:latin typeface="Times New Roman"/>
                          <a:ea typeface="Calibri"/>
                          <a:cs typeface="Times New Roman"/>
                        </a:rPr>
                        <a:t>1.99 (-</a:t>
                      </a:r>
                      <a:r>
                        <a:rPr lang="en-US" sz="2100" b="1" dirty="0">
                          <a:effectLst/>
                          <a:latin typeface="Times New Roman"/>
                          <a:ea typeface="Calibri"/>
                          <a:cs typeface="Times New Roman"/>
                        </a:rPr>
                        <a:t>3.17, -0.81)</a:t>
                      </a:r>
                      <a:endParaRPr lang="en-US" sz="2100" dirty="0">
                        <a:effectLst/>
                        <a:latin typeface="Calibri"/>
                        <a:ea typeface="Calibri"/>
                        <a:cs typeface="Times New Roman"/>
                      </a:endParaRPr>
                    </a:p>
                  </a:txBody>
                  <a:tcPr marL="68580" marR="68580" marT="0" marB="0" anchor="ctr"/>
                </a:tc>
              </a:tr>
              <a:tr h="370840">
                <a:tc vMerge="1">
                  <a:txBody>
                    <a:bodyPr/>
                    <a:lstStyle/>
                    <a:p>
                      <a:endParaRPr lang="en-US"/>
                    </a:p>
                  </a:txBody>
                  <a:tcP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Boys: -</a:t>
                      </a:r>
                      <a:r>
                        <a:rPr lang="en-US" sz="2100" dirty="0" smtClean="0">
                          <a:effectLst/>
                          <a:latin typeface="Times New Roman"/>
                          <a:ea typeface="Calibri"/>
                          <a:cs typeface="Times New Roman"/>
                        </a:rPr>
                        <a:t>0.58 (-</a:t>
                      </a:r>
                      <a:r>
                        <a:rPr lang="en-US" sz="2100" dirty="0">
                          <a:effectLst/>
                          <a:latin typeface="Times New Roman"/>
                          <a:ea typeface="Calibri"/>
                          <a:cs typeface="Times New Roman"/>
                        </a:rPr>
                        <a:t>2.05, 0.90)</a:t>
                      </a:r>
                      <a:endParaRPr lang="en-US" sz="2100" dirty="0">
                        <a:effectLst/>
                        <a:latin typeface="Calibri"/>
                        <a:ea typeface="Calibri"/>
                        <a:cs typeface="Times New Roman"/>
                      </a:endParaRPr>
                    </a:p>
                  </a:txBody>
                  <a:tcPr marL="68580" marR="68580" marT="0" marB="0" anchor="ctr"/>
                </a:tc>
                <a:tc>
                  <a:txBody>
                    <a:bodyPr/>
                    <a:lstStyle/>
                    <a:p>
                      <a:pPr marL="0" marR="0" algn="l">
                        <a:lnSpc>
                          <a:spcPct val="115000"/>
                        </a:lnSpc>
                        <a:spcBef>
                          <a:spcPts val="0"/>
                        </a:spcBef>
                        <a:spcAft>
                          <a:spcPts val="0"/>
                        </a:spcAft>
                      </a:pPr>
                      <a:r>
                        <a:rPr lang="en-US" sz="2100" dirty="0">
                          <a:effectLst/>
                          <a:latin typeface="Times New Roman"/>
                          <a:ea typeface="Calibri"/>
                          <a:cs typeface="Times New Roman"/>
                        </a:rPr>
                        <a:t>Public: -</a:t>
                      </a:r>
                      <a:r>
                        <a:rPr lang="en-US" sz="2100" dirty="0" smtClean="0">
                          <a:effectLst/>
                          <a:latin typeface="Times New Roman"/>
                          <a:ea typeface="Calibri"/>
                          <a:cs typeface="Times New Roman"/>
                        </a:rPr>
                        <a:t>0.32 (-</a:t>
                      </a:r>
                      <a:r>
                        <a:rPr lang="en-US" sz="2100" dirty="0">
                          <a:effectLst/>
                          <a:latin typeface="Times New Roman"/>
                          <a:ea typeface="Calibri"/>
                          <a:cs typeface="Times New Roman"/>
                        </a:rPr>
                        <a:t>1.77, 1.13)</a:t>
                      </a:r>
                      <a:endParaRPr lang="en-US" sz="2100" dirty="0">
                        <a:effectLst/>
                        <a:latin typeface="Calibri"/>
                        <a:ea typeface="Calibri"/>
                        <a:cs typeface="Times New Roman"/>
                      </a:endParaRPr>
                    </a:p>
                  </a:txBody>
                  <a:tcPr marL="68580" marR="68580" marT="0" marB="0" anchor="ctr"/>
                </a:tc>
              </a:tr>
            </a:tbl>
          </a:graphicData>
        </a:graphic>
      </p:graphicFrame>
      <p:sp>
        <p:nvSpPr>
          <p:cNvPr id="10" name="TextBox 9"/>
          <p:cNvSpPr txBox="1"/>
          <p:nvPr/>
        </p:nvSpPr>
        <p:spPr>
          <a:xfrm>
            <a:off x="762000" y="4648200"/>
            <a:ext cx="8229600" cy="769441"/>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No association observed between NEPSY visual attention score and any obesity metric, regardless of gender or hospital of birth</a:t>
            </a:r>
            <a:endParaRPr lang="en-US" sz="2200" dirty="0"/>
          </a:p>
        </p:txBody>
      </p:sp>
      <p:sp>
        <p:nvSpPr>
          <p:cNvPr id="6" name="Rectangle 5"/>
          <p:cNvSpPr/>
          <p:nvPr/>
        </p:nvSpPr>
        <p:spPr>
          <a:xfrm>
            <a:off x="5562600" y="762000"/>
            <a:ext cx="3352800" cy="37338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142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Interpretation of results</a:t>
            </a:r>
            <a:endParaRPr lang="en-US" dirty="0"/>
          </a:p>
        </p:txBody>
      </p:sp>
      <p:sp>
        <p:nvSpPr>
          <p:cNvPr id="5" name="Content Placeholder 4"/>
          <p:cNvSpPr>
            <a:spLocks noGrp="1"/>
          </p:cNvSpPr>
          <p:nvPr>
            <p:ph idx="1"/>
          </p:nvPr>
        </p:nvSpPr>
        <p:spPr>
          <a:xfrm>
            <a:off x="381000" y="1295400"/>
            <a:ext cx="8382000" cy="4495800"/>
          </a:xfrm>
        </p:spPr>
        <p:txBody>
          <a:bodyPr>
            <a:normAutofit/>
          </a:bodyPr>
          <a:lstStyle/>
          <a:p>
            <a:pPr>
              <a:spcAft>
                <a:spcPts val="600"/>
              </a:spcAft>
            </a:pPr>
            <a:r>
              <a:rPr lang="en-US" sz="2400" dirty="0" smtClean="0"/>
              <a:t>Possible negative association of overweight/obesity and NEPSY statue score among girls of higher SES</a:t>
            </a:r>
          </a:p>
          <a:p>
            <a:pPr>
              <a:spcAft>
                <a:spcPts val="600"/>
              </a:spcAft>
            </a:pPr>
            <a:r>
              <a:rPr lang="en-US" sz="2400" dirty="0" smtClean="0"/>
              <a:t>Among children with low SES, does SES drive the </a:t>
            </a:r>
            <a:r>
              <a:rPr lang="en-US" sz="2400" dirty="0"/>
              <a:t>variability in </a:t>
            </a:r>
            <a:r>
              <a:rPr lang="en-US" sz="2400" dirty="0" smtClean="0"/>
              <a:t>EF, </a:t>
            </a:r>
            <a:r>
              <a:rPr lang="en-US" sz="2400" dirty="0"/>
              <a:t>leaving little </a:t>
            </a:r>
            <a:r>
              <a:rPr lang="en-US" sz="2400" dirty="0" smtClean="0"/>
              <a:t>room for other </a:t>
            </a:r>
            <a:r>
              <a:rPr lang="en-US" sz="2400" dirty="0"/>
              <a:t>factors to play a </a:t>
            </a:r>
            <a:r>
              <a:rPr lang="en-US" sz="2400" dirty="0" smtClean="0"/>
              <a:t>role? </a:t>
            </a:r>
          </a:p>
          <a:p>
            <a:pPr>
              <a:spcAft>
                <a:spcPts val="600"/>
              </a:spcAft>
            </a:pPr>
            <a:r>
              <a:rPr lang="en-US" sz="2400" dirty="0"/>
              <a:t>Because of the high prevalence of childhood </a:t>
            </a:r>
            <a:r>
              <a:rPr lang="en-US" sz="2400" dirty="0" smtClean="0"/>
              <a:t>obesity</a:t>
            </a:r>
            <a:r>
              <a:rPr lang="en-US" sz="2400" dirty="0"/>
              <a:t>, an association with development – even if small – can have a substantial impact on a population level</a:t>
            </a:r>
          </a:p>
          <a:p>
            <a:pPr>
              <a:spcAft>
                <a:spcPts val="600"/>
              </a:spcAft>
            </a:pPr>
            <a:endParaRPr lang="en-US" sz="2400" dirty="0" smtClean="0"/>
          </a:p>
          <a:p>
            <a:pPr marL="468630" lvl="1" indent="0">
              <a:buNone/>
            </a:pPr>
            <a:endParaRPr lang="en-US" dirty="0"/>
          </a:p>
        </p:txBody>
      </p:sp>
    </p:spTree>
    <p:extLst>
      <p:ext uri="{BB962C8B-B14F-4D97-AF65-F5344CB8AC3E}">
        <p14:creationId xmlns:p14="http://schemas.microsoft.com/office/powerpoint/2010/main" val="3744994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5442" y="221177"/>
            <a:ext cx="6907649" cy="5341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1192378" y="3227832"/>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197864" y="3703320"/>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197864" y="3858768"/>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371600" y="1447800"/>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371600" y="1295400"/>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7239000" y="4215384"/>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7391400" y="4367784"/>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535997" y="4876800"/>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5257800" y="5029200"/>
            <a:ext cx="304800" cy="0"/>
          </a:xfrm>
          <a:prstGeom prst="straightConnector1">
            <a:avLst/>
          </a:prstGeom>
          <a:ln w="28575">
            <a:solidFill>
              <a:srgbClr val="B4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006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8305800" cy="1143000"/>
          </a:xfrm>
        </p:spPr>
        <p:txBody>
          <a:bodyPr>
            <a:normAutofit fontScale="90000"/>
          </a:bodyPr>
          <a:lstStyle/>
          <a:p>
            <a:r>
              <a:rPr lang="en-US" dirty="0" smtClean="0"/>
              <a:t>Strengths/limitations and next steps</a:t>
            </a:r>
            <a:endParaRPr lang="en-US" dirty="0"/>
          </a:p>
        </p:txBody>
      </p:sp>
      <p:sp>
        <p:nvSpPr>
          <p:cNvPr id="5" name="Content Placeholder 4"/>
          <p:cNvSpPr>
            <a:spLocks noGrp="1"/>
          </p:cNvSpPr>
          <p:nvPr>
            <p:ph idx="1"/>
          </p:nvPr>
        </p:nvSpPr>
        <p:spPr>
          <a:xfrm>
            <a:off x="381000" y="1447801"/>
            <a:ext cx="8382000" cy="4648199"/>
          </a:xfrm>
        </p:spPr>
        <p:txBody>
          <a:bodyPr>
            <a:normAutofit/>
          </a:bodyPr>
          <a:lstStyle/>
          <a:p>
            <a:r>
              <a:rPr lang="en-US" sz="2400" dirty="0" smtClean="0"/>
              <a:t>Strengths: 3 obesity metrics, focus on younger children, SES</a:t>
            </a:r>
          </a:p>
          <a:p>
            <a:pPr>
              <a:spcAft>
                <a:spcPts val="1800"/>
              </a:spcAft>
            </a:pPr>
            <a:r>
              <a:rPr lang="en-US" sz="2400" dirty="0" smtClean="0"/>
              <a:t>Limitations:  small sample, no “gold standard”, residual confounding, association assessed cross-</a:t>
            </a:r>
            <a:r>
              <a:rPr lang="en-US" sz="2400" dirty="0" err="1" smtClean="0"/>
              <a:t>sectionally</a:t>
            </a:r>
            <a:r>
              <a:rPr lang="en-US" sz="2400" dirty="0"/>
              <a:t>, older </a:t>
            </a:r>
            <a:r>
              <a:rPr lang="en-US" sz="2400" dirty="0" smtClean="0"/>
              <a:t>data</a:t>
            </a:r>
          </a:p>
          <a:p>
            <a:r>
              <a:rPr lang="en-US" sz="2600" dirty="0"/>
              <a:t>Question for the </a:t>
            </a:r>
            <a:r>
              <a:rPr lang="en-US" sz="2600" dirty="0" smtClean="0"/>
              <a:t>future:</a:t>
            </a:r>
          </a:p>
          <a:p>
            <a:pPr marL="449263" indent="0" defTabSz="514350">
              <a:buNone/>
            </a:pPr>
            <a:r>
              <a:rPr lang="en-US" sz="2600" i="1" dirty="0" smtClean="0"/>
              <a:t>Given </a:t>
            </a:r>
            <a:r>
              <a:rPr lang="en-US" sz="2600" i="1" dirty="0"/>
              <a:t>unlimited resources, how would you design a study </a:t>
            </a:r>
            <a:r>
              <a:rPr lang="en-US" sz="2600" i="1" dirty="0" smtClean="0"/>
              <a:t>to assess </a:t>
            </a:r>
            <a:r>
              <a:rPr lang="en-US" sz="2600" i="1" dirty="0"/>
              <a:t>the impact of early childhood obesity on </a:t>
            </a:r>
            <a:r>
              <a:rPr lang="en-US" sz="2600" i="1" dirty="0" smtClean="0"/>
              <a:t>EF and address the complicated roles of gender and SES?</a:t>
            </a:r>
            <a:endParaRPr lang="en-US" sz="2600" i="1" dirty="0"/>
          </a:p>
        </p:txBody>
      </p:sp>
    </p:spTree>
    <p:extLst>
      <p:ext uri="{BB962C8B-B14F-4D97-AF65-F5344CB8AC3E}">
        <p14:creationId xmlns:p14="http://schemas.microsoft.com/office/powerpoint/2010/main" val="493238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goals</a:t>
            </a:r>
            <a:endParaRPr lang="en-US" dirty="0"/>
          </a:p>
        </p:txBody>
      </p:sp>
      <p:sp>
        <p:nvSpPr>
          <p:cNvPr id="3" name="Content Placeholder 2"/>
          <p:cNvSpPr>
            <a:spLocks noGrp="1"/>
          </p:cNvSpPr>
          <p:nvPr>
            <p:ph idx="1"/>
          </p:nvPr>
        </p:nvSpPr>
        <p:spPr>
          <a:xfrm>
            <a:off x="685800" y="1447800"/>
            <a:ext cx="7772400" cy="3733800"/>
          </a:xfrm>
        </p:spPr>
        <p:txBody>
          <a:bodyPr>
            <a:normAutofit/>
          </a:bodyPr>
          <a:lstStyle/>
          <a:p>
            <a:pPr marL="582930" indent="-514350">
              <a:buAutoNum type="arabicPeriod"/>
            </a:pPr>
            <a:r>
              <a:rPr lang="en-US" sz="2800" dirty="0" smtClean="0"/>
              <a:t>Assess </a:t>
            </a:r>
            <a:r>
              <a:rPr lang="en-US" sz="2800" dirty="0"/>
              <a:t>the possible association between early childhood overweight/obesity and executive functioning in a population of 4.5 year-old Atlanta </a:t>
            </a:r>
            <a:r>
              <a:rPr lang="en-US" sz="2800" dirty="0" smtClean="0"/>
              <a:t>children</a:t>
            </a:r>
          </a:p>
          <a:p>
            <a:pPr marL="582930" indent="-514350">
              <a:buAutoNum type="arabicPeriod"/>
            </a:pPr>
            <a:endParaRPr lang="en-US" sz="2800" dirty="0" smtClean="0"/>
          </a:p>
          <a:p>
            <a:pPr marL="582930" indent="-514350">
              <a:buAutoNum type="arabicPeriod"/>
            </a:pPr>
            <a:r>
              <a:rPr lang="en-US" sz="2800" dirty="0" smtClean="0"/>
              <a:t>Further </a:t>
            </a:r>
            <a:r>
              <a:rPr lang="en-US" sz="2800" dirty="0"/>
              <a:t>evaluate the impact of SES on this </a:t>
            </a:r>
            <a:r>
              <a:rPr lang="en-US" sz="2800" dirty="0" smtClean="0"/>
              <a:t>association</a:t>
            </a:r>
            <a:endParaRPr lang="en-US" sz="2800" dirty="0"/>
          </a:p>
        </p:txBody>
      </p:sp>
    </p:spTree>
    <p:extLst>
      <p:ext uri="{BB962C8B-B14F-4D97-AF65-F5344CB8AC3E}">
        <p14:creationId xmlns:p14="http://schemas.microsoft.com/office/powerpoint/2010/main" val="3661561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Early childhood obesity</a:t>
            </a:r>
            <a:endParaRPr lang="en-US" dirty="0"/>
          </a:p>
        </p:txBody>
      </p:sp>
      <p:sp>
        <p:nvSpPr>
          <p:cNvPr id="5" name="Content Placeholder 4"/>
          <p:cNvSpPr>
            <a:spLocks noGrp="1"/>
          </p:cNvSpPr>
          <p:nvPr>
            <p:ph idx="1"/>
          </p:nvPr>
        </p:nvSpPr>
        <p:spPr>
          <a:xfrm>
            <a:off x="685800" y="1371600"/>
            <a:ext cx="7772400" cy="4114799"/>
          </a:xfrm>
        </p:spPr>
        <p:txBody>
          <a:bodyPr>
            <a:normAutofit/>
          </a:bodyPr>
          <a:lstStyle/>
          <a:p>
            <a:pPr>
              <a:spcAft>
                <a:spcPts val="600"/>
              </a:spcAft>
            </a:pPr>
            <a:r>
              <a:rPr lang="en-US" sz="2400" dirty="0"/>
              <a:t>C</a:t>
            </a:r>
            <a:r>
              <a:rPr lang="en-US" sz="2400" dirty="0" smtClean="0"/>
              <a:t>hildren ages 2-5 years: 14.4% overweight, 8.4% obese</a:t>
            </a:r>
          </a:p>
          <a:p>
            <a:pPr>
              <a:spcAft>
                <a:spcPts val="600"/>
              </a:spcAft>
            </a:pPr>
            <a:r>
              <a:rPr lang="en-US" sz="2400" dirty="0" smtClean="0"/>
              <a:t>Obesity </a:t>
            </a:r>
            <a:r>
              <a:rPr lang="en-US" sz="2400" i="1" u="sng" dirty="0" smtClean="0"/>
              <a:t>incidence</a:t>
            </a:r>
            <a:r>
              <a:rPr lang="en-US" sz="2400" dirty="0" smtClean="0"/>
              <a:t> in children more likely at younger ages</a:t>
            </a:r>
          </a:p>
          <a:p>
            <a:pPr>
              <a:spcAft>
                <a:spcPts val="600"/>
              </a:spcAft>
            </a:pPr>
            <a:r>
              <a:rPr lang="en-US" sz="2400" dirty="0" smtClean="0"/>
              <a:t>Obese children &gt;2X as likely to become obese adults</a:t>
            </a:r>
          </a:p>
          <a:p>
            <a:pPr>
              <a:spcAft>
                <a:spcPts val="600"/>
              </a:spcAft>
            </a:pPr>
            <a:r>
              <a:rPr lang="en-US" sz="2400" dirty="0"/>
              <a:t>Risk </a:t>
            </a:r>
            <a:r>
              <a:rPr lang="en-US" sz="2400" dirty="0" smtClean="0"/>
              <a:t>factors: prenatal, early life, family-level, societal</a:t>
            </a:r>
          </a:p>
          <a:p>
            <a:pPr>
              <a:spcAft>
                <a:spcPts val="600"/>
              </a:spcAft>
            </a:pPr>
            <a:r>
              <a:rPr lang="en-US" sz="2400" dirty="0"/>
              <a:t>Adverse consequences can occur immediately and persist throughout the life </a:t>
            </a:r>
            <a:r>
              <a:rPr lang="en-US" sz="2400" dirty="0" smtClean="0"/>
              <a:t>course</a:t>
            </a:r>
            <a:endParaRPr lang="en-US" sz="2400" dirty="0"/>
          </a:p>
        </p:txBody>
      </p:sp>
    </p:spTree>
    <p:extLst>
      <p:ext uri="{BB962C8B-B14F-4D97-AF65-F5344CB8AC3E}">
        <p14:creationId xmlns:p14="http://schemas.microsoft.com/office/powerpoint/2010/main" val="338497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functioning (EF)</a:t>
            </a:r>
            <a:endParaRPr lang="en-US" dirty="0"/>
          </a:p>
        </p:txBody>
      </p:sp>
      <p:sp>
        <p:nvSpPr>
          <p:cNvPr id="3" name="Content Placeholder 2"/>
          <p:cNvSpPr>
            <a:spLocks noGrp="1"/>
          </p:cNvSpPr>
          <p:nvPr>
            <p:ph idx="1"/>
          </p:nvPr>
        </p:nvSpPr>
        <p:spPr>
          <a:xfrm>
            <a:off x="457200" y="1523999"/>
            <a:ext cx="8229600" cy="4114801"/>
          </a:xfrm>
        </p:spPr>
        <p:txBody>
          <a:bodyPr>
            <a:noAutofit/>
          </a:bodyPr>
          <a:lstStyle/>
          <a:p>
            <a:pPr>
              <a:spcAft>
                <a:spcPts val="600"/>
              </a:spcAft>
            </a:pPr>
            <a:r>
              <a:rPr lang="en-US" sz="2400" dirty="0"/>
              <a:t>S</a:t>
            </a:r>
            <a:r>
              <a:rPr lang="en-US" sz="2400" dirty="0" smtClean="0"/>
              <a:t>eries </a:t>
            </a:r>
            <a:r>
              <a:rPr lang="en-US" sz="2400" dirty="0"/>
              <a:t>of cognitive processes responsible for thought and goal-directed behavior</a:t>
            </a:r>
            <a:r>
              <a:rPr lang="en-US" sz="2400" dirty="0" smtClean="0"/>
              <a:t> </a:t>
            </a:r>
          </a:p>
          <a:p>
            <a:pPr>
              <a:spcAft>
                <a:spcPts val="600"/>
              </a:spcAft>
            </a:pPr>
            <a:r>
              <a:rPr lang="en-US" sz="2400" dirty="0" smtClean="0"/>
              <a:t>Attentional control emerges in infancy and develops rapidly throughout early childhood</a:t>
            </a:r>
          </a:p>
          <a:p>
            <a:pPr>
              <a:spcAft>
                <a:spcPts val="600"/>
              </a:spcAft>
            </a:pPr>
            <a:r>
              <a:rPr lang="en-US" sz="2400" dirty="0" smtClean="0"/>
              <a:t>Why study EF?</a:t>
            </a:r>
          </a:p>
          <a:p>
            <a:pPr lvl="1">
              <a:spcAft>
                <a:spcPts val="600"/>
              </a:spcAft>
            </a:pPr>
            <a:r>
              <a:rPr lang="en-US" sz="2200" dirty="0"/>
              <a:t>H</a:t>
            </a:r>
            <a:r>
              <a:rPr lang="en-US" sz="2200" dirty="0" smtClean="0"/>
              <a:t>ighly predictive of future success, biologic link to obesity, well-documented association with SES</a:t>
            </a:r>
          </a:p>
        </p:txBody>
      </p:sp>
    </p:spTree>
    <p:extLst>
      <p:ext uri="{BB962C8B-B14F-4D97-AF65-F5344CB8AC3E}">
        <p14:creationId xmlns:p14="http://schemas.microsoft.com/office/powerpoint/2010/main" val="2878315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Follow-up Development and Growth Experiences (FUDGE) Study</a:t>
            </a:r>
            <a:endParaRPr lang="en-US" dirty="0"/>
          </a:p>
        </p:txBody>
      </p:sp>
      <p:sp>
        <p:nvSpPr>
          <p:cNvPr id="5" name="Content Placeholder 4"/>
          <p:cNvSpPr>
            <a:spLocks noGrp="1"/>
          </p:cNvSpPr>
          <p:nvPr>
            <p:ph idx="1"/>
          </p:nvPr>
        </p:nvSpPr>
        <p:spPr>
          <a:xfrm>
            <a:off x="381000" y="1676400"/>
            <a:ext cx="8077200" cy="4953000"/>
          </a:xfrm>
        </p:spPr>
        <p:txBody>
          <a:bodyPr>
            <a:normAutofit/>
          </a:bodyPr>
          <a:lstStyle/>
          <a:p>
            <a:r>
              <a:rPr lang="en-US" sz="2400" dirty="0" smtClean="0"/>
              <a:t>White and African-American children ~54 months born at one of two Atlanta hospitals</a:t>
            </a:r>
          </a:p>
          <a:p>
            <a:pPr lvl="1"/>
            <a:r>
              <a:rPr lang="en-US" sz="2200" dirty="0" smtClean="0"/>
              <a:t>Private: suburban, primarily white, </a:t>
            </a:r>
            <a:r>
              <a:rPr lang="en-US" sz="2800" dirty="0" smtClean="0">
                <a:effectLst>
                  <a:outerShdw blurRad="38100" dist="38100" dir="2700000" algn="tl">
                    <a:srgbClr val="000000">
                      <a:alpha val="43137"/>
                    </a:srgbClr>
                  </a:outerShdw>
                </a:effectLst>
                <a:latin typeface="Garamond"/>
              </a:rPr>
              <a:t>↑</a:t>
            </a:r>
            <a:r>
              <a:rPr lang="en-US" sz="2400" dirty="0" smtClean="0"/>
              <a:t> SES </a:t>
            </a:r>
            <a:r>
              <a:rPr lang="en-US" sz="2200" dirty="0" smtClean="0"/>
              <a:t>population</a:t>
            </a:r>
          </a:p>
          <a:p>
            <a:pPr lvl="1">
              <a:spcAft>
                <a:spcPts val="600"/>
              </a:spcAft>
            </a:pPr>
            <a:r>
              <a:rPr lang="en-US" sz="2200" dirty="0" smtClean="0"/>
              <a:t>Public: downtown, largely African-American,</a:t>
            </a:r>
            <a:r>
              <a:rPr lang="en-US" sz="2400" dirty="0" smtClean="0"/>
              <a:t> </a:t>
            </a:r>
            <a:r>
              <a:rPr lang="en-US" sz="2800" dirty="0" smtClean="0">
                <a:effectLst>
                  <a:outerShdw blurRad="38100" dist="38100" dir="2700000" algn="tl">
                    <a:srgbClr val="000000">
                      <a:alpha val="43137"/>
                    </a:srgbClr>
                  </a:outerShdw>
                </a:effectLst>
                <a:latin typeface="Garamond"/>
              </a:rPr>
              <a:t>↓</a:t>
            </a:r>
            <a:r>
              <a:rPr lang="en-US" sz="2400" dirty="0" smtClean="0"/>
              <a:t> </a:t>
            </a:r>
            <a:r>
              <a:rPr lang="en-US" sz="2200" dirty="0" smtClean="0"/>
              <a:t>SES population</a:t>
            </a:r>
          </a:p>
          <a:p>
            <a:pPr>
              <a:spcAft>
                <a:spcPts val="600"/>
              </a:spcAft>
            </a:pPr>
            <a:r>
              <a:rPr lang="en-US" sz="2400" dirty="0"/>
              <a:t>2</a:t>
            </a:r>
            <a:r>
              <a:rPr lang="en-US" sz="2400" dirty="0" smtClean="0"/>
              <a:t>/3 SGA, 1/3 AGA</a:t>
            </a:r>
          </a:p>
          <a:p>
            <a:r>
              <a:rPr lang="en-US" sz="2400" dirty="0" smtClean="0"/>
              <a:t>After exclusions, final sample size = 423</a:t>
            </a:r>
          </a:p>
          <a:p>
            <a:pPr marL="68580" indent="0">
              <a:buNone/>
            </a:pPr>
            <a:endParaRPr lang="en-US" sz="1800" dirty="0" smtClean="0"/>
          </a:p>
        </p:txBody>
      </p:sp>
    </p:spTree>
    <p:extLst>
      <p:ext uri="{BB962C8B-B14F-4D97-AF65-F5344CB8AC3E}">
        <p14:creationId xmlns:p14="http://schemas.microsoft.com/office/powerpoint/2010/main" val="3462780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Variable definitions </a:t>
            </a:r>
            <a:br>
              <a:rPr lang="en-US" dirty="0" smtClean="0"/>
            </a:br>
            <a:r>
              <a:rPr lang="en-US" dirty="0" smtClean="0"/>
              <a:t>and analysis</a:t>
            </a:r>
            <a:endParaRPr lang="en-US" dirty="0"/>
          </a:p>
        </p:txBody>
      </p:sp>
      <p:sp>
        <p:nvSpPr>
          <p:cNvPr id="3" name="Content Placeholder 2"/>
          <p:cNvSpPr>
            <a:spLocks noGrp="1"/>
          </p:cNvSpPr>
          <p:nvPr>
            <p:ph idx="1"/>
          </p:nvPr>
        </p:nvSpPr>
        <p:spPr>
          <a:xfrm>
            <a:off x="457200" y="1676400"/>
            <a:ext cx="8305800" cy="3733800"/>
          </a:xfrm>
        </p:spPr>
        <p:txBody>
          <a:bodyPr>
            <a:noAutofit/>
          </a:bodyPr>
          <a:lstStyle/>
          <a:p>
            <a:r>
              <a:rPr lang="en-US" sz="2400" dirty="0" smtClean="0"/>
              <a:t>Obesity: Body mass index (BMI</a:t>
            </a:r>
            <a:r>
              <a:rPr lang="en-US" sz="2400" dirty="0"/>
              <a:t>), </a:t>
            </a:r>
            <a:r>
              <a:rPr lang="en-US" sz="2400" dirty="0" smtClean="0"/>
              <a:t>triceps- </a:t>
            </a:r>
            <a:r>
              <a:rPr lang="en-US" sz="2400" dirty="0"/>
              <a:t>and subscapular-skinfold-thickness (TST/SST)</a:t>
            </a:r>
            <a:endParaRPr lang="en-US" sz="2400" dirty="0" smtClean="0"/>
          </a:p>
          <a:p>
            <a:pPr lvl="1">
              <a:spcAft>
                <a:spcPts val="600"/>
              </a:spcAft>
            </a:pPr>
            <a:r>
              <a:rPr lang="en-US" sz="2200" dirty="0" smtClean="0"/>
              <a:t>Overweight/obese </a:t>
            </a:r>
            <a:r>
              <a:rPr lang="en-US" sz="2200" dirty="0"/>
              <a:t>(≥85</a:t>
            </a:r>
            <a:r>
              <a:rPr lang="en-US" sz="2200" baseline="30000" dirty="0"/>
              <a:t>th</a:t>
            </a:r>
            <a:r>
              <a:rPr lang="en-US" sz="2200" dirty="0"/>
              <a:t> </a:t>
            </a:r>
            <a:r>
              <a:rPr lang="en-US" sz="2200" dirty="0" smtClean="0"/>
              <a:t>percentile) vs. </a:t>
            </a:r>
            <a:r>
              <a:rPr lang="en-US" sz="2200" dirty="0"/>
              <a:t>not </a:t>
            </a:r>
            <a:r>
              <a:rPr lang="en-US" sz="2200" dirty="0" smtClean="0"/>
              <a:t>(&lt;</a:t>
            </a:r>
            <a:r>
              <a:rPr lang="en-US" sz="2200" dirty="0"/>
              <a:t>85</a:t>
            </a:r>
            <a:r>
              <a:rPr lang="en-US" sz="2200" baseline="30000" dirty="0"/>
              <a:t>th</a:t>
            </a:r>
            <a:r>
              <a:rPr lang="en-US" sz="2200" dirty="0"/>
              <a:t> percentile</a:t>
            </a:r>
            <a:r>
              <a:rPr lang="en-US" sz="2200" dirty="0" smtClean="0"/>
              <a:t>)</a:t>
            </a:r>
          </a:p>
          <a:p>
            <a:pPr>
              <a:spcAft>
                <a:spcPts val="600"/>
              </a:spcAft>
            </a:pPr>
            <a:r>
              <a:rPr lang="en-US" sz="2400" dirty="0" smtClean="0"/>
              <a:t>EF: NEPSY statue and visual attention scores</a:t>
            </a:r>
          </a:p>
          <a:p>
            <a:pPr>
              <a:spcAft>
                <a:spcPts val="600"/>
              </a:spcAft>
            </a:pPr>
            <a:r>
              <a:rPr lang="en-US" sz="2400" dirty="0" smtClean="0"/>
              <a:t>Analysis: bivariate comparisons, linear regression</a:t>
            </a:r>
          </a:p>
          <a:p>
            <a:pPr lvl="1">
              <a:spcAft>
                <a:spcPts val="600"/>
              </a:spcAft>
            </a:pPr>
            <a:r>
              <a:rPr lang="en-US" sz="2200" dirty="0" smtClean="0"/>
              <a:t>Confounders and stratification variables determined </a:t>
            </a:r>
            <a:r>
              <a:rPr lang="en-US" sz="2200" i="1" dirty="0" smtClean="0"/>
              <a:t>a priori</a:t>
            </a:r>
            <a:endParaRPr lang="en-US" sz="2200" dirty="0" smtClean="0"/>
          </a:p>
          <a:p>
            <a:pPr marL="68580" indent="0">
              <a:spcAft>
                <a:spcPts val="600"/>
              </a:spcAft>
              <a:buNone/>
            </a:pPr>
            <a:endParaRPr lang="en-US" sz="2400" dirty="0"/>
          </a:p>
          <a:p>
            <a:pPr>
              <a:spcAft>
                <a:spcPts val="600"/>
              </a:spcAft>
            </a:pPr>
            <a:endParaRPr lang="en-US" sz="2400" dirty="0" smtClean="0"/>
          </a:p>
        </p:txBody>
      </p:sp>
    </p:spTree>
    <p:extLst>
      <p:ext uri="{BB962C8B-B14F-4D97-AF65-F5344CB8AC3E}">
        <p14:creationId xmlns:p14="http://schemas.microsoft.com/office/powerpoint/2010/main" val="386717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7772400" cy="1143000"/>
          </a:xfrm>
        </p:spPr>
        <p:txBody>
          <a:bodyPr/>
          <a:lstStyle/>
          <a:p>
            <a:r>
              <a:rPr lang="en-US" dirty="0" smtClean="0"/>
              <a:t>Population characteristics</a:t>
            </a:r>
            <a:endParaRPr lang="en-US" dirty="0"/>
          </a:p>
        </p:txBody>
      </p:sp>
      <p:sp>
        <p:nvSpPr>
          <p:cNvPr id="5" name="Content Placeholder 4"/>
          <p:cNvSpPr>
            <a:spLocks noGrp="1"/>
          </p:cNvSpPr>
          <p:nvPr>
            <p:ph idx="1"/>
          </p:nvPr>
        </p:nvSpPr>
        <p:spPr>
          <a:xfrm>
            <a:off x="609600" y="1524000"/>
            <a:ext cx="8077200" cy="4419600"/>
          </a:xfrm>
        </p:spPr>
        <p:txBody>
          <a:bodyPr>
            <a:normAutofit/>
          </a:bodyPr>
          <a:lstStyle/>
          <a:p>
            <a:pPr>
              <a:spcAft>
                <a:spcPts val="600"/>
              </a:spcAft>
            </a:pPr>
            <a:r>
              <a:rPr lang="en-US" sz="2400" dirty="0" smtClean="0"/>
              <a:t>50.4% Private hospital, 49.7% Public hospital</a:t>
            </a:r>
          </a:p>
          <a:p>
            <a:pPr>
              <a:spcAft>
                <a:spcPts val="600"/>
              </a:spcAft>
            </a:pPr>
            <a:r>
              <a:rPr lang="en-US" sz="2400" dirty="0" smtClean="0"/>
              <a:t>50.8% female (54.9% Private vs. 43.3% Public)</a:t>
            </a:r>
          </a:p>
          <a:p>
            <a:pPr>
              <a:spcAft>
                <a:spcPts val="600"/>
              </a:spcAft>
            </a:pPr>
            <a:r>
              <a:rPr lang="en-US" sz="2400" dirty="0" smtClean="0"/>
              <a:t>67.9% SGA (no differences by hospital)</a:t>
            </a:r>
          </a:p>
          <a:p>
            <a:pPr>
              <a:spcAft>
                <a:spcPts val="600"/>
              </a:spcAft>
            </a:pPr>
            <a:r>
              <a:rPr lang="en-US" sz="2400" dirty="0" smtClean="0"/>
              <a:t>Mothers from the public hospital had:</a:t>
            </a:r>
          </a:p>
          <a:p>
            <a:pPr lvl="1"/>
            <a:r>
              <a:rPr lang="en-US" sz="2200" dirty="0" smtClean="0">
                <a:latin typeface="Garamond"/>
              </a:rPr>
              <a:t>↑</a:t>
            </a:r>
            <a:r>
              <a:rPr lang="en-US" sz="2200" dirty="0" smtClean="0"/>
              <a:t> current/prenatal smoking, pre-pregnancy BMI, % </a:t>
            </a:r>
            <a:r>
              <a:rPr lang="en-US" sz="2200" dirty="0" err="1" smtClean="0"/>
              <a:t>Af</a:t>
            </a:r>
            <a:r>
              <a:rPr lang="en-US" sz="2200" dirty="0" smtClean="0"/>
              <a:t>-Am</a:t>
            </a:r>
          </a:p>
          <a:p>
            <a:pPr lvl="1"/>
            <a:r>
              <a:rPr lang="en-US" sz="2200" dirty="0" smtClean="0">
                <a:latin typeface="Garamond"/>
              </a:rPr>
              <a:t>↓ </a:t>
            </a:r>
            <a:r>
              <a:rPr lang="en-US" sz="2200" dirty="0" smtClean="0"/>
              <a:t>maternal age, family income, educational attainment</a:t>
            </a:r>
          </a:p>
        </p:txBody>
      </p:sp>
    </p:spTree>
    <p:extLst>
      <p:ext uri="{BB962C8B-B14F-4D97-AF65-F5344CB8AC3E}">
        <p14:creationId xmlns:p14="http://schemas.microsoft.com/office/powerpoint/2010/main" val="1879960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4294967295"/>
            <p:extLst>
              <p:ext uri="{D42A27DB-BD31-4B8C-83A1-F6EECF244321}">
                <p14:modId xmlns:p14="http://schemas.microsoft.com/office/powerpoint/2010/main" val="1397488667"/>
              </p:ext>
            </p:extLst>
          </p:nvPr>
        </p:nvGraphicFramePr>
        <p:xfrm>
          <a:off x="381000" y="728235"/>
          <a:ext cx="8382000" cy="3538965"/>
        </p:xfrm>
        <a:graphic>
          <a:graphicData uri="http://schemas.openxmlformats.org/drawingml/2006/table">
            <a:tbl>
              <a:tblPr firstRow="1" bandRow="1">
                <a:tableStyleId>{5C22544A-7EE6-4342-B048-85BDC9FD1C3A}</a:tableStyleId>
              </a:tblPr>
              <a:tblGrid>
                <a:gridCol w="685800"/>
                <a:gridCol w="1219200"/>
                <a:gridCol w="76200"/>
                <a:gridCol w="1219200"/>
                <a:gridCol w="1295400"/>
                <a:gridCol w="609600"/>
                <a:gridCol w="76200"/>
                <a:gridCol w="1219200"/>
                <a:gridCol w="1219200"/>
                <a:gridCol w="762000"/>
              </a:tblGrid>
              <a:tr h="766563">
                <a:tc gridSpan="10">
                  <a:txBody>
                    <a:bodyPr/>
                    <a:lstStyle/>
                    <a:p>
                      <a:r>
                        <a:rPr lang="en-US" sz="2400" b="1" kern="1200" dirty="0" smtClean="0">
                          <a:solidFill>
                            <a:schemeClr val="lt1"/>
                          </a:solidFill>
                          <a:effectLst/>
                          <a:latin typeface="+mn-lt"/>
                          <a:ea typeface="+mn-ea"/>
                          <a:cs typeface="+mn-cs"/>
                        </a:rPr>
                        <a:t>Percent overweight/obese by BMI, TST, and</a:t>
                      </a:r>
                      <a:r>
                        <a:rPr lang="en-US" sz="2400" b="1" kern="1200" baseline="0" dirty="0" smtClean="0">
                          <a:solidFill>
                            <a:schemeClr val="lt1"/>
                          </a:solidFill>
                          <a:effectLst/>
                          <a:latin typeface="+mn-lt"/>
                          <a:ea typeface="+mn-ea"/>
                          <a:cs typeface="+mn-cs"/>
                        </a:rPr>
                        <a:t> SST:</a:t>
                      </a:r>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overall and stratified by gender</a:t>
                      </a:r>
                      <a:r>
                        <a:rPr lang="en-US" sz="2400" b="1" kern="1200" baseline="0" dirty="0" smtClean="0">
                          <a:solidFill>
                            <a:schemeClr val="lt1"/>
                          </a:solidFill>
                          <a:effectLst/>
                          <a:latin typeface="+mn-lt"/>
                          <a:ea typeface="+mn-ea"/>
                          <a:cs typeface="+mn-cs"/>
                        </a:rPr>
                        <a:t> and </a:t>
                      </a:r>
                      <a:r>
                        <a:rPr lang="en-US" sz="2400" b="1" kern="1200" dirty="0" smtClean="0">
                          <a:solidFill>
                            <a:schemeClr val="lt1"/>
                          </a:solidFill>
                          <a:effectLst/>
                          <a:latin typeface="+mn-lt"/>
                          <a:ea typeface="+mn-ea"/>
                          <a:cs typeface="+mn-cs"/>
                        </a:rPr>
                        <a:t>hospital of birth,</a:t>
                      </a:r>
                      <a:r>
                        <a:rPr lang="en-US" sz="2400" b="1" kern="1200" baseline="0" dirty="0" smtClean="0">
                          <a:solidFill>
                            <a:schemeClr val="lt1"/>
                          </a:solidFill>
                          <a:effectLst/>
                          <a:latin typeface="+mn-lt"/>
                          <a:ea typeface="+mn-ea"/>
                          <a:cs typeface="+mn-cs"/>
                        </a:rPr>
                        <a:t> %(N)</a:t>
                      </a:r>
                      <a:endParaRPr lang="en-US" sz="24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1040">
                <a:tc>
                  <a:txBody>
                    <a:bodyPr/>
                    <a:lstStyle/>
                    <a:p>
                      <a:pPr algn="ctr"/>
                      <a:endParaRPr lang="en-US" sz="2200" b="1" dirty="0"/>
                    </a:p>
                  </a:txBody>
                  <a:tcPr marL="0" marR="0" marT="0" marB="0" anchor="ctr"/>
                </a:tc>
                <a:tc>
                  <a:txBody>
                    <a:bodyPr/>
                    <a:lstStyle/>
                    <a:p>
                      <a:pPr algn="ctr"/>
                      <a:r>
                        <a:rPr lang="en-US" sz="2200" b="1" dirty="0" smtClean="0">
                          <a:solidFill>
                            <a:srgbClr val="B40000"/>
                          </a:solidFill>
                        </a:rPr>
                        <a:t>Overall</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smtClean="0"/>
                    </a:p>
                  </a:txBody>
                  <a:tcPr marL="0" marR="0" marT="0" marB="0" anchor="ctr"/>
                </a:tc>
                <a:tc>
                  <a:txBody>
                    <a:bodyPr/>
                    <a:lstStyle/>
                    <a:p>
                      <a:pPr algn="ctr"/>
                      <a:r>
                        <a:rPr lang="en-US" sz="2200" b="1" dirty="0" smtClean="0"/>
                        <a:t>Girls</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t>Boys</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c>
                  <a:txBody>
                    <a:bodyPr/>
                    <a:lstStyle/>
                    <a:p>
                      <a:endParaRPr lang="en-US" dirty="0"/>
                    </a:p>
                  </a:txBody>
                  <a:tcPr marL="0" marR="0" marT="0" marB="0" anchor="ctr"/>
                </a:tc>
                <a:tc>
                  <a:txBody>
                    <a:bodyPr/>
                    <a:lstStyle/>
                    <a:p>
                      <a:pPr algn="ctr"/>
                      <a:r>
                        <a:rPr lang="en-US" sz="2200" b="1" dirty="0" smtClean="0"/>
                        <a:t>Private</a:t>
                      </a:r>
                    </a:p>
                  </a:txBody>
                  <a:tcPr marL="0" marR="0" marT="0" marB="0" anchor="ctr"/>
                </a:tc>
                <a:tc>
                  <a:txBody>
                    <a:bodyPr/>
                    <a:lstStyle/>
                    <a:p>
                      <a:pPr algn="ctr"/>
                      <a:r>
                        <a:rPr lang="en-US" sz="2200" b="1" dirty="0" smtClean="0"/>
                        <a:t>Public</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r>
              <a:tr h="671655">
                <a:tc>
                  <a:txBody>
                    <a:bodyPr/>
                    <a:lstStyle/>
                    <a:p>
                      <a:pPr algn="ctr"/>
                      <a:r>
                        <a:rPr lang="en-US" sz="2200" b="1" dirty="0" smtClean="0"/>
                        <a:t>BMI</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15.60 (</a:t>
                      </a:r>
                      <a:r>
                        <a:rPr lang="en-US" sz="2200" dirty="0">
                          <a:solidFill>
                            <a:srgbClr val="000000"/>
                          </a:solidFill>
                          <a:effectLst/>
                          <a:latin typeface="Times New Roman"/>
                          <a:ea typeface="Calibri"/>
                          <a:cs typeface="Times New Roman"/>
                        </a:rPr>
                        <a:t>66)</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15.87 (</a:t>
                      </a:r>
                      <a:r>
                        <a:rPr lang="en-US" sz="2200" dirty="0">
                          <a:solidFill>
                            <a:srgbClr val="000000"/>
                          </a:solidFill>
                          <a:effectLst/>
                          <a:latin typeface="Times New Roman"/>
                          <a:ea typeface="Calibri"/>
                          <a:cs typeface="Times New Roman"/>
                        </a:rPr>
                        <a:t>33)</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15.35 (33</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0.88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 </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15.02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16.19 (34</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0.74</a:t>
                      </a:r>
                      <a:endParaRPr lang="en-US" sz="2200" dirty="0">
                        <a:effectLst/>
                        <a:latin typeface="Calibri"/>
                        <a:ea typeface="Calibri"/>
                        <a:cs typeface="Times New Roman"/>
                      </a:endParaRPr>
                    </a:p>
                  </a:txBody>
                  <a:tcPr marL="0" marR="0" marT="0" marB="0" anchor="ctr"/>
                </a:tc>
              </a:tr>
              <a:tr h="671655">
                <a:tc>
                  <a:txBody>
                    <a:bodyPr/>
                    <a:lstStyle/>
                    <a:p>
                      <a:pPr algn="ctr"/>
                      <a:r>
                        <a:rPr lang="en-US" sz="2200" b="1" dirty="0" smtClean="0"/>
                        <a:t>TST</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5.20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22)</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7.69 (16)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2.79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0.02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6.57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3.81 (</a:t>
                      </a:r>
                      <a:r>
                        <a:rPr lang="en-US" sz="2200" dirty="0">
                          <a:solidFill>
                            <a:srgbClr val="000000"/>
                          </a:solidFill>
                          <a:effectLst/>
                          <a:latin typeface="Times New Roman"/>
                          <a:ea typeface="Calibri"/>
                          <a:cs typeface="Times New Roman"/>
                        </a:rPr>
                        <a:t>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0.20</a:t>
                      </a:r>
                      <a:endParaRPr lang="en-US" sz="2200">
                        <a:effectLst/>
                        <a:latin typeface="Calibri"/>
                        <a:ea typeface="Calibri"/>
                        <a:cs typeface="Times New Roman"/>
                      </a:endParaRPr>
                    </a:p>
                  </a:txBody>
                  <a:tcPr marL="0" marR="0" marT="0" marB="0" anchor="ctr"/>
                </a:tc>
              </a:tr>
              <a:tr h="671655">
                <a:tc>
                  <a:txBody>
                    <a:bodyPr/>
                    <a:lstStyle/>
                    <a:p>
                      <a:pPr algn="ctr"/>
                      <a:r>
                        <a:rPr lang="en-US" sz="2200" b="1" dirty="0" smtClean="0"/>
                        <a:t>SST</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8.04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34)</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9.62 (20)</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6.51 (14)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9.39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20)</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6.67 (</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0.30</a:t>
                      </a:r>
                      <a:endParaRPr lang="en-US" sz="2200" dirty="0">
                        <a:effectLst/>
                        <a:latin typeface="Calibri"/>
                        <a:ea typeface="Calibri"/>
                        <a:cs typeface="Times New Roman"/>
                      </a:endParaRPr>
                    </a:p>
                  </a:txBody>
                  <a:tcPr marL="0" marR="0" marT="0" marB="0" anchor="ctr"/>
                </a:tc>
              </a:tr>
            </a:tbl>
          </a:graphicData>
        </a:graphic>
      </p:graphicFrame>
      <p:sp>
        <p:nvSpPr>
          <p:cNvPr id="2" name="Rectangle 1"/>
          <p:cNvSpPr/>
          <p:nvPr/>
        </p:nvSpPr>
        <p:spPr>
          <a:xfrm>
            <a:off x="1066800" y="2209800"/>
            <a:ext cx="1219200" cy="20574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530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4294967295"/>
            <p:extLst>
              <p:ext uri="{D42A27DB-BD31-4B8C-83A1-F6EECF244321}">
                <p14:modId xmlns:p14="http://schemas.microsoft.com/office/powerpoint/2010/main" val="1599795725"/>
              </p:ext>
            </p:extLst>
          </p:nvPr>
        </p:nvGraphicFramePr>
        <p:xfrm>
          <a:off x="381000" y="728235"/>
          <a:ext cx="8382000" cy="3538965"/>
        </p:xfrm>
        <a:graphic>
          <a:graphicData uri="http://schemas.openxmlformats.org/drawingml/2006/table">
            <a:tbl>
              <a:tblPr firstRow="1" bandRow="1">
                <a:tableStyleId>{5C22544A-7EE6-4342-B048-85BDC9FD1C3A}</a:tableStyleId>
              </a:tblPr>
              <a:tblGrid>
                <a:gridCol w="685800"/>
                <a:gridCol w="1219200"/>
                <a:gridCol w="76200"/>
                <a:gridCol w="1219200"/>
                <a:gridCol w="1295400"/>
                <a:gridCol w="609600"/>
                <a:gridCol w="76200"/>
                <a:gridCol w="1219200"/>
                <a:gridCol w="1219200"/>
                <a:gridCol w="762000"/>
              </a:tblGrid>
              <a:tr h="766563">
                <a:tc gridSpan="10">
                  <a:txBody>
                    <a:bodyPr/>
                    <a:lstStyle/>
                    <a:p>
                      <a:r>
                        <a:rPr lang="en-US" sz="2400" b="1" kern="1200" dirty="0" smtClean="0">
                          <a:solidFill>
                            <a:schemeClr val="lt1"/>
                          </a:solidFill>
                          <a:effectLst/>
                          <a:latin typeface="+mn-lt"/>
                          <a:ea typeface="+mn-ea"/>
                          <a:cs typeface="+mn-cs"/>
                        </a:rPr>
                        <a:t>Percent overweight/obese by BMI, TST, and</a:t>
                      </a:r>
                      <a:r>
                        <a:rPr lang="en-US" sz="2400" b="1" kern="1200" baseline="0" dirty="0" smtClean="0">
                          <a:solidFill>
                            <a:schemeClr val="lt1"/>
                          </a:solidFill>
                          <a:effectLst/>
                          <a:latin typeface="+mn-lt"/>
                          <a:ea typeface="+mn-ea"/>
                          <a:cs typeface="+mn-cs"/>
                        </a:rPr>
                        <a:t> SST:</a:t>
                      </a:r>
                      <a:r>
                        <a:rPr lang="en-US" sz="2400" b="1" kern="1200" dirty="0" smtClean="0">
                          <a:solidFill>
                            <a:schemeClr val="lt1"/>
                          </a:solidFill>
                          <a:effectLst/>
                          <a:latin typeface="+mn-lt"/>
                          <a:ea typeface="+mn-ea"/>
                          <a:cs typeface="+mn-cs"/>
                        </a:rPr>
                        <a:t> </a:t>
                      </a:r>
                    </a:p>
                    <a:p>
                      <a:r>
                        <a:rPr lang="en-US" sz="2400" b="1" kern="1200" dirty="0" smtClean="0">
                          <a:solidFill>
                            <a:schemeClr val="lt1"/>
                          </a:solidFill>
                          <a:effectLst/>
                          <a:latin typeface="+mn-lt"/>
                          <a:ea typeface="+mn-ea"/>
                          <a:cs typeface="+mn-cs"/>
                        </a:rPr>
                        <a:t>overall and stratified by gender</a:t>
                      </a:r>
                      <a:r>
                        <a:rPr lang="en-US" sz="2400" b="1" kern="1200" baseline="0" dirty="0" smtClean="0">
                          <a:solidFill>
                            <a:schemeClr val="lt1"/>
                          </a:solidFill>
                          <a:effectLst/>
                          <a:latin typeface="+mn-lt"/>
                          <a:ea typeface="+mn-ea"/>
                          <a:cs typeface="+mn-cs"/>
                        </a:rPr>
                        <a:t> and </a:t>
                      </a:r>
                      <a:r>
                        <a:rPr lang="en-US" sz="2400" b="1" kern="1200" dirty="0" smtClean="0">
                          <a:solidFill>
                            <a:schemeClr val="lt1"/>
                          </a:solidFill>
                          <a:effectLst/>
                          <a:latin typeface="+mn-lt"/>
                          <a:ea typeface="+mn-ea"/>
                          <a:cs typeface="+mn-cs"/>
                        </a:rPr>
                        <a:t>hospital of birth,</a:t>
                      </a:r>
                      <a:r>
                        <a:rPr lang="en-US" sz="2400" b="1" kern="1200" baseline="0" dirty="0" smtClean="0">
                          <a:solidFill>
                            <a:schemeClr val="lt1"/>
                          </a:solidFill>
                          <a:effectLst/>
                          <a:latin typeface="+mn-lt"/>
                          <a:ea typeface="+mn-ea"/>
                          <a:cs typeface="+mn-cs"/>
                        </a:rPr>
                        <a:t> %(N)</a:t>
                      </a:r>
                      <a:endParaRPr lang="en-US" sz="2400"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1040">
                <a:tc>
                  <a:txBody>
                    <a:bodyPr/>
                    <a:lstStyle/>
                    <a:p>
                      <a:pPr algn="ctr"/>
                      <a:endParaRPr lang="en-US" sz="2200" b="1" dirty="0"/>
                    </a:p>
                  </a:txBody>
                  <a:tcPr marL="0" marR="0" marT="0" marB="0" anchor="ctr"/>
                </a:tc>
                <a:tc>
                  <a:txBody>
                    <a:bodyPr/>
                    <a:lstStyle/>
                    <a:p>
                      <a:pPr algn="ctr"/>
                      <a:r>
                        <a:rPr lang="en-US" sz="2200" b="1" dirty="0" smtClean="0"/>
                        <a:t>Overall</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smtClean="0"/>
                    </a:p>
                  </a:txBody>
                  <a:tcPr marL="0" marR="0" marT="0" marB="0" anchor="ctr"/>
                </a:tc>
                <a:tc>
                  <a:txBody>
                    <a:bodyPr/>
                    <a:lstStyle/>
                    <a:p>
                      <a:pPr algn="ctr"/>
                      <a:r>
                        <a:rPr lang="en-US" sz="2200" b="1" dirty="0" smtClean="0">
                          <a:solidFill>
                            <a:srgbClr val="B40000"/>
                          </a:solidFill>
                        </a:rPr>
                        <a:t>Girls</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smtClean="0">
                          <a:solidFill>
                            <a:srgbClr val="B40000"/>
                          </a:solidFill>
                        </a:rPr>
                        <a:t>Boys</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c>
                  <a:txBody>
                    <a:bodyPr/>
                    <a:lstStyle/>
                    <a:p>
                      <a:endParaRPr lang="en-US" dirty="0"/>
                    </a:p>
                  </a:txBody>
                  <a:tcPr marL="0" marR="0" marT="0" marB="0" anchor="ctr"/>
                </a:tc>
                <a:tc>
                  <a:txBody>
                    <a:bodyPr/>
                    <a:lstStyle/>
                    <a:p>
                      <a:pPr algn="ctr"/>
                      <a:r>
                        <a:rPr lang="en-US" sz="2200" b="1" dirty="0" smtClean="0"/>
                        <a:t>Private</a:t>
                      </a:r>
                    </a:p>
                  </a:txBody>
                  <a:tcPr marL="0" marR="0" marT="0" marB="0" anchor="ctr"/>
                </a:tc>
                <a:tc>
                  <a:txBody>
                    <a:bodyPr/>
                    <a:lstStyle/>
                    <a:p>
                      <a:pPr algn="ctr"/>
                      <a:r>
                        <a:rPr lang="en-US" sz="2200" b="1" dirty="0" smtClean="0"/>
                        <a:t>Public</a:t>
                      </a:r>
                    </a:p>
                  </a:txBody>
                  <a:tcPr marL="0" marR="0" marT="0" marB="0" anchor="ctr"/>
                </a:tc>
                <a:tc>
                  <a:txBody>
                    <a:bodyPr/>
                    <a:lstStyle/>
                    <a:p>
                      <a:pPr algn="ctr"/>
                      <a:r>
                        <a:rPr lang="en-US" sz="2200" b="1" dirty="0" smtClean="0"/>
                        <a:t>p-</a:t>
                      </a:r>
                    </a:p>
                    <a:p>
                      <a:pPr algn="ctr"/>
                      <a:r>
                        <a:rPr lang="en-US" sz="2200" b="1" dirty="0" err="1" smtClean="0"/>
                        <a:t>val</a:t>
                      </a:r>
                      <a:endParaRPr lang="en-US" sz="2200" b="1" dirty="0"/>
                    </a:p>
                  </a:txBody>
                  <a:tcPr marL="0" marR="0" marT="0" marB="0" anchor="ctr"/>
                </a:tc>
              </a:tr>
              <a:tr h="671655">
                <a:tc>
                  <a:txBody>
                    <a:bodyPr/>
                    <a:lstStyle/>
                    <a:p>
                      <a:pPr algn="ctr"/>
                      <a:r>
                        <a:rPr lang="en-US" sz="2200" b="1" dirty="0" smtClean="0">
                          <a:solidFill>
                            <a:srgbClr val="B40000"/>
                          </a:solidFill>
                        </a:rPr>
                        <a:t>BMI</a:t>
                      </a:r>
                      <a:endParaRPr lang="en-US" sz="2200" b="1" dirty="0">
                        <a:solidFill>
                          <a:srgbClr val="B40000"/>
                        </a:solidFill>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15.60 (</a:t>
                      </a:r>
                      <a:r>
                        <a:rPr lang="en-US" sz="2200" dirty="0">
                          <a:solidFill>
                            <a:srgbClr val="000000"/>
                          </a:solidFill>
                          <a:effectLst/>
                          <a:latin typeface="Times New Roman"/>
                          <a:ea typeface="Calibri"/>
                          <a:cs typeface="Times New Roman"/>
                        </a:rPr>
                        <a:t>66)</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15.87 (</a:t>
                      </a:r>
                      <a:r>
                        <a:rPr lang="en-US" sz="2200" dirty="0">
                          <a:solidFill>
                            <a:srgbClr val="000000"/>
                          </a:solidFill>
                          <a:effectLst/>
                          <a:latin typeface="Times New Roman"/>
                          <a:ea typeface="Calibri"/>
                          <a:cs typeface="Times New Roman"/>
                        </a:rPr>
                        <a:t>33)</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15.35 (33</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0.88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 </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15.02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16.19 (34</a:t>
                      </a:r>
                      <a:r>
                        <a:rPr lang="en-US" sz="2200" dirty="0">
                          <a:solidFill>
                            <a:srgbClr val="000000"/>
                          </a:solidFill>
                          <a:effectLst/>
                          <a:latin typeface="Times New Roman"/>
                          <a:ea typeface="Calibri"/>
                          <a:cs typeface="Times New Roman"/>
                        </a:rPr>
                        <a:t>)</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0.74</a:t>
                      </a:r>
                      <a:endParaRPr lang="en-US" sz="2200" dirty="0">
                        <a:effectLst/>
                        <a:latin typeface="Calibri"/>
                        <a:ea typeface="Calibri"/>
                        <a:cs typeface="Times New Roman"/>
                      </a:endParaRPr>
                    </a:p>
                  </a:txBody>
                  <a:tcPr marL="0" marR="0" marT="0" marB="0" anchor="ctr"/>
                </a:tc>
              </a:tr>
              <a:tr h="671655">
                <a:tc>
                  <a:txBody>
                    <a:bodyPr/>
                    <a:lstStyle/>
                    <a:p>
                      <a:pPr algn="ctr"/>
                      <a:r>
                        <a:rPr lang="en-US" sz="2200" b="1" dirty="0" smtClean="0"/>
                        <a:t>TST</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5.20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22)</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7.69 (16)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2.79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6)</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0.02</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6.57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3.81 (</a:t>
                      </a:r>
                      <a:r>
                        <a:rPr lang="en-US" sz="2200" dirty="0">
                          <a:solidFill>
                            <a:srgbClr val="000000"/>
                          </a:solidFill>
                          <a:effectLst/>
                          <a:latin typeface="Times New Roman"/>
                          <a:ea typeface="Calibri"/>
                          <a:cs typeface="Times New Roman"/>
                        </a:rPr>
                        <a:t>8)</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0.20</a:t>
                      </a:r>
                      <a:endParaRPr lang="en-US" sz="2200">
                        <a:effectLst/>
                        <a:latin typeface="Calibri"/>
                        <a:ea typeface="Calibri"/>
                        <a:cs typeface="Times New Roman"/>
                      </a:endParaRPr>
                    </a:p>
                  </a:txBody>
                  <a:tcPr marL="0" marR="0" marT="0" marB="0" anchor="ctr"/>
                </a:tc>
              </a:tr>
              <a:tr h="671655">
                <a:tc>
                  <a:txBody>
                    <a:bodyPr/>
                    <a:lstStyle/>
                    <a:p>
                      <a:pPr algn="ctr"/>
                      <a:r>
                        <a:rPr lang="en-US" sz="2200" b="1" dirty="0" smtClean="0"/>
                        <a:t>SST</a:t>
                      </a:r>
                      <a:endParaRPr lang="en-US" sz="2200" b="1" dirty="0"/>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8.04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34)</a:t>
                      </a:r>
                      <a:endParaRPr lang="en-US" sz="2200" dirty="0">
                        <a:effectLst/>
                        <a:latin typeface="Calibri"/>
                        <a:ea typeface="Calibri"/>
                        <a:cs typeface="Times New Roman"/>
                      </a:endParaRPr>
                    </a:p>
                  </a:txBody>
                  <a:tcPr marL="0" marR="0" marT="0" marB="0" anchor="ctr"/>
                </a:tc>
                <a:tc>
                  <a:txBody>
                    <a:bodyPr/>
                    <a:lstStyle/>
                    <a:p>
                      <a:pPr algn="ctr"/>
                      <a:endParaRPr lang="en-US" sz="2200" dirty="0"/>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9.62 (20)</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6.51 (14)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0.24</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a:solidFill>
                            <a:srgbClr val="000000"/>
                          </a:solidFill>
                          <a:effectLst/>
                          <a:latin typeface="Times New Roman"/>
                          <a:ea typeface="Calibri"/>
                          <a:cs typeface="Times New Roman"/>
                        </a:rPr>
                        <a:t> </a:t>
                      </a:r>
                      <a:endParaRPr lang="en-US" sz="220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9.39 </a:t>
                      </a:r>
                      <a:r>
                        <a:rPr lang="en-US" sz="2200" dirty="0" smtClean="0">
                          <a:solidFill>
                            <a:srgbClr val="000000"/>
                          </a:solidFill>
                          <a:effectLst/>
                          <a:latin typeface="Times New Roman"/>
                          <a:ea typeface="Calibri"/>
                          <a:cs typeface="Times New Roman"/>
                        </a:rPr>
                        <a:t>(</a:t>
                      </a:r>
                      <a:r>
                        <a:rPr lang="en-US" sz="2200" dirty="0">
                          <a:solidFill>
                            <a:srgbClr val="000000"/>
                          </a:solidFill>
                          <a:effectLst/>
                          <a:latin typeface="Times New Roman"/>
                          <a:ea typeface="Calibri"/>
                          <a:cs typeface="Times New Roman"/>
                        </a:rPr>
                        <a:t>20)</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smtClean="0">
                          <a:solidFill>
                            <a:srgbClr val="000000"/>
                          </a:solidFill>
                          <a:effectLst/>
                          <a:latin typeface="Times New Roman"/>
                          <a:ea typeface="Calibri"/>
                          <a:cs typeface="Times New Roman"/>
                        </a:rPr>
                        <a:t>6.67 (</a:t>
                      </a:r>
                      <a:r>
                        <a:rPr lang="en-US" sz="2200" dirty="0">
                          <a:solidFill>
                            <a:srgbClr val="000000"/>
                          </a:solidFill>
                          <a:effectLst/>
                          <a:latin typeface="Times New Roman"/>
                          <a:ea typeface="Calibri"/>
                          <a:cs typeface="Times New Roman"/>
                        </a:rPr>
                        <a:t>14)</a:t>
                      </a:r>
                      <a:endParaRPr lang="en-US" sz="2200" dirty="0">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200" dirty="0">
                          <a:solidFill>
                            <a:srgbClr val="000000"/>
                          </a:solidFill>
                          <a:effectLst/>
                          <a:latin typeface="Times New Roman"/>
                          <a:ea typeface="Calibri"/>
                          <a:cs typeface="Times New Roman"/>
                        </a:rPr>
                        <a:t>0.30</a:t>
                      </a:r>
                      <a:endParaRPr lang="en-US" sz="2200" dirty="0">
                        <a:effectLst/>
                        <a:latin typeface="Calibri"/>
                        <a:ea typeface="Calibri"/>
                        <a:cs typeface="Times New Roman"/>
                      </a:endParaRPr>
                    </a:p>
                  </a:txBody>
                  <a:tcPr marL="0" marR="0" marT="0" marB="0" anchor="ctr"/>
                </a:tc>
              </a:tr>
            </a:tbl>
          </a:graphicData>
        </a:graphic>
      </p:graphicFrame>
      <p:sp>
        <p:nvSpPr>
          <p:cNvPr id="2" name="Rectangle 1"/>
          <p:cNvSpPr/>
          <p:nvPr/>
        </p:nvSpPr>
        <p:spPr>
          <a:xfrm>
            <a:off x="2362200" y="2209800"/>
            <a:ext cx="2514600" cy="685800"/>
          </a:xfrm>
          <a:prstGeom prst="rect">
            <a:avLst/>
          </a:prstGeom>
          <a:noFill/>
          <a:ln w="63500">
            <a:solidFill>
              <a:srgbClr val="B4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4577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1500</TotalTime>
  <Words>3529</Words>
  <Application>Microsoft Office PowerPoint</Application>
  <PresentationFormat>On-screen Show (4:3)</PresentationFormat>
  <Paragraphs>376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 Pop</vt:lpstr>
      <vt:lpstr>Early childhood obesity, executive functioning, and socioeconomic status in Atlanta children</vt:lpstr>
      <vt:lpstr>Study goals</vt:lpstr>
      <vt:lpstr>Early childhood obesity</vt:lpstr>
      <vt:lpstr>Executive functioning (EF)</vt:lpstr>
      <vt:lpstr>Follow-up Development and Growth Experiences (FUDGE) Study</vt:lpstr>
      <vt:lpstr>Variable definitions  and analysis</vt:lpstr>
      <vt:lpstr>Population characteristics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Interpretation of results</vt:lpstr>
      <vt:lpstr>PowerPoint Presentation</vt:lpstr>
      <vt:lpstr>Strengths/limitations and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dc:title>
  <dc:creator>akb</dc:creator>
  <cp:lastModifiedBy>Janice Nodvin</cp:lastModifiedBy>
  <cp:revision>217</cp:revision>
  <cp:lastPrinted>2014-03-08T02:33:20Z</cp:lastPrinted>
  <dcterms:created xsi:type="dcterms:W3CDTF">2014-02-27T12:54:20Z</dcterms:created>
  <dcterms:modified xsi:type="dcterms:W3CDTF">2014-04-02T22:56:36Z</dcterms:modified>
</cp:coreProperties>
</file>