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1" r:id="rId1"/>
  </p:sldMasterIdLst>
  <p:sldIdLst>
    <p:sldId id="257" r:id="rId2"/>
    <p:sldId id="261" r:id="rId3"/>
    <p:sldId id="256" r:id="rId4"/>
    <p:sldId id="258" r:id="rId5"/>
    <p:sldId id="260" r:id="rId6"/>
    <p:sldId id="279" r:id="rId7"/>
    <p:sldId id="274" r:id="rId8"/>
    <p:sldId id="273" r:id="rId9"/>
    <p:sldId id="265" r:id="rId10"/>
    <p:sldId id="278" r:id="rId11"/>
    <p:sldId id="275" r:id="rId12"/>
    <p:sldId id="280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78" autoAdjust="0"/>
    <p:restoredTop sz="94660"/>
  </p:normalViewPr>
  <p:slideViewPr>
    <p:cSldViewPr snapToGrid="0">
      <p:cViewPr>
        <p:scale>
          <a:sx n="51" d="100"/>
          <a:sy n="51" d="100"/>
        </p:scale>
        <p:origin x="-1644" y="-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CA6-B0C9-4E0F-93AC-343C63407F5A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7546AB7-7250-4A79-A18C-4EB0986D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6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CA6-B0C9-4E0F-93AC-343C63407F5A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7546AB7-7250-4A79-A18C-4EB0986D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9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CA6-B0C9-4E0F-93AC-343C63407F5A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7546AB7-7250-4A79-A18C-4EB0986D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47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CA6-B0C9-4E0F-93AC-343C63407F5A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7546AB7-7250-4A79-A18C-4EB0986D3B0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4528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CA6-B0C9-4E0F-93AC-343C63407F5A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7546AB7-7250-4A79-A18C-4EB0986D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88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CA6-B0C9-4E0F-93AC-343C63407F5A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6AB7-7250-4A79-A18C-4EB0986D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48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CA6-B0C9-4E0F-93AC-343C63407F5A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6AB7-7250-4A79-A18C-4EB0986D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9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CA6-B0C9-4E0F-93AC-343C63407F5A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6AB7-7250-4A79-A18C-4EB0986D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91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AD1ECA6-B0C9-4E0F-93AC-343C63407F5A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7546AB7-7250-4A79-A18C-4EB0986D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9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CA6-B0C9-4E0F-93AC-343C63407F5A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6AB7-7250-4A79-A18C-4EB0986D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2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CA6-B0C9-4E0F-93AC-343C63407F5A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7546AB7-7250-4A79-A18C-4EB0986D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9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CA6-B0C9-4E0F-93AC-343C63407F5A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6AB7-7250-4A79-A18C-4EB0986D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6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CA6-B0C9-4E0F-93AC-343C63407F5A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6AB7-7250-4A79-A18C-4EB0986D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7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CA6-B0C9-4E0F-93AC-343C63407F5A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6AB7-7250-4A79-A18C-4EB0986D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2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CA6-B0C9-4E0F-93AC-343C63407F5A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6AB7-7250-4A79-A18C-4EB0986D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1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CA6-B0C9-4E0F-93AC-343C63407F5A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6AB7-7250-4A79-A18C-4EB0986D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4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CA6-B0C9-4E0F-93AC-343C63407F5A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6AB7-7250-4A79-A18C-4EB0986D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4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1ECA6-B0C9-4E0F-93AC-343C63407F5A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6AB7-7250-4A79-A18C-4EB0986D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687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  <p:sldLayoutId id="2147483934" r:id="rId13"/>
    <p:sldLayoutId id="2147483935" r:id="rId14"/>
    <p:sldLayoutId id="2147483936" r:id="rId15"/>
    <p:sldLayoutId id="2147483937" r:id="rId16"/>
    <p:sldLayoutId id="214748393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293" y="1063690"/>
            <a:ext cx="11662712" cy="336246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n-US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ments of </a:t>
            </a:r>
            <a:r>
              <a:rPr lang="en-US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 </a:t>
            </a:r>
            <a:r>
              <a:rPr lang="en-US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 tr</a:t>
            </a:r>
            <a:r>
              <a:rPr lang="en-US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ion </a:t>
            </a:r>
            <a:r>
              <a:rPr lang="en-US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shape</a:t>
            </a:r>
            <a:r>
              <a:rPr lang="en-US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</a:t>
            </a:r>
            <a:r>
              <a:rPr lang="en-US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ons </a:t>
            </a:r>
            <a:r>
              <a:rPr lang="en-US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 </a:t>
            </a:r>
            <a:r>
              <a:rPr lang="en-US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tatio</a:t>
            </a:r>
            <a:r>
              <a:rPr lang="en-US" spc="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of So</a:t>
            </a:r>
            <a:r>
              <a:rPr lang="en-US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mo</a:t>
            </a:r>
            <a:r>
              <a:rPr lang="en-US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 </a:t>
            </a:r>
            <a:r>
              <a:rPr lang="en-US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regarding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</a:t>
            </a:r>
            <a:r>
              <a:rPr lang="en-US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3999" y="4973638"/>
            <a:ext cx="9672735" cy="165576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Shanna Miller-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Gairy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Saul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Mofya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DVM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 Valley State University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06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628" y="2299551"/>
            <a:ext cx="10721686" cy="3839992"/>
          </a:xfrm>
        </p:spPr>
        <p:txBody>
          <a:bodyPr>
            <a:normAutofit/>
          </a:bodyPr>
          <a:lstStyle/>
          <a:p>
            <a:pPr lvl="0">
              <a:buClr>
                <a:srgbClr val="B31166"/>
              </a:buClr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B31166"/>
              </a:buClr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barriers</a:t>
            </a:r>
          </a:p>
          <a:p>
            <a:pPr lvl="1">
              <a:buClr>
                <a:srgbClr val="B31166"/>
              </a:buClr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Religion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 raring 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Mother’s role v. Father’s role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factors</a:t>
            </a:r>
          </a:p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Competence training for service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providers and parents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15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93495"/>
            <a:ext cx="9687217" cy="4272197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and traditional elements strongly impacts perception of ASD in this population</a:t>
            </a:r>
          </a:p>
          <a:p>
            <a:pPr marL="457200" lvl="1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a relationship with the family and community is very important</a:t>
            </a:r>
          </a:p>
          <a:p>
            <a:pPr marL="457200" lvl="1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in multicultural counseling/ advocacy competencies are cardinal</a:t>
            </a:r>
          </a:p>
        </p:txBody>
      </p:sp>
    </p:spTree>
    <p:extLst>
      <p:ext uri="{BB962C8B-B14F-4D97-AF65-F5344CB8AC3E}">
        <p14:creationId xmlns:p14="http://schemas.microsoft.com/office/powerpoint/2010/main" val="60709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357851" y="193060"/>
            <a:ext cx="4962646" cy="24196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 Risk Factors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Healthcare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Educational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Social Capital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Discrimination Due to Minority Status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1661" y="2715437"/>
            <a:ext cx="3870960" cy="37354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Characteristics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Asthma &amp;Allergies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Obesity, Hypertension &amp; Diabetes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Neurotoxicity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ADHD/Learning Disabilities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 &amp; Emotional Disorders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Depression &amp; Anxiety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Substance Abuse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PTSD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236720" y="4269290"/>
            <a:ext cx="3352800" cy="2434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Risk Factors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Prenatal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Premature Birth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 Neglect &amp;Abuse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 Nutrition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Inadequate Physical 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Toxicant Exposure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991686" y="4263750"/>
            <a:ext cx="4007056" cy="251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Characteristics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Homes &amp; Schools in Disrepair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Access to Healthcare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Access to Healthy Food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 of Green/Recreational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Exposure to Violence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539990" y="2728334"/>
            <a:ext cx="3566165" cy="13520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Risk Factors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Housing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Inadequate 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Hazards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596890" y="164331"/>
            <a:ext cx="3886200" cy="24306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Characteristics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Employment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Income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Health Literacy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Ability to Communicate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Empowerment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Rights by Legal Status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33947" y="2551003"/>
            <a:ext cx="262889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Cycle of Environmental Health </a:t>
            </a:r>
          </a:p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Disparities</a:t>
            </a:r>
          </a:p>
        </p:txBody>
      </p:sp>
      <p:sp>
        <p:nvSpPr>
          <p:cNvPr id="29" name="Down Arrow 28"/>
          <p:cNvSpPr/>
          <p:nvPr/>
        </p:nvSpPr>
        <p:spPr>
          <a:xfrm>
            <a:off x="9847146" y="2429264"/>
            <a:ext cx="528124" cy="28617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5400000">
            <a:off x="3803555" y="5175888"/>
            <a:ext cx="528124" cy="28617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5400000">
            <a:off x="7477061" y="5175889"/>
            <a:ext cx="528124" cy="28617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 rot="16200000">
            <a:off x="6194632" y="1214580"/>
            <a:ext cx="528124" cy="28617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9847146" y="4120663"/>
            <a:ext cx="528124" cy="28617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0800000">
            <a:off x="1783080" y="2496394"/>
            <a:ext cx="528124" cy="28617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3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“Sahan,” Where do we go from here?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329801" cy="3599316"/>
          </a:xfrm>
        </p:spPr>
        <p:txBody>
          <a:bodyPr>
            <a:normAutofit fontScale="92500"/>
          </a:bodyPr>
          <a:lstStyle/>
          <a:p>
            <a:r>
              <a:rPr lang="en-US" sz="3200" dirty="0" smtClean="0">
                <a:latin typeface="Baskerville Old Face" pitchFamily="18" charset="0"/>
              </a:rPr>
              <a:t>Creating a dialogue/ workshop with community leaders</a:t>
            </a:r>
          </a:p>
          <a:p>
            <a:r>
              <a:rPr lang="en-US" sz="3200" dirty="0" smtClean="0">
                <a:latin typeface="Baskerville Old Face" pitchFamily="18" charset="0"/>
              </a:rPr>
              <a:t>Creating a dialogue/ workshop with medical and care providers</a:t>
            </a:r>
          </a:p>
          <a:p>
            <a:r>
              <a:rPr lang="en-US" sz="3200" dirty="0" smtClean="0">
                <a:latin typeface="Baskerville Old Face" pitchFamily="18" charset="0"/>
              </a:rPr>
              <a:t>Public awareness in schools, and communities</a:t>
            </a:r>
          </a:p>
          <a:p>
            <a:r>
              <a:rPr lang="en-US" sz="3200" dirty="0" smtClean="0">
                <a:latin typeface="Baskerville Old Face" pitchFamily="18" charset="0"/>
              </a:rPr>
              <a:t>Families actively seek services and engage in programs</a:t>
            </a:r>
          </a:p>
          <a:p>
            <a:pPr marL="0" indent="0">
              <a:buNone/>
            </a:pPr>
            <a:endParaRPr lang="en-US" sz="3200" dirty="0" smtClean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Segoe Print" panose="02000600000000000000" pitchFamily="2" charset="0"/>
                <a:ea typeface="Calibri"/>
              </a:rPr>
              <a:t>To break the cycle, a revolution of ideas must take place... Pablo Freire (1998). </a:t>
            </a:r>
            <a:endParaRPr lang="en-US" sz="28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46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404446" cy="3914637"/>
          </a:xfrm>
        </p:spPr>
        <p:txBody>
          <a:bodyPr>
            <a:normAutofit lnSpcReduction="10000"/>
          </a:bodyPr>
          <a:lstStyle/>
          <a:p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Autism (ASD) prevalence  in the United States 1 in 88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prevalence: 1 in 32 (MN), more likely to have intellectual disabilities, and late diagnosis (age 5)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Swedish study found a higher rate of ASD among Somali children</a:t>
            </a:r>
          </a:p>
          <a:p>
            <a:pPr lvl="1"/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disparities among minority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populations include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Cognitive, emotional, language and structural and cultural competency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barriers</a:t>
            </a:r>
          </a:p>
        </p:txBody>
      </p:sp>
    </p:spTree>
    <p:extLst>
      <p:ext uri="{BB962C8B-B14F-4D97-AF65-F5344CB8AC3E}">
        <p14:creationId xmlns:p14="http://schemas.microsoft.com/office/powerpoint/2010/main" val="324084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06" y="848075"/>
            <a:ext cx="8825658" cy="944381"/>
          </a:xfrm>
        </p:spPr>
        <p:txBody>
          <a:bodyPr/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524" y="2608922"/>
            <a:ext cx="8825658" cy="269822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cultural and traditional barriers contribute to health disparities among children of Somali refugee with Autism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25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Objective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740348" cy="3599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To determine what elements of culture and tradition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affect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perceptions 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expectations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 To understand these elements so as to break the cycle of environmental health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disparities</a:t>
            </a: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To come up with recommendations that will help medical professionals and care providers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418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423108" cy="3989282"/>
          </a:xfrm>
        </p:spPr>
        <p:txBody>
          <a:bodyPr>
            <a:normAutofit fontScale="62500" lnSpcReduction="20000"/>
          </a:bodyPr>
          <a:lstStyle/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Participatory observation</a:t>
            </a:r>
          </a:p>
          <a:p>
            <a:pPr lvl="1"/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Group (2) – CDC/Arc: Learn the Signs. Act Early</a:t>
            </a:r>
          </a:p>
          <a:p>
            <a:pPr lvl="1"/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Individualized Education Plan meeting</a:t>
            </a:r>
          </a:p>
          <a:p>
            <a:pPr lvl="1"/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Visits to service providers; specialist and primary care physicians</a:t>
            </a:r>
          </a:p>
          <a:p>
            <a:pPr lvl="1"/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events </a:t>
            </a:r>
          </a:p>
          <a:p>
            <a:pPr marL="457200" lvl="1" indent="0">
              <a:buNone/>
            </a:pPr>
            <a:endParaRPr lang="en-US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Face-to-face interviews</a:t>
            </a:r>
          </a:p>
          <a:p>
            <a:pPr lvl="1"/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parents </a:t>
            </a:r>
          </a:p>
          <a:p>
            <a:pPr lvl="1"/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 professionals</a:t>
            </a:r>
            <a:endParaRPr lang="en-US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Demographics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age of mother 36 (father 45)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93% married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household size 6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40% home owners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private health insurance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75% Medicaid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22% Self pay</a:t>
            </a:r>
          </a:p>
        </p:txBody>
      </p:sp>
    </p:spTree>
    <p:extLst>
      <p:ext uri="{BB962C8B-B14F-4D97-AF65-F5344CB8AC3E}">
        <p14:creationId xmlns:p14="http://schemas.microsoft.com/office/powerpoint/2010/main" val="15645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RESULTS: Elements of “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Waad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B31166"/>
              </a:buClr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B31166"/>
              </a:buClr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Dictate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parents perceptions</a:t>
            </a:r>
          </a:p>
          <a:p>
            <a:pPr lvl="1">
              <a:buClr>
                <a:srgbClr val="B31166"/>
              </a:buClr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and Community belief</a:t>
            </a:r>
          </a:p>
          <a:p>
            <a:pPr lvl="1">
              <a:buClr>
                <a:srgbClr val="B31166"/>
              </a:buClr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Etiology  and Understanding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B31166"/>
              </a:buClr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Acceptance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providers recommendations</a:t>
            </a:r>
          </a:p>
          <a:p>
            <a:pPr lvl="1">
              <a:buClr>
                <a:srgbClr val="B31166"/>
              </a:buClr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Seeking non traditional remedies</a:t>
            </a:r>
          </a:p>
          <a:p>
            <a:pPr lvl="1">
              <a:buClr>
                <a:srgbClr val="B31166"/>
              </a:buClr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Socioeconomic status</a:t>
            </a:r>
          </a:p>
          <a:p>
            <a:pPr lvl="1">
              <a:buClr>
                <a:srgbClr val="B31166"/>
              </a:buClr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Mistrust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3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: Elements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788" y="2263515"/>
            <a:ext cx="10562253" cy="4242216"/>
          </a:xfrm>
        </p:spPr>
        <p:txBody>
          <a:bodyPr>
            <a:normAutofit/>
          </a:bodyPr>
          <a:lstStyle/>
          <a:p>
            <a:pPr lvl="0">
              <a:buClr>
                <a:srgbClr val="B31166"/>
              </a:buClr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Dictate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parents expectations</a:t>
            </a:r>
          </a:p>
          <a:p>
            <a:pPr lvl="1">
              <a:buClr>
                <a:srgbClr val="B31166"/>
              </a:buClr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partnership between  treatment staff and parents</a:t>
            </a:r>
          </a:p>
          <a:p>
            <a:pPr lvl="1">
              <a:buClr>
                <a:srgbClr val="B31166"/>
              </a:buClr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involves many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elements:</a:t>
            </a:r>
          </a:p>
          <a:p>
            <a:pPr lvl="2">
              <a:buClr>
                <a:srgbClr val="B31166"/>
              </a:buClr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</a:t>
            </a:r>
          </a:p>
          <a:p>
            <a:pPr lvl="2">
              <a:buClr>
                <a:srgbClr val="B31166"/>
              </a:buClr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Mutual respect</a:t>
            </a:r>
          </a:p>
          <a:p>
            <a:pPr lvl="2">
              <a:buClr>
                <a:srgbClr val="B31166"/>
              </a:buClr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Clear boundaries</a:t>
            </a:r>
          </a:p>
          <a:p>
            <a:pPr lvl="2">
              <a:buClr>
                <a:srgbClr val="B31166"/>
              </a:buClr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Clearly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defined roles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5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93495"/>
            <a:ext cx="8825659" cy="4152275"/>
          </a:xfrm>
        </p:spPr>
        <p:txBody>
          <a:bodyPr>
            <a:normAutofit/>
          </a:bodyPr>
          <a:lstStyle/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and Traditional barriers</a:t>
            </a:r>
          </a:p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Mistrust</a:t>
            </a:r>
          </a:p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oriented thinking (Afrocentric) verses Task oriented thinking (Caucasians)</a:t>
            </a:r>
            <a:endParaRPr lang="en-US" sz="3600" dirty="0"/>
          </a:p>
          <a:p>
            <a:pPr lvl="1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Group, family, and then the individual </a:t>
            </a:r>
          </a:p>
        </p:txBody>
      </p:sp>
    </p:spTree>
    <p:extLst>
      <p:ext uri="{BB962C8B-B14F-4D97-AF65-F5344CB8AC3E}">
        <p14:creationId xmlns:p14="http://schemas.microsoft.com/office/powerpoint/2010/main" val="119315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17811</TotalTime>
  <Words>508</Words>
  <Application>Microsoft Office PowerPoint</Application>
  <PresentationFormat>Custom</PresentationFormat>
  <Paragraphs>126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Berlin</vt:lpstr>
      <vt:lpstr>Elements of culture and tradition that shape the perceptions and expectations of Somali refugee mothers regarding   Autism </vt:lpstr>
      <vt:lpstr>Background</vt:lpstr>
      <vt:lpstr>Research Question</vt:lpstr>
      <vt:lpstr>Research Objective</vt:lpstr>
      <vt:lpstr>Methods</vt:lpstr>
      <vt:lpstr>Demographics</vt:lpstr>
      <vt:lpstr>RESULTS: Elements of “Waad”</vt:lpstr>
      <vt:lpstr>RESULTS : Elements </vt:lpstr>
      <vt:lpstr>Discussion</vt:lpstr>
      <vt:lpstr>Discussion</vt:lpstr>
      <vt:lpstr>Conclusion</vt:lpstr>
      <vt:lpstr>PowerPoint Presentation</vt:lpstr>
      <vt:lpstr>“Sahan,” Where do we go from here?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Question</dc:title>
  <dc:creator>sam miller</dc:creator>
  <cp:lastModifiedBy>Janice Nodvin</cp:lastModifiedBy>
  <cp:revision>249</cp:revision>
  <dcterms:created xsi:type="dcterms:W3CDTF">2014-02-26T07:11:54Z</dcterms:created>
  <dcterms:modified xsi:type="dcterms:W3CDTF">2014-04-02T23:32:47Z</dcterms:modified>
</cp:coreProperties>
</file>